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34" r:id="rId2"/>
    <p:sldId id="350" r:id="rId3"/>
    <p:sldId id="262" r:id="rId4"/>
    <p:sldId id="351" r:id="rId5"/>
    <p:sldId id="352" r:id="rId6"/>
    <p:sldId id="353" r:id="rId7"/>
    <p:sldId id="358" r:id="rId8"/>
    <p:sldId id="354" r:id="rId9"/>
    <p:sldId id="357" r:id="rId10"/>
    <p:sldId id="355" r:id="rId11"/>
    <p:sldId id="356" r:id="rId12"/>
    <p:sldId id="293"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B"/>
    <a:srgbClr val="FF0F00"/>
    <a:srgbClr val="0000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53" autoAdjust="0"/>
    <p:restoredTop sz="90844" autoAdjust="0"/>
  </p:normalViewPr>
  <p:slideViewPr>
    <p:cSldViewPr>
      <p:cViewPr varScale="1">
        <p:scale>
          <a:sx n="68" d="100"/>
          <a:sy n="68" d="100"/>
        </p:scale>
        <p:origin x="222" y="54"/>
      </p:cViewPr>
      <p:guideLst>
        <p:guide orient="horz" pos="2160"/>
        <p:guide pos="2880"/>
      </p:guideLst>
    </p:cSldViewPr>
  </p:slideViewPr>
  <p:outlineViewPr>
    <p:cViewPr>
      <p:scale>
        <a:sx n="33" d="100"/>
        <a:sy n="33" d="100"/>
      </p:scale>
      <p:origin x="0" y="-12342"/>
    </p:cViewPr>
  </p:outlineViewPr>
  <p:notesTextViewPr>
    <p:cViewPr>
      <p:scale>
        <a:sx n="3" d="2"/>
        <a:sy n="3" d="2"/>
      </p:scale>
      <p:origin x="0" y="0"/>
    </p:cViewPr>
  </p:notesTextViewPr>
  <p:notesViewPr>
    <p:cSldViewPr>
      <p:cViewPr>
        <p:scale>
          <a:sx n="60" d="100"/>
          <a:sy n="60" d="100"/>
        </p:scale>
        <p:origin x="276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3D9CCB2-C191-9F40-9C2B-D637C78626E9}" type="datetimeFigureOut">
              <a:rPr lang="en-US" smtClean="0"/>
              <a:t>7/20/2015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7C1DC42-0EFE-F44A-B4A1-FC9BCD34847F}" type="slidenum">
              <a:rPr lang="en-US" smtClean="0"/>
              <a:t>‹#›</a:t>
            </a:fld>
            <a:endParaRPr lang="en-US"/>
          </a:p>
        </p:txBody>
      </p:sp>
    </p:spTree>
    <p:extLst>
      <p:ext uri="{BB962C8B-B14F-4D97-AF65-F5344CB8AC3E}">
        <p14:creationId xmlns:p14="http://schemas.microsoft.com/office/powerpoint/2010/main" val="910101062"/>
      </p:ext>
    </p:extLst>
  </p:cSld>
  <p:clrMap bg1="lt1" tx1="dk1" bg2="lt2" tx2="dk2" accent1="accent1" accent2="accent2" accent3="accent3" accent4="accent4" accent5="accent5" accent6="accent6" hlink="hlink" folHlink="folHlink"/>
  <p:notesStyle>
    <a:lvl1pPr marL="0" algn="l" defTabSz="457200" rtl="0" eaLnBrk="1" latinLnBrk="0" hangingPunct="1">
      <a:defRPr sz="2800" kern="1200">
        <a:solidFill>
          <a:schemeClr val="tx1"/>
        </a:solidFill>
        <a:latin typeface="+mn-lt"/>
        <a:ea typeface="+mn-ea"/>
        <a:cs typeface="+mn-cs"/>
      </a:defRPr>
    </a:lvl1pPr>
    <a:lvl2pPr marL="457200" algn="l" defTabSz="457200" rtl="0" eaLnBrk="1" latinLnBrk="0" hangingPunct="1">
      <a:defRPr sz="2800" kern="1200">
        <a:solidFill>
          <a:schemeClr val="tx1"/>
        </a:solidFill>
        <a:latin typeface="+mn-lt"/>
        <a:ea typeface="+mn-ea"/>
        <a:cs typeface="+mn-cs"/>
      </a:defRPr>
    </a:lvl2pPr>
    <a:lvl3pPr marL="914400" algn="l" defTabSz="457200" rtl="0" eaLnBrk="1" latinLnBrk="0" hangingPunct="1">
      <a:defRPr sz="2800" kern="1200">
        <a:solidFill>
          <a:schemeClr val="tx1"/>
        </a:solidFill>
        <a:latin typeface="+mn-lt"/>
        <a:ea typeface="+mn-ea"/>
        <a:cs typeface="+mn-cs"/>
      </a:defRPr>
    </a:lvl3pPr>
    <a:lvl4pPr marL="1371600" algn="l" defTabSz="457200" rtl="0" eaLnBrk="1" latinLnBrk="0" hangingPunct="1">
      <a:defRPr sz="2800" kern="1200">
        <a:solidFill>
          <a:schemeClr val="tx1"/>
        </a:solidFill>
        <a:latin typeface="+mn-lt"/>
        <a:ea typeface="+mn-ea"/>
        <a:cs typeface="+mn-cs"/>
      </a:defRPr>
    </a:lvl4pPr>
    <a:lvl5pPr marL="1828800" algn="l" defTabSz="457200" rtl="0" eaLnBrk="1" latinLnBrk="0" hangingPunct="1">
      <a:defRPr sz="28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1DC42-0EFE-F44A-B4A1-FC9BCD34847F}" type="slidenum">
              <a:rPr lang="en-US" smtClean="0"/>
              <a:t>1</a:t>
            </a:fld>
            <a:endParaRPr lang="en-US"/>
          </a:p>
        </p:txBody>
      </p:sp>
    </p:spTree>
    <p:extLst>
      <p:ext uri="{BB962C8B-B14F-4D97-AF65-F5344CB8AC3E}">
        <p14:creationId xmlns:p14="http://schemas.microsoft.com/office/powerpoint/2010/main" val="65378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 Meeting Notes (5/2/15 10:14) -----</a:t>
            </a:r>
          </a:p>
          <a:p>
            <a:r>
              <a:rPr lang="en-US" dirty="0"/>
              <a:t>1 minute: Popcorn Read and Ask for questions</a:t>
            </a:r>
          </a:p>
        </p:txBody>
      </p:sp>
      <p:sp>
        <p:nvSpPr>
          <p:cNvPr id="4" name="Slide Number Placeholder 3"/>
          <p:cNvSpPr>
            <a:spLocks noGrp="1"/>
          </p:cNvSpPr>
          <p:nvPr>
            <p:ph type="sldNum" sz="quarter" idx="10"/>
          </p:nvPr>
        </p:nvSpPr>
        <p:spPr/>
        <p:txBody>
          <a:bodyPr/>
          <a:lstStyle/>
          <a:p>
            <a:fld id="{DAC9E46C-CC18-4979-BDC1-5BFEE533EFAC}" type="slidenum">
              <a:rPr lang="en-US" smtClean="0"/>
              <a:t>3</a:t>
            </a:fld>
            <a:endParaRPr lang="en-US" dirty="0"/>
          </a:p>
        </p:txBody>
      </p:sp>
    </p:spTree>
    <p:extLst>
      <p:ext uri="{BB962C8B-B14F-4D97-AF65-F5344CB8AC3E}">
        <p14:creationId xmlns:p14="http://schemas.microsoft.com/office/powerpoint/2010/main" val="3945055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1DC42-0EFE-F44A-B4A1-FC9BCD34847F}" type="slidenum">
              <a:rPr lang="en-US" smtClean="0"/>
              <a:t>5</a:t>
            </a:fld>
            <a:endParaRPr lang="en-US"/>
          </a:p>
        </p:txBody>
      </p:sp>
    </p:spTree>
    <p:extLst>
      <p:ext uri="{BB962C8B-B14F-4D97-AF65-F5344CB8AC3E}">
        <p14:creationId xmlns:p14="http://schemas.microsoft.com/office/powerpoint/2010/main" val="167646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 for reference to verbs in questioning</a:t>
            </a:r>
            <a:endParaRPr lang="en-US" dirty="0"/>
          </a:p>
        </p:txBody>
      </p:sp>
      <p:sp>
        <p:nvSpPr>
          <p:cNvPr id="4" name="Slide Number Placeholder 3"/>
          <p:cNvSpPr>
            <a:spLocks noGrp="1"/>
          </p:cNvSpPr>
          <p:nvPr>
            <p:ph type="sldNum" sz="quarter" idx="10"/>
          </p:nvPr>
        </p:nvSpPr>
        <p:spPr/>
        <p:txBody>
          <a:bodyPr/>
          <a:lstStyle/>
          <a:p>
            <a:fld id="{C38F1E1D-DD38-4BF7-ADD1-41705A1F13C3}" type="slidenum">
              <a:rPr lang="en-US" smtClean="0"/>
              <a:t>12</a:t>
            </a:fld>
            <a:endParaRPr lang="en-US"/>
          </a:p>
        </p:txBody>
      </p:sp>
    </p:spTree>
    <p:extLst>
      <p:ext uri="{BB962C8B-B14F-4D97-AF65-F5344CB8AC3E}">
        <p14:creationId xmlns:p14="http://schemas.microsoft.com/office/powerpoint/2010/main" val="1637904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098" name="Picture 2" descr="https://scontent-lga1-1.xx.fbcdn.net/hphotos-xpa1/v/t1.0-9/1441180_774378875912567_1309667495_n.jpg?oh=cc7269a237a81092d5e142f7d69e363e&amp;oe=561A9D8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90800" y="673101"/>
            <a:ext cx="3390313"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4236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D729846-4E9A-4E7F-B150-3C52A19285E2}"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CAD7B-586B-49C4-9B00-C303123D540A}" type="slidenum">
              <a:rPr lang="en-US" smtClean="0"/>
              <a:t>‹#›</a:t>
            </a:fld>
            <a:endParaRPr lang="en-US"/>
          </a:p>
        </p:txBody>
      </p:sp>
    </p:spTree>
    <p:extLst>
      <p:ext uri="{BB962C8B-B14F-4D97-AF65-F5344CB8AC3E}">
        <p14:creationId xmlns:p14="http://schemas.microsoft.com/office/powerpoint/2010/main" val="1453156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3D729846-4E9A-4E7F-B150-3C52A19285E2}" type="datetimeFigureOut">
              <a:rPr lang="en-US" smtClean="0"/>
              <a:t>7/20/2015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8CAD7B-586B-49C4-9B00-C303123D540A}" type="slidenum">
              <a:rPr lang="en-US" smtClean="0"/>
              <a:t>‹#›</a:t>
            </a:fld>
            <a:endParaRPr lang="en-US" dirty="0"/>
          </a:p>
        </p:txBody>
      </p:sp>
    </p:spTree>
    <p:extLst>
      <p:ext uri="{BB962C8B-B14F-4D97-AF65-F5344CB8AC3E}">
        <p14:creationId xmlns:p14="http://schemas.microsoft.com/office/powerpoint/2010/main" val="204406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5122" name="Picture 2" descr="https://scontent-lga1-1.xx.fbcdn.net/hphotos-xpa1/v/t1.0-9/1441180_774378875912567_1309667495_n.jpg?oh=cc7269a237a81092d5e142f7d69e363e&amp;oe=561A9D8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177801"/>
            <a:ext cx="2260208"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9767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3276600" y="3874770"/>
            <a:ext cx="58674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9" name="Picture 8"/>
          <p:cNvPicPr>
            <a:picLocks noChangeAspect="1"/>
          </p:cNvPicPr>
          <p:nvPr userDrawn="1"/>
        </p:nvPicPr>
        <p:blipFill>
          <a:blip r:embed="rId2"/>
          <a:stretch>
            <a:fillRect/>
          </a:stretch>
        </p:blipFill>
        <p:spPr>
          <a:xfrm>
            <a:off x="228600" y="3864620"/>
            <a:ext cx="2781300" cy="2250430"/>
          </a:xfrm>
          <a:prstGeom prst="rect">
            <a:avLst/>
          </a:prstGeom>
        </p:spPr>
      </p:pic>
    </p:spTree>
    <p:extLst>
      <p:ext uri="{BB962C8B-B14F-4D97-AF65-F5344CB8AC3E}">
        <p14:creationId xmlns:p14="http://schemas.microsoft.com/office/powerpoint/2010/main" val="28548909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6" name="Picture 2" descr="https://scontent-lga1-1.xx.fbcdn.net/hphotos-xpa1/v/t1.0-9/1441180_774378875912567_1309667495_n.jpg?oh=cc7269a237a81092d5e142f7d69e363e&amp;oe=561A9D8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61496" y="5791200"/>
            <a:ext cx="113010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9786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2050" name="Picture 2" descr="https://scontent-lga1-1.xx.fbcdn.net/hphotos-xpa1/v/t1.0-9/1441180_774378875912567_1309667495_n.jpg?oh=cc7269a237a81092d5e142f7d69e363e&amp;oe=561A9D8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6266563"/>
            <a:ext cx="565052"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215900" y="10068629"/>
            <a:ext cx="9144000" cy="4572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3076" name="Picture 4" descr="https://scontent-lga1-1.xx.fbcdn.net/hphotos-xpa1/v/t1.0-9/1441180_774378875912567_1309667495_n.jpg?oh=cc7269a237a81092d5e142f7d69e363e&amp;oe=561A9D8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5900" y="6283325"/>
            <a:ext cx="565052"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5693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68" r:id="rId5"/>
    <p:sldLayoutId id="2147483662" r:id="rId6"/>
    <p:sldLayoutId id="2147483663" r:id="rId7"/>
    <p:sldLayoutId id="2147483676" r:id="rId8"/>
    <p:sldLayoutId id="2147483677" r:id="rId9"/>
    <p:sldLayoutId id="2147483675" r:id="rId10"/>
    <p:sldLayoutId id="2147483678" r:id="rId11"/>
    <p:sldLayoutId id="2147483681" r:id="rId12"/>
    <p:sldLayoutId id="214748368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tn.gov/assets/entities/education/attachments/tst_summative_assessment_calendar_2015-16.pd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3962400"/>
            <a:ext cx="5486400" cy="2057400"/>
          </a:xfrm>
        </p:spPr>
        <p:txBody>
          <a:bodyPr>
            <a:normAutofit fontScale="90000"/>
          </a:bodyPr>
          <a:lstStyle/>
          <a:p>
            <a:r>
              <a:rPr lang="en-US" dirty="0">
                <a:effectLst/>
              </a:rPr>
              <a:t>What should I know about the new TCAP/EOC?</a:t>
            </a:r>
          </a:p>
        </p:txBody>
      </p:sp>
    </p:spTree>
    <p:extLst>
      <p:ext uri="{BB962C8B-B14F-4D97-AF65-F5344CB8AC3E}">
        <p14:creationId xmlns:p14="http://schemas.microsoft.com/office/powerpoint/2010/main" val="1778408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ffectLst/>
              </a:rPr>
              <a:t>Part 2: Multiple Choice</a:t>
            </a:r>
          </a:p>
        </p:txBody>
      </p:sp>
      <p:sp>
        <p:nvSpPr>
          <p:cNvPr id="6" name="Content Placeholder 5"/>
          <p:cNvSpPr>
            <a:spLocks noGrp="1"/>
          </p:cNvSpPr>
          <p:nvPr>
            <p:ph idx="1"/>
          </p:nvPr>
        </p:nvSpPr>
        <p:spPr>
          <a:xfrm>
            <a:off x="228600" y="1193804"/>
            <a:ext cx="8610600" cy="4958462"/>
          </a:xfrm>
        </p:spPr>
        <p:txBody>
          <a:bodyPr>
            <a:normAutofit fontScale="92500" lnSpcReduction="10000"/>
          </a:bodyPr>
          <a:lstStyle/>
          <a:p>
            <a:pPr lvl="0"/>
            <a:r>
              <a:rPr lang="en-US" sz="3200" dirty="0"/>
              <a:t>Field Test Frameworks can offer you a glimpse of the percentage of test items and a range of numbers of test items for each reporting categories on Part 2. </a:t>
            </a:r>
          </a:p>
          <a:p>
            <a:pPr lvl="0"/>
            <a:r>
              <a:rPr lang="en-US" sz="3200" dirty="0"/>
              <a:t>No more stand-alone questions that assess recall.</a:t>
            </a:r>
          </a:p>
          <a:p>
            <a:pPr lvl="0"/>
            <a:r>
              <a:rPr lang="en-US" sz="3200" dirty="0"/>
              <a:t>No more DBQs where students can find the answer in either text/stimulus that is linked with the question.</a:t>
            </a:r>
          </a:p>
          <a:p>
            <a:pPr lvl="0"/>
            <a:r>
              <a:rPr lang="en-US" sz="3200" dirty="0"/>
              <a:t>Students must use prior knowledge </a:t>
            </a:r>
            <a:r>
              <a:rPr lang="en-US" sz="3200" b="1" dirty="0"/>
              <a:t>with </a:t>
            </a:r>
            <a:r>
              <a:rPr lang="en-US" sz="3200" dirty="0"/>
              <a:t>text/stimulus in order to answer a question.</a:t>
            </a:r>
          </a:p>
          <a:p>
            <a:pPr marL="0" indent="0">
              <a:buNone/>
            </a:pPr>
            <a:endParaRPr lang="en-US" dirty="0"/>
          </a:p>
        </p:txBody>
      </p:sp>
    </p:spTree>
    <p:extLst>
      <p:ext uri="{BB962C8B-B14F-4D97-AF65-F5344CB8AC3E}">
        <p14:creationId xmlns:p14="http://schemas.microsoft.com/office/powerpoint/2010/main" val="113981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effectLst/>
              </a:rPr>
              <a:t>Standard- </a:t>
            </a:r>
            <a:r>
              <a:rPr lang="en-US" sz="2400" dirty="0">
                <a:effectLst/>
              </a:rPr>
              <a:t>6.38 Describe the diffusion of Buddhism northward to China during the Han Dynasty. (C, G, H) </a:t>
            </a:r>
            <a:endParaRPr lang="en-US" sz="24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1323" y="1135966"/>
            <a:ext cx="5761905" cy="3457143"/>
          </a:xfrm>
          <a:prstGeom prst="rect">
            <a:avLst/>
          </a:prstGeom>
          <a:noFill/>
          <a:ln>
            <a:noFill/>
          </a:ln>
        </p:spPr>
      </p:pic>
      <p:sp>
        <p:nvSpPr>
          <p:cNvPr id="5" name="Rectangle 4"/>
          <p:cNvSpPr/>
          <p:nvPr/>
        </p:nvSpPr>
        <p:spPr>
          <a:xfrm>
            <a:off x="609600" y="4739840"/>
            <a:ext cx="7543800" cy="1574149"/>
          </a:xfrm>
          <a:prstGeom prst="rect">
            <a:avLst/>
          </a:prstGeom>
        </p:spPr>
        <p:txBody>
          <a:bodyPr wrap="square">
            <a:spAutoFit/>
          </a:bodyPr>
          <a:lstStyle/>
          <a:p>
            <a:pPr>
              <a:lnSpc>
                <a:spcPct val="107000"/>
              </a:lnSpc>
            </a:pPr>
            <a:r>
              <a:rPr lang="en-US" b="1" dirty="0">
                <a:latin typeface="Century" panose="02040604050505020304" pitchFamily="18" charset="0"/>
                <a:ea typeface="Calibri" panose="020F0502020204030204" pitchFamily="34" charset="0"/>
                <a:cs typeface="Times New Roman" panose="02020603050405020304" pitchFamily="18" charset="0"/>
              </a:rPr>
              <a:t>Does the </a:t>
            </a:r>
            <a:r>
              <a:rPr lang="en-US" b="1" dirty="0" smtClean="0">
                <a:latin typeface="Century" panose="02040604050505020304" pitchFamily="18" charset="0"/>
                <a:ea typeface="Calibri" panose="020F0502020204030204" pitchFamily="34" charset="0"/>
                <a:cs typeface="Times New Roman" panose="02020603050405020304" pitchFamily="18" charset="0"/>
              </a:rPr>
              <a:t>question meet the standard?</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entury" panose="02040604050505020304" pitchFamily="18" charset="0"/>
                <a:ea typeface="Calibri" panose="020F0502020204030204" pitchFamily="34" charset="0"/>
                <a:cs typeface="Times New Roman" panose="02020603050405020304" pitchFamily="18" charset="0"/>
              </a:rPr>
              <a:t> </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entury" panose="02040604050505020304" pitchFamily="18" charset="0"/>
                <a:ea typeface="Calibri" panose="020F0502020204030204" pitchFamily="34" charset="0"/>
                <a:cs typeface="Times New Roman" panose="02020603050405020304" pitchFamily="18" charset="0"/>
              </a:rPr>
              <a:t>What prior knowledge will the students need to answer the question? </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entury" panose="02040604050505020304" pitchFamily="18" charset="0"/>
                <a:ea typeface="Calibri" panose="020F0502020204030204" pitchFamily="34" charset="0"/>
                <a:cs typeface="Times New Roman" panose="02020603050405020304" pitchFamily="18" charset="0"/>
              </a:rPr>
              <a:t> </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entury" panose="02040604050505020304" pitchFamily="18" charset="0"/>
                <a:ea typeface="Calibri" panose="020F0502020204030204" pitchFamily="34" charset="0"/>
                <a:cs typeface="Times New Roman" panose="02020603050405020304" pitchFamily="18" charset="0"/>
              </a:rPr>
              <a:t>What do you notice about the answer choices?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510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Descriptors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6693253"/>
              </p:ext>
            </p:extLst>
          </p:nvPr>
        </p:nvGraphicFramePr>
        <p:xfrm>
          <a:off x="152400" y="1143000"/>
          <a:ext cx="8838966" cy="5440032"/>
        </p:xfrm>
        <a:graphic>
          <a:graphicData uri="http://schemas.openxmlformats.org/drawingml/2006/table">
            <a:tbl>
              <a:tblPr firstRow="1" bandRow="1">
                <a:tableStyleId>{5C22544A-7EE6-4342-B048-85BDC9FD1C3A}</a:tableStyleId>
              </a:tblPr>
              <a:tblGrid>
                <a:gridCol w="2525419"/>
                <a:gridCol w="4340563"/>
                <a:gridCol w="1972984"/>
              </a:tblGrid>
              <a:tr h="628173">
                <a:tc>
                  <a:txBody>
                    <a:bodyPr/>
                    <a:lstStyle/>
                    <a:p>
                      <a:r>
                        <a:rPr lang="en-US" sz="1800" b="1" dirty="0" smtClean="0">
                          <a:solidFill>
                            <a:schemeClr val="tx1"/>
                          </a:solidFill>
                          <a:latin typeface="Open Sans"/>
                          <a:cs typeface="Open Sans"/>
                        </a:rPr>
                        <a:t>Key Words in Prompt</a:t>
                      </a:r>
                      <a:endParaRPr lang="en-US" sz="1800" b="1" dirty="0">
                        <a:solidFill>
                          <a:schemeClr val="tx1"/>
                        </a:solidFill>
                        <a:latin typeface="Open Sans"/>
                        <a:cs typeface="Open Sans"/>
                      </a:endParaRPr>
                    </a:p>
                  </a:txBody>
                  <a:tcPr marL="96759" marR="96759"/>
                </a:tc>
                <a:tc>
                  <a:txBody>
                    <a:bodyPr/>
                    <a:lstStyle/>
                    <a:p>
                      <a:r>
                        <a:rPr lang="en-US" sz="1800" b="1" dirty="0" smtClean="0">
                          <a:solidFill>
                            <a:schemeClr val="tx1"/>
                          </a:solidFill>
                          <a:latin typeface="Open Sans"/>
                          <a:cs typeface="Open Sans"/>
                        </a:rPr>
                        <a:t>Tasks</a:t>
                      </a:r>
                      <a:endParaRPr lang="en-US" sz="1800" b="1" dirty="0">
                        <a:solidFill>
                          <a:schemeClr val="tx1"/>
                        </a:solidFill>
                        <a:latin typeface="Open Sans"/>
                        <a:cs typeface="Open Sans"/>
                      </a:endParaRPr>
                    </a:p>
                  </a:txBody>
                  <a:tcPr marL="96759" marR="96759"/>
                </a:tc>
                <a:tc>
                  <a:txBody>
                    <a:bodyPr/>
                    <a:lstStyle/>
                    <a:p>
                      <a:r>
                        <a:rPr lang="en-US" sz="1800" b="1" dirty="0" smtClean="0">
                          <a:solidFill>
                            <a:schemeClr val="tx1"/>
                          </a:solidFill>
                          <a:latin typeface="Open Sans"/>
                          <a:cs typeface="Open Sans"/>
                        </a:rPr>
                        <a:t>Writing Strategy</a:t>
                      </a:r>
                      <a:endParaRPr lang="en-US" sz="1800" b="1" dirty="0">
                        <a:solidFill>
                          <a:schemeClr val="tx1"/>
                        </a:solidFill>
                        <a:latin typeface="Open Sans"/>
                        <a:cs typeface="Open Sans"/>
                      </a:endParaRPr>
                    </a:p>
                  </a:txBody>
                  <a:tcPr marL="96759" marR="96759"/>
                </a:tc>
              </a:tr>
              <a:tr h="679489">
                <a:tc>
                  <a:txBody>
                    <a:bodyPr/>
                    <a:lstStyle/>
                    <a:p>
                      <a:r>
                        <a:rPr lang="en-US" sz="1200" dirty="0" smtClean="0">
                          <a:latin typeface="Open Sans"/>
                          <a:cs typeface="Open Sans"/>
                        </a:rPr>
                        <a:t>Explain, Discuss,</a:t>
                      </a:r>
                      <a:r>
                        <a:rPr lang="en-US" sz="1200" baseline="0" dirty="0" smtClean="0">
                          <a:latin typeface="Open Sans"/>
                          <a:cs typeface="Open Sans"/>
                        </a:rPr>
                        <a:t> Explore</a:t>
                      </a:r>
                      <a:endParaRPr lang="en-US" sz="1200" dirty="0">
                        <a:latin typeface="Open Sans"/>
                        <a:cs typeface="Open Sans"/>
                      </a:endParaRPr>
                    </a:p>
                  </a:txBody>
                  <a:tcPr marL="96759" marR="96759"/>
                </a:tc>
                <a:tc>
                  <a:txBody>
                    <a:bodyPr/>
                    <a:lstStyle/>
                    <a:p>
                      <a:r>
                        <a:rPr lang="en-US" sz="1200" dirty="0" smtClean="0">
                          <a:latin typeface="Open Sans"/>
                          <a:cs typeface="Open Sans"/>
                        </a:rPr>
                        <a:t>Make an event, a process, a problem,</a:t>
                      </a:r>
                      <a:r>
                        <a:rPr lang="en-US" sz="1200" baseline="0" dirty="0" smtClean="0">
                          <a:latin typeface="Open Sans"/>
                          <a:cs typeface="Open Sans"/>
                        </a:rPr>
                        <a:t> or a relationship clear and understandable.  Include Examples and Reasons</a:t>
                      </a:r>
                      <a:endParaRPr lang="en-US" sz="1200" dirty="0">
                        <a:latin typeface="Open Sans"/>
                        <a:cs typeface="Open Sans"/>
                      </a:endParaRPr>
                    </a:p>
                  </a:txBody>
                  <a:tcPr marL="96759" marR="96759"/>
                </a:tc>
                <a:tc>
                  <a:txBody>
                    <a:bodyPr/>
                    <a:lstStyle/>
                    <a:p>
                      <a:r>
                        <a:rPr lang="en-US" sz="1200" dirty="0" smtClean="0">
                          <a:latin typeface="Open Sans"/>
                          <a:cs typeface="Open Sans"/>
                        </a:rPr>
                        <a:t>Explanation</a:t>
                      </a:r>
                      <a:endParaRPr lang="en-US" sz="1200" dirty="0">
                        <a:latin typeface="Open Sans"/>
                        <a:cs typeface="Open Sans"/>
                      </a:endParaRPr>
                    </a:p>
                  </a:txBody>
                  <a:tcPr marL="96759" marR="96759"/>
                </a:tc>
              </a:tr>
              <a:tr h="711104">
                <a:tc>
                  <a:txBody>
                    <a:bodyPr/>
                    <a:lstStyle/>
                    <a:p>
                      <a:r>
                        <a:rPr lang="en-US" sz="1200" dirty="0" smtClean="0">
                          <a:latin typeface="Open Sans"/>
                          <a:cs typeface="Open Sans"/>
                        </a:rPr>
                        <a:t>Identify, Show, Tell</a:t>
                      </a:r>
                      <a:r>
                        <a:rPr lang="en-US" sz="1200" baseline="0" dirty="0" smtClean="0">
                          <a:latin typeface="Open Sans"/>
                          <a:cs typeface="Open Sans"/>
                        </a:rPr>
                        <a:t> About, What  is/are</a:t>
                      </a:r>
                      <a:endParaRPr lang="en-US" sz="1200" dirty="0">
                        <a:latin typeface="Open Sans"/>
                        <a:cs typeface="Open Sans"/>
                      </a:endParaRPr>
                    </a:p>
                  </a:txBody>
                  <a:tcPr marL="96759" marR="96759"/>
                </a:tc>
                <a:tc>
                  <a:txBody>
                    <a:bodyPr/>
                    <a:lstStyle/>
                    <a:p>
                      <a:r>
                        <a:rPr lang="en-US" sz="1200" dirty="0" smtClean="0">
                          <a:latin typeface="Open Sans"/>
                          <a:cs typeface="Open Sans"/>
                        </a:rPr>
                        <a:t>Explain the distinguishing characteristics</a:t>
                      </a:r>
                      <a:r>
                        <a:rPr lang="en-US" sz="1200" baseline="0" dirty="0" smtClean="0">
                          <a:latin typeface="Open Sans"/>
                          <a:cs typeface="Open Sans"/>
                        </a:rPr>
                        <a:t> of a subject or the meaning of a term</a:t>
                      </a:r>
                      <a:endParaRPr lang="en-US" sz="1200" dirty="0">
                        <a:latin typeface="Open Sans"/>
                        <a:cs typeface="Open Sans"/>
                      </a:endParaRPr>
                    </a:p>
                  </a:txBody>
                  <a:tcPr marL="96759" marR="96759"/>
                </a:tc>
                <a:tc>
                  <a:txBody>
                    <a:bodyPr/>
                    <a:lstStyle/>
                    <a:p>
                      <a:r>
                        <a:rPr lang="en-US" sz="1200" dirty="0" smtClean="0">
                          <a:latin typeface="Open Sans"/>
                          <a:cs typeface="Open Sans"/>
                        </a:rPr>
                        <a:t>Classification (Identification/Description/Definition</a:t>
                      </a:r>
                      <a:endParaRPr lang="en-US" sz="1200" dirty="0">
                        <a:latin typeface="Open Sans"/>
                        <a:cs typeface="Open Sans"/>
                      </a:endParaRPr>
                    </a:p>
                  </a:txBody>
                  <a:tcPr marL="96759" marR="96759"/>
                </a:tc>
              </a:tr>
              <a:tr h="679489">
                <a:tc>
                  <a:txBody>
                    <a:bodyPr/>
                    <a:lstStyle/>
                    <a:p>
                      <a:r>
                        <a:rPr lang="en-US" sz="1200" dirty="0" smtClean="0">
                          <a:latin typeface="Open Sans"/>
                          <a:cs typeface="Open Sans"/>
                        </a:rPr>
                        <a:t>Compare,</a:t>
                      </a:r>
                      <a:r>
                        <a:rPr lang="en-US" sz="1200" baseline="0" dirty="0" smtClean="0">
                          <a:latin typeface="Open Sans"/>
                          <a:cs typeface="Open Sans"/>
                        </a:rPr>
                        <a:t> contrast, discuss similarities and differences</a:t>
                      </a:r>
                      <a:endParaRPr lang="en-US" sz="1200" dirty="0">
                        <a:latin typeface="Open Sans"/>
                        <a:cs typeface="Open Sans"/>
                      </a:endParaRPr>
                    </a:p>
                  </a:txBody>
                  <a:tcPr marL="96759" marR="96759"/>
                </a:tc>
                <a:tc>
                  <a:txBody>
                    <a:bodyPr/>
                    <a:lstStyle/>
                    <a:p>
                      <a:r>
                        <a:rPr lang="en-US" sz="1200" dirty="0" smtClean="0">
                          <a:latin typeface="Open Sans"/>
                          <a:cs typeface="Open Sans"/>
                        </a:rPr>
                        <a:t>Show likenesses</a:t>
                      </a:r>
                      <a:r>
                        <a:rPr lang="en-US" sz="1200" baseline="0" dirty="0" smtClean="0">
                          <a:latin typeface="Open Sans"/>
                          <a:cs typeface="Open Sans"/>
                        </a:rPr>
                        <a:t> and differences.  Support your points with details and examples.</a:t>
                      </a:r>
                      <a:endParaRPr lang="en-US" sz="1200" dirty="0">
                        <a:latin typeface="Open Sans"/>
                        <a:cs typeface="Open Sans"/>
                      </a:endParaRPr>
                    </a:p>
                  </a:txBody>
                  <a:tcPr marL="96759" marR="96759"/>
                </a:tc>
                <a:tc>
                  <a:txBody>
                    <a:bodyPr/>
                    <a:lstStyle/>
                    <a:p>
                      <a:r>
                        <a:rPr lang="en-US" sz="1200" dirty="0" smtClean="0">
                          <a:latin typeface="Open Sans"/>
                          <a:cs typeface="Open Sans"/>
                        </a:rPr>
                        <a:t>Classification  (Comparison and Contrast)</a:t>
                      </a:r>
                      <a:endParaRPr lang="en-US" sz="1200" dirty="0">
                        <a:latin typeface="Open Sans"/>
                        <a:cs typeface="Open Sans"/>
                      </a:endParaRPr>
                    </a:p>
                  </a:txBody>
                  <a:tcPr marL="96759" marR="96759"/>
                </a:tc>
              </a:tr>
              <a:tr h="711104">
                <a:tc>
                  <a:txBody>
                    <a:bodyPr/>
                    <a:lstStyle/>
                    <a:p>
                      <a:r>
                        <a:rPr lang="en-US" sz="1200" dirty="0" smtClean="0">
                          <a:latin typeface="Open Sans"/>
                          <a:cs typeface="Open Sans"/>
                        </a:rPr>
                        <a:t>Analyze, who, causes and effects, examine, show how, explain why, in what way(s)</a:t>
                      </a:r>
                      <a:endParaRPr lang="en-US" sz="1200" dirty="0">
                        <a:latin typeface="Open Sans"/>
                        <a:cs typeface="Open Sans"/>
                      </a:endParaRPr>
                    </a:p>
                  </a:txBody>
                  <a:tcPr marL="96759" marR="96759"/>
                </a:tc>
                <a:tc>
                  <a:txBody>
                    <a:bodyPr/>
                    <a:lstStyle/>
                    <a:p>
                      <a:r>
                        <a:rPr lang="en-US" sz="1200" dirty="0" smtClean="0">
                          <a:latin typeface="Open Sans"/>
                          <a:cs typeface="Open Sans"/>
                        </a:rPr>
                        <a:t>Show causes</a:t>
                      </a:r>
                      <a:r>
                        <a:rPr lang="en-US" sz="1200" baseline="0" dirty="0" smtClean="0">
                          <a:latin typeface="Open Sans"/>
                          <a:cs typeface="Open Sans"/>
                        </a:rPr>
                        <a:t> and effects or break a subject down into its parts, showing how they function and relate to the whole.  Use facts and examples.</a:t>
                      </a:r>
                      <a:endParaRPr lang="en-US" sz="1200" dirty="0">
                        <a:latin typeface="Open Sans"/>
                        <a:cs typeface="Open Sans"/>
                      </a:endParaRPr>
                    </a:p>
                  </a:txBody>
                  <a:tcPr marL="96759" marR="96759"/>
                </a:tc>
                <a:tc>
                  <a:txBody>
                    <a:bodyPr/>
                    <a:lstStyle/>
                    <a:p>
                      <a:r>
                        <a:rPr lang="en-US" sz="1200" dirty="0" smtClean="0">
                          <a:latin typeface="Open Sans"/>
                          <a:cs typeface="Open Sans"/>
                        </a:rPr>
                        <a:t>Analysis</a:t>
                      </a:r>
                      <a:endParaRPr lang="en-US" sz="1200" dirty="0">
                        <a:latin typeface="Open Sans"/>
                        <a:cs typeface="Open Sans"/>
                      </a:endParaRPr>
                    </a:p>
                  </a:txBody>
                  <a:tcPr marL="96759" marR="96759"/>
                </a:tc>
              </a:tr>
              <a:tr h="628173">
                <a:tc>
                  <a:txBody>
                    <a:bodyPr/>
                    <a:lstStyle/>
                    <a:p>
                      <a:r>
                        <a:rPr lang="en-US" sz="1200" dirty="0" smtClean="0">
                          <a:latin typeface="Open Sans"/>
                          <a:cs typeface="Open Sans"/>
                        </a:rPr>
                        <a:t>Trace, summarize,</a:t>
                      </a:r>
                      <a:r>
                        <a:rPr lang="en-US" sz="1200" baseline="0" dirty="0" smtClean="0">
                          <a:latin typeface="Open Sans"/>
                          <a:cs typeface="Open Sans"/>
                        </a:rPr>
                        <a:t> outline</a:t>
                      </a:r>
                      <a:endParaRPr lang="en-US" sz="1200" dirty="0">
                        <a:latin typeface="Open Sans"/>
                        <a:cs typeface="Open Sans"/>
                      </a:endParaRPr>
                    </a:p>
                  </a:txBody>
                  <a:tcPr marL="96759" marR="96759"/>
                </a:tc>
                <a:tc>
                  <a:txBody>
                    <a:bodyPr/>
                    <a:lstStyle/>
                    <a:p>
                      <a:r>
                        <a:rPr lang="en-US" sz="1200" dirty="0" smtClean="0">
                          <a:latin typeface="Open Sans"/>
                          <a:cs typeface="Open Sans"/>
                        </a:rPr>
                        <a:t>Give a condensed description of an issue, and event, or a sequence of events.  Omit minor details.</a:t>
                      </a:r>
                      <a:endParaRPr lang="en-US" sz="1200" dirty="0">
                        <a:latin typeface="Open Sans"/>
                        <a:cs typeface="Open Sans"/>
                      </a:endParaRPr>
                    </a:p>
                  </a:txBody>
                  <a:tcPr marL="96759" marR="96759"/>
                </a:tc>
                <a:tc>
                  <a:txBody>
                    <a:bodyPr/>
                    <a:lstStyle/>
                    <a:p>
                      <a:r>
                        <a:rPr lang="en-US" sz="1200" dirty="0" smtClean="0">
                          <a:latin typeface="Open Sans"/>
                          <a:cs typeface="Open Sans"/>
                        </a:rPr>
                        <a:t>Summary</a:t>
                      </a:r>
                      <a:endParaRPr lang="en-US" sz="1200" dirty="0">
                        <a:latin typeface="Open Sans"/>
                        <a:cs typeface="Open Sans"/>
                      </a:endParaRPr>
                    </a:p>
                  </a:txBody>
                  <a:tcPr marL="96759" marR="96759"/>
                </a:tc>
              </a:tr>
              <a:tr h="711104">
                <a:tc>
                  <a:txBody>
                    <a:bodyPr/>
                    <a:lstStyle/>
                    <a:p>
                      <a:r>
                        <a:rPr lang="en-US" sz="1200" dirty="0" smtClean="0">
                          <a:latin typeface="Open Sans"/>
                          <a:cs typeface="Open Sans"/>
                        </a:rPr>
                        <a:t>Evaluate, pros and cons, in your opinion, in</a:t>
                      </a:r>
                      <a:r>
                        <a:rPr lang="en-US" sz="1200" baseline="0" dirty="0" smtClean="0">
                          <a:latin typeface="Open Sans"/>
                          <a:cs typeface="Open Sans"/>
                        </a:rPr>
                        <a:t> your judgment</a:t>
                      </a:r>
                      <a:endParaRPr lang="en-US" sz="1200" dirty="0">
                        <a:latin typeface="Open Sans"/>
                        <a:cs typeface="Open Sans"/>
                      </a:endParaRPr>
                    </a:p>
                  </a:txBody>
                  <a:tcPr marL="96759" marR="96759"/>
                </a:tc>
                <a:tc>
                  <a:txBody>
                    <a:bodyPr/>
                    <a:lstStyle/>
                    <a:p>
                      <a:r>
                        <a:rPr lang="en-US" sz="1200" dirty="0" smtClean="0">
                          <a:latin typeface="Open Sans"/>
                          <a:cs typeface="Open Sans"/>
                        </a:rPr>
                        <a:t>Present your judgment on an issue,</a:t>
                      </a:r>
                      <a:r>
                        <a:rPr lang="en-US" sz="1200" baseline="0" dirty="0" smtClean="0">
                          <a:latin typeface="Open Sans"/>
                          <a:cs typeface="Open Sans"/>
                        </a:rPr>
                        <a:t> an event, or a historical or political figure.  State your criteria, and evaluate the subject on the basis of each.</a:t>
                      </a:r>
                      <a:endParaRPr lang="en-US" sz="1200" dirty="0">
                        <a:latin typeface="Open Sans"/>
                        <a:cs typeface="Open Sans"/>
                      </a:endParaRPr>
                    </a:p>
                  </a:txBody>
                  <a:tcPr marL="96759" marR="96759"/>
                </a:tc>
                <a:tc>
                  <a:txBody>
                    <a:bodyPr/>
                    <a:lstStyle/>
                    <a:p>
                      <a:r>
                        <a:rPr lang="en-US" sz="1200" dirty="0" smtClean="0">
                          <a:latin typeface="Open Sans"/>
                          <a:cs typeface="Open Sans"/>
                        </a:rPr>
                        <a:t>Synthesis</a:t>
                      </a:r>
                      <a:endParaRPr lang="en-US" sz="1200" dirty="0">
                        <a:latin typeface="Open Sans"/>
                        <a:cs typeface="Open Sans"/>
                      </a:endParaRPr>
                    </a:p>
                  </a:txBody>
                  <a:tcPr marL="96759" marR="96759"/>
                </a:tc>
              </a:tr>
              <a:tr h="679489">
                <a:tc>
                  <a:txBody>
                    <a:bodyPr/>
                    <a:lstStyle/>
                    <a:p>
                      <a:r>
                        <a:rPr lang="en-US" sz="1200" dirty="0" smtClean="0">
                          <a:latin typeface="Open Sans"/>
                          <a:cs typeface="Open Sans"/>
                        </a:rPr>
                        <a:t>Interpret</a:t>
                      </a:r>
                      <a:endParaRPr lang="en-US" sz="1200" dirty="0">
                        <a:latin typeface="Open Sans"/>
                        <a:cs typeface="Open Sans"/>
                      </a:endParaRPr>
                    </a:p>
                  </a:txBody>
                  <a:tcPr marL="96759" marR="96759"/>
                </a:tc>
                <a:tc>
                  <a:txBody>
                    <a:bodyPr/>
                    <a:lstStyle/>
                    <a:p>
                      <a:r>
                        <a:rPr lang="en-US" sz="1200" dirty="0" smtClean="0">
                          <a:latin typeface="Open Sans"/>
                          <a:cs typeface="Open Sans"/>
                        </a:rPr>
                        <a:t>Consider the significance of a subject in the context of your total knowledge, and explain it in your own words. </a:t>
                      </a:r>
                      <a:endParaRPr lang="en-US" sz="1200" dirty="0">
                        <a:latin typeface="Open Sans"/>
                        <a:cs typeface="Open Sans"/>
                      </a:endParaRPr>
                    </a:p>
                  </a:txBody>
                  <a:tcPr marL="96759" marR="96759"/>
                </a:tc>
                <a:tc>
                  <a:txBody>
                    <a:bodyPr/>
                    <a:lstStyle/>
                    <a:p>
                      <a:r>
                        <a:rPr lang="en-US" sz="1200" dirty="0" smtClean="0">
                          <a:latin typeface="Open Sans"/>
                          <a:cs typeface="Open Sans"/>
                        </a:rPr>
                        <a:t>Interpretation</a:t>
                      </a:r>
                      <a:endParaRPr lang="en-US" sz="1200" dirty="0">
                        <a:latin typeface="Open Sans"/>
                        <a:cs typeface="Open Sans"/>
                      </a:endParaRPr>
                    </a:p>
                  </a:txBody>
                  <a:tcPr marL="96759" marR="96759"/>
                </a:tc>
              </a:tr>
            </a:tbl>
          </a:graphicData>
        </a:graphic>
      </p:graphicFrame>
    </p:spTree>
    <p:extLst>
      <p:ext uri="{BB962C8B-B14F-4D97-AF65-F5344CB8AC3E}">
        <p14:creationId xmlns:p14="http://schemas.microsoft.com/office/powerpoint/2010/main" val="434191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2015-2016 Testing Window</a:t>
            </a:r>
            <a:endParaRPr lang="en-US" dirty="0"/>
          </a:p>
        </p:txBody>
      </p:sp>
      <p:sp>
        <p:nvSpPr>
          <p:cNvPr id="8" name="Content Placeholder 4"/>
          <p:cNvSpPr>
            <a:spLocks noGrp="1"/>
          </p:cNvSpPr>
          <p:nvPr>
            <p:ph idx="1"/>
          </p:nvPr>
        </p:nvSpPr>
        <p:spPr>
          <a:prstGeom prst="rect">
            <a:avLst/>
          </a:prstGeom>
        </p:spPr>
        <p:txBody>
          <a:bodyPr>
            <a:normAutofit/>
          </a:bodyPr>
          <a:lstStyle/>
          <a:p>
            <a:pPr marL="0" indent="0" algn="ctr">
              <a:buNone/>
            </a:pPr>
            <a:r>
              <a:rPr lang="en-US" sz="1400" i="1" u="sng" dirty="0" smtClean="0">
                <a:hlinkClick r:id="rId2"/>
              </a:rPr>
              <a:t>http</a:t>
            </a:r>
            <a:r>
              <a:rPr lang="en-US" sz="1400" i="1" u="sng" dirty="0">
                <a:hlinkClick r:id="rId2"/>
              </a:rPr>
              <a:t>://</a:t>
            </a:r>
            <a:r>
              <a:rPr lang="en-US" sz="1400" i="1" u="sng" dirty="0" smtClean="0">
                <a:hlinkClick r:id="rId2"/>
              </a:rPr>
              <a:t>www.tn.gov/assets/entities/education/attachments/tst_summative_assessment_calendar_2015-16.pdf</a:t>
            </a:r>
            <a:r>
              <a:rPr lang="en-US" sz="1400" dirty="0" smtClean="0"/>
              <a:t> </a:t>
            </a:r>
            <a:endParaRPr lang="en-US" sz="1400" i="1" dirty="0"/>
          </a:p>
        </p:txBody>
      </p:sp>
      <p:pic>
        <p:nvPicPr>
          <p:cNvPr id="6" name="Content Placeholder 3"/>
          <p:cNvPicPr>
            <a:picLocks noChangeAspect="1"/>
          </p:cNvPicPr>
          <p:nvPr/>
        </p:nvPicPr>
        <p:blipFill>
          <a:blip r:embed="rId3"/>
          <a:stretch>
            <a:fillRect/>
          </a:stretch>
        </p:blipFill>
        <p:spPr>
          <a:xfrm>
            <a:off x="717450" y="1600200"/>
            <a:ext cx="7709099" cy="2438400"/>
          </a:xfrm>
          <a:prstGeom prst="rect">
            <a:avLst/>
          </a:prstGeom>
        </p:spPr>
      </p:pic>
    </p:spTree>
    <p:extLst>
      <p:ext uri="{BB962C8B-B14F-4D97-AF65-F5344CB8AC3E}">
        <p14:creationId xmlns:p14="http://schemas.microsoft.com/office/powerpoint/2010/main" val="1151712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Part 1: Extended Response Standards:</a:t>
            </a:r>
            <a:endParaRPr lang="en-US" dirty="0">
              <a:solidFill>
                <a:srgbClr val="FFFFFF"/>
              </a:solidFill>
            </a:endParaRPr>
          </a:p>
        </p:txBody>
      </p:sp>
      <p:sp>
        <p:nvSpPr>
          <p:cNvPr id="3" name="Content Placeholder 2"/>
          <p:cNvSpPr>
            <a:spLocks noGrp="1"/>
          </p:cNvSpPr>
          <p:nvPr>
            <p:ph idx="1"/>
          </p:nvPr>
        </p:nvSpPr>
        <p:spPr>
          <a:xfrm>
            <a:off x="228600" y="1193804"/>
            <a:ext cx="8763000" cy="4958462"/>
          </a:xfrm>
        </p:spPr>
        <p:txBody>
          <a:bodyPr>
            <a:noAutofit/>
          </a:bodyPr>
          <a:lstStyle/>
          <a:p>
            <a:r>
              <a:rPr lang="en-US" sz="2800" dirty="0" smtClean="0"/>
              <a:t>Find </a:t>
            </a:r>
            <a:r>
              <a:rPr lang="en-US" sz="2800" dirty="0"/>
              <a:t>the grade-level documents that contain information about what the essay portion of the operational test will assess. Notice that students might be called on using one or many the following to craft a written response:</a:t>
            </a:r>
          </a:p>
          <a:p>
            <a:pPr lvl="0"/>
            <a:r>
              <a:rPr lang="en-US" sz="2800" dirty="0"/>
              <a:t>Informational text (primary and secondary sources)</a:t>
            </a:r>
          </a:p>
          <a:p>
            <a:pPr lvl="0"/>
            <a:r>
              <a:rPr lang="en-US" sz="2800" dirty="0"/>
              <a:t>Stimuli: charts, diagrams, map, graphs, photographs, political cartoon, etc… </a:t>
            </a:r>
          </a:p>
          <a:p>
            <a:pPr lvl="0"/>
            <a:r>
              <a:rPr lang="en-US" sz="2800" dirty="0"/>
              <a:t>Prior </a:t>
            </a:r>
            <a:r>
              <a:rPr lang="en-US" sz="2800" dirty="0" smtClean="0"/>
              <a:t>knowledge</a:t>
            </a:r>
            <a:endParaRPr lang="en-US" sz="2800" dirty="0"/>
          </a:p>
        </p:txBody>
      </p:sp>
    </p:spTree>
    <p:extLst>
      <p:ext uri="{BB962C8B-B14F-4D97-AF65-F5344CB8AC3E}">
        <p14:creationId xmlns:p14="http://schemas.microsoft.com/office/powerpoint/2010/main" val="2423746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 Extended Response Standards:</a:t>
            </a:r>
          </a:p>
        </p:txBody>
      </p:sp>
      <p:sp>
        <p:nvSpPr>
          <p:cNvPr id="3" name="Content Placeholder 2"/>
          <p:cNvSpPr>
            <a:spLocks noGrp="1"/>
          </p:cNvSpPr>
          <p:nvPr>
            <p:ph idx="1"/>
          </p:nvPr>
        </p:nvSpPr>
        <p:spPr/>
        <p:txBody>
          <a:bodyPr/>
          <a:lstStyle/>
          <a:p>
            <a:r>
              <a:rPr lang="en-US" dirty="0"/>
              <a:t>Extended Writing Rubrics can be found under the ‘SCORING AND ACCOUNTABILITY’ option of the Social Studies Assessments page. Notice that there is a column for ‘Social Studies Literacy’ and ‘Literacy in the Social Studies’.  What do you think is the difference? What can you do to prepare? </a:t>
            </a:r>
          </a:p>
          <a:p>
            <a:pPr lvl="0"/>
            <a:r>
              <a:rPr lang="en-US" dirty="0"/>
              <a:t>Cross walk the ‘Literacy in the Social Studies’ with the ELA Rubric.  </a:t>
            </a:r>
          </a:p>
          <a:p>
            <a:pPr lvl="0"/>
            <a:r>
              <a:rPr lang="en-US" dirty="0"/>
              <a:t>Agree on a framework for writing: </a:t>
            </a:r>
          </a:p>
        </p:txBody>
      </p:sp>
    </p:spTree>
    <p:extLst>
      <p:ext uri="{BB962C8B-B14F-4D97-AF65-F5344CB8AC3E}">
        <p14:creationId xmlns:p14="http://schemas.microsoft.com/office/powerpoint/2010/main" val="587785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dirty="0" smtClean="0">
                <a:effectLst/>
              </a:rPr>
              <a:t>TDOE Frameworks </a:t>
            </a:r>
            <a:r>
              <a:rPr lang="en-US" dirty="0">
                <a:effectLst/>
              </a:rPr>
              <a:t>for writing: </a:t>
            </a:r>
            <a:endParaRPr lang="en-US" dirty="0"/>
          </a:p>
        </p:txBody>
      </p:sp>
      <p:sp>
        <p:nvSpPr>
          <p:cNvPr id="5" name="Content Placeholder 4"/>
          <p:cNvSpPr>
            <a:spLocks noGrp="1"/>
          </p:cNvSpPr>
          <p:nvPr>
            <p:ph idx="1"/>
          </p:nvPr>
        </p:nvSpPr>
        <p:spPr/>
        <p:txBody>
          <a:bodyPr>
            <a:normAutofit fontScale="92500" lnSpcReduction="20000"/>
          </a:bodyPr>
          <a:lstStyle/>
          <a:p>
            <a:pPr marL="57150" indent="0">
              <a:buNone/>
            </a:pPr>
            <a:r>
              <a:rPr lang="en-US" sz="2600" dirty="0"/>
              <a:t>POW TREE (+C)</a:t>
            </a:r>
            <a:r>
              <a:rPr lang="en-US" sz="2600" b="1" dirty="0">
                <a:effectLst>
                  <a:outerShdw blurRad="38100" dist="38100" dir="2700000" algn="tl">
                    <a:srgbClr val="000000">
                      <a:alpha val="43000"/>
                    </a:srgbClr>
                  </a:outerShdw>
                </a:effectLst>
              </a:rPr>
              <a:t> </a:t>
            </a:r>
            <a:r>
              <a:rPr lang="en-US" sz="2600" b="1" dirty="0"/>
              <a:t>Organization for Argumentative </a:t>
            </a:r>
            <a:r>
              <a:rPr lang="en-US" sz="2600" b="1" dirty="0" smtClean="0"/>
              <a:t>Writing</a:t>
            </a:r>
            <a:endParaRPr lang="en-US" sz="2600" dirty="0"/>
          </a:p>
          <a:p>
            <a:pPr lvl="1"/>
            <a:r>
              <a:rPr lang="en-US" sz="2200" b="1" dirty="0" smtClean="0"/>
              <a:t>T</a:t>
            </a:r>
            <a:r>
              <a:rPr lang="en-US" sz="2200" b="1" dirty="0"/>
              <a:t>= </a:t>
            </a:r>
            <a:r>
              <a:rPr lang="en-US" sz="2200" dirty="0"/>
              <a:t>Topic/Thesis: What is my claim? </a:t>
            </a:r>
            <a:endParaRPr lang="en-US" sz="3000" dirty="0"/>
          </a:p>
          <a:p>
            <a:pPr lvl="1"/>
            <a:r>
              <a:rPr lang="en-US" sz="2200" b="1" dirty="0"/>
              <a:t>R= </a:t>
            </a:r>
            <a:r>
              <a:rPr lang="en-US" sz="2200" dirty="0"/>
              <a:t>3 supporting </a:t>
            </a:r>
            <a:r>
              <a:rPr lang="en-US" sz="2200" b="1" dirty="0"/>
              <a:t>r</a:t>
            </a:r>
            <a:r>
              <a:rPr lang="en-US" sz="2200" dirty="0"/>
              <a:t>easons from the text/history: Why did I make this claim? </a:t>
            </a:r>
            <a:endParaRPr lang="en-US" sz="3000" dirty="0"/>
          </a:p>
          <a:p>
            <a:pPr lvl="1"/>
            <a:r>
              <a:rPr lang="en-US" sz="2200" b="1" dirty="0"/>
              <a:t>E= </a:t>
            </a:r>
            <a:r>
              <a:rPr lang="en-US" sz="2200" dirty="0"/>
              <a:t>Evidence: How can I prove it with </a:t>
            </a:r>
            <a:r>
              <a:rPr lang="en-US" sz="2200" b="1" dirty="0"/>
              <a:t>e</a:t>
            </a:r>
            <a:r>
              <a:rPr lang="en-US" sz="2200" dirty="0"/>
              <a:t>vidence from the text? </a:t>
            </a:r>
            <a:endParaRPr lang="en-US" sz="3000" dirty="0"/>
          </a:p>
          <a:p>
            <a:pPr lvl="1"/>
            <a:r>
              <a:rPr lang="en-US" sz="2200" b="1" dirty="0"/>
              <a:t>E= </a:t>
            </a:r>
            <a:r>
              <a:rPr lang="en-US" sz="2200" dirty="0"/>
              <a:t>Ending: Did I wrap it up tight? </a:t>
            </a:r>
            <a:endParaRPr lang="en-US" sz="3000" dirty="0"/>
          </a:p>
          <a:p>
            <a:pPr lvl="1"/>
            <a:r>
              <a:rPr lang="en-US" sz="2200" b="1" dirty="0"/>
              <a:t>+C= </a:t>
            </a:r>
            <a:r>
              <a:rPr lang="en-US" sz="2200" dirty="0"/>
              <a:t>Counter claim – What do others say? How would I respond to what others think? </a:t>
            </a:r>
            <a:endParaRPr lang="en-US" sz="3000" dirty="0"/>
          </a:p>
        </p:txBody>
      </p:sp>
      <p:sp>
        <p:nvSpPr>
          <p:cNvPr id="6" name="Content Placeholder 5"/>
          <p:cNvSpPr>
            <a:spLocks noGrp="1"/>
          </p:cNvSpPr>
          <p:nvPr>
            <p:ph idx="13"/>
          </p:nvPr>
        </p:nvSpPr>
        <p:spPr/>
        <p:txBody>
          <a:bodyPr>
            <a:normAutofit/>
          </a:bodyPr>
          <a:lstStyle/>
          <a:p>
            <a:pPr marL="0" indent="0">
              <a:buNone/>
            </a:pPr>
            <a:r>
              <a:rPr lang="en-US" dirty="0"/>
              <a:t>POW TIDE </a:t>
            </a:r>
            <a:r>
              <a:rPr lang="en-US" b="1" dirty="0"/>
              <a:t>Organization for Expository Writing</a:t>
            </a:r>
            <a:endParaRPr lang="en-US" sz="3200" dirty="0"/>
          </a:p>
          <a:p>
            <a:pPr lvl="1"/>
            <a:r>
              <a:rPr lang="en-US" b="1" dirty="0"/>
              <a:t>T </a:t>
            </a:r>
            <a:r>
              <a:rPr lang="en-US" dirty="0"/>
              <a:t>= Topic/Thesis</a:t>
            </a:r>
            <a:endParaRPr lang="en-US" sz="2800" dirty="0"/>
          </a:p>
          <a:p>
            <a:pPr lvl="1"/>
            <a:r>
              <a:rPr lang="en-US" b="1" dirty="0"/>
              <a:t>I </a:t>
            </a:r>
            <a:r>
              <a:rPr lang="en-US" dirty="0"/>
              <a:t>= Importance Evidence: Use evidence based terms. Cite your sources. Include at least one piece of evidence in each body paragraph</a:t>
            </a:r>
            <a:endParaRPr lang="en-US" sz="2800" dirty="0"/>
          </a:p>
          <a:p>
            <a:pPr lvl="1"/>
            <a:r>
              <a:rPr lang="en-US" b="1" dirty="0"/>
              <a:t>D </a:t>
            </a:r>
            <a:r>
              <a:rPr lang="en-US" dirty="0"/>
              <a:t>= Detailed examination: Analyze the evidence you have provided</a:t>
            </a:r>
            <a:endParaRPr lang="en-US" sz="2800" dirty="0"/>
          </a:p>
          <a:p>
            <a:pPr lvl="1"/>
            <a:r>
              <a:rPr lang="en-US" b="1" dirty="0"/>
              <a:t>E </a:t>
            </a:r>
            <a:r>
              <a:rPr lang="en-US" dirty="0"/>
              <a:t>= Ending: Did I wrap it up tight? </a:t>
            </a:r>
            <a:endParaRPr lang="en-US" sz="2800" dirty="0"/>
          </a:p>
          <a:p>
            <a:endParaRPr lang="en-US" dirty="0"/>
          </a:p>
        </p:txBody>
      </p:sp>
    </p:spTree>
    <p:extLst>
      <p:ext uri="{BB962C8B-B14F-4D97-AF65-F5344CB8AC3E}">
        <p14:creationId xmlns:p14="http://schemas.microsoft.com/office/powerpoint/2010/main" val="166439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4" name="Content Placeholder 3"/>
          <p:cNvSpPr>
            <a:spLocks noGrp="1"/>
          </p:cNvSpPr>
          <p:nvPr>
            <p:ph idx="13"/>
          </p:nvPr>
        </p:nvSpPr>
        <p:spPr>
          <a:xfrm>
            <a:off x="152400" y="1186375"/>
            <a:ext cx="8686800" cy="5181600"/>
          </a:xfrm>
        </p:spPr>
        <p:txBody>
          <a:bodyPr>
            <a:noAutofit/>
          </a:bodyPr>
          <a:lstStyle/>
          <a:p>
            <a:pPr marL="0" lvl="0" indent="0" eaLnBrk="0" fontAlgn="base" hangingPunct="0">
              <a:spcBef>
                <a:spcPct val="0"/>
              </a:spcBef>
              <a:spcAft>
                <a:spcPct val="0"/>
              </a:spcAft>
              <a:buClrTx/>
              <a:buNone/>
            </a:pPr>
            <a:r>
              <a:rPr lang="en-US" altLang="en-US" b="1" dirty="0" smtClean="0">
                <a:latin typeface="Century" panose="02040604050505020304" pitchFamily="18" charset="0"/>
                <a:ea typeface="Calibri" panose="020F0502020204030204" pitchFamily="34" charset="0"/>
                <a:cs typeface="Times New Roman" panose="02020603050405020304" pitchFamily="18" charset="0"/>
              </a:rPr>
              <a:t>As a student, use the </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a:t>
            </a:r>
            <a:r>
              <a:rPr lang="en-US" altLang="en-US" b="1" dirty="0" smtClean="0">
                <a:latin typeface="Century" panose="02040604050505020304" pitchFamily="18" charset="0"/>
                <a:ea typeface="Calibri" panose="020F0502020204030204" pitchFamily="34" charset="0"/>
                <a:cs typeface="Times New Roman" panose="02020603050405020304" pitchFamily="18" charset="0"/>
              </a:rPr>
              <a:t>POW</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a:t>
            </a:r>
            <a:r>
              <a:rPr lang="en-US" altLang="en-US" b="1" dirty="0" smtClean="0">
                <a:latin typeface="Century" panose="02040604050505020304" pitchFamily="18" charset="0"/>
                <a:ea typeface="Calibri" panose="020F0502020204030204" pitchFamily="34" charset="0"/>
                <a:cs typeface="Times New Roman" panose="02020603050405020304" pitchFamily="18" charset="0"/>
              </a:rPr>
              <a:t> method to help you prepare for your grade band</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a:t>
            </a:r>
            <a:r>
              <a:rPr lang="en-US" altLang="en-US" b="1" dirty="0" smtClean="0">
                <a:latin typeface="Century" panose="02040604050505020304" pitchFamily="18" charset="0"/>
                <a:ea typeface="Calibri" panose="020F0502020204030204" pitchFamily="34" charset="0"/>
                <a:cs typeface="Times New Roman" panose="02020603050405020304" pitchFamily="18" charset="0"/>
              </a:rPr>
              <a:t>s extended writing prompt.</a:t>
            </a:r>
            <a:endParaRPr lang="en-US" altLang="en-US" sz="1200" dirty="0"/>
          </a:p>
          <a:p>
            <a:pPr marL="0" lvl="0" indent="0" eaLnBrk="0" fontAlgn="base" hangingPunct="0">
              <a:spcBef>
                <a:spcPct val="0"/>
              </a:spcBef>
              <a:spcAft>
                <a:spcPct val="0"/>
              </a:spcAft>
              <a:buClrTx/>
              <a:buNone/>
            </a:pPr>
            <a:r>
              <a:rPr lang="en-US" altLang="en-US" b="1" dirty="0">
                <a:latin typeface="Century" panose="02040604050505020304" pitchFamily="18" charset="0"/>
                <a:ea typeface="Calibri" panose="020F0502020204030204" pitchFamily="34" charset="0"/>
                <a:cs typeface="Times New Roman" panose="02020603050405020304" pitchFamily="18" charset="0"/>
              </a:rPr>
              <a:t>P= </a:t>
            </a:r>
            <a:r>
              <a:rPr lang="en-US" altLang="en-US" dirty="0">
                <a:latin typeface="Century" panose="02040604050505020304" pitchFamily="18" charset="0"/>
                <a:ea typeface="Calibri" panose="020F0502020204030204" pitchFamily="34" charset="0"/>
                <a:cs typeface="Times New Roman" panose="02020603050405020304" pitchFamily="18" charset="0"/>
              </a:rPr>
              <a:t>Pull apart the prompt: </a:t>
            </a:r>
            <a:endParaRPr lang="en-US" altLang="en-US" sz="1200" dirty="0"/>
          </a:p>
          <a:p>
            <a:pPr marL="0" lvl="0" indent="0" eaLnBrk="0" fontAlgn="base" hangingPunct="0">
              <a:spcBef>
                <a:spcPct val="0"/>
              </a:spcBef>
              <a:spcAft>
                <a:spcPct val="0"/>
              </a:spcAft>
              <a:buClrTx/>
              <a:buFontTx/>
              <a:buChar char="•"/>
            </a:pPr>
            <a:r>
              <a:rPr lang="en-US" altLang="en-US" b="1" dirty="0">
                <a:solidFill>
                  <a:srgbClr val="C00000"/>
                </a:solidFill>
                <a:latin typeface="Century" panose="02040604050505020304" pitchFamily="18" charset="0"/>
                <a:ea typeface="Calibri" panose="020F0502020204030204" pitchFamily="34" charset="0"/>
                <a:cs typeface="Times New Roman" panose="02020603050405020304" pitchFamily="18" charset="0"/>
              </a:rPr>
              <a:t>What am I being asked to do? </a:t>
            </a:r>
            <a:endParaRPr lang="en-US" altLang="en-US" sz="1200" dirty="0"/>
          </a:p>
          <a:p>
            <a:pPr marL="0" lvl="0" indent="0" eaLnBrk="0" fontAlgn="base" hangingPunct="0">
              <a:spcBef>
                <a:spcPct val="0"/>
              </a:spcBef>
              <a:spcAft>
                <a:spcPct val="0"/>
              </a:spcAft>
              <a:buClrTx/>
              <a:buFontTx/>
              <a:buChar char="•"/>
            </a:pPr>
            <a:r>
              <a:rPr lang="en-US" altLang="en-US" b="1" dirty="0">
                <a:solidFill>
                  <a:srgbClr val="1F4E79"/>
                </a:solidFill>
                <a:latin typeface="Century" panose="02040604050505020304" pitchFamily="18" charset="0"/>
                <a:ea typeface="Calibri" panose="020F0502020204030204" pitchFamily="34" charset="0"/>
                <a:cs typeface="Times New Roman" panose="02020603050405020304" pitchFamily="18" charset="0"/>
              </a:rPr>
              <a:t>What should I write about?  </a:t>
            </a:r>
            <a:endParaRPr lang="en-US" altLang="en-US" sz="1200" dirty="0"/>
          </a:p>
          <a:p>
            <a:pPr marL="0" lvl="0" indent="0" eaLnBrk="0" fontAlgn="base" hangingPunct="0">
              <a:spcBef>
                <a:spcPct val="0"/>
              </a:spcBef>
              <a:spcAft>
                <a:spcPct val="0"/>
              </a:spcAft>
              <a:buClrTx/>
              <a:buNone/>
            </a:pPr>
            <a:r>
              <a:rPr lang="en-US" altLang="en-US" b="1" dirty="0">
                <a:latin typeface="Century" panose="02040604050505020304" pitchFamily="18" charset="0"/>
                <a:ea typeface="Calibri" panose="020F0502020204030204" pitchFamily="34" charset="0"/>
                <a:cs typeface="Times New Roman" panose="02020603050405020304" pitchFamily="18" charset="0"/>
              </a:rPr>
              <a:t>O= </a:t>
            </a:r>
            <a:r>
              <a:rPr lang="en-US" altLang="en-US" dirty="0">
                <a:latin typeface="Century" panose="02040604050505020304" pitchFamily="18" charset="0"/>
                <a:ea typeface="Calibri" panose="020F0502020204030204" pitchFamily="34" charset="0"/>
                <a:cs typeface="Times New Roman" panose="02020603050405020304" pitchFamily="18" charset="0"/>
              </a:rPr>
              <a:t>Organize: </a:t>
            </a:r>
            <a:endParaRPr lang="en-US" altLang="en-US" sz="1200" dirty="0"/>
          </a:p>
          <a:p>
            <a:pPr marL="0" lvl="0" indent="0" eaLnBrk="0" fontAlgn="base" hangingPunct="0">
              <a:spcBef>
                <a:spcPct val="0"/>
              </a:spcBef>
              <a:spcAft>
                <a:spcPct val="0"/>
              </a:spcAft>
              <a:buClrTx/>
              <a:buFontTx/>
              <a:buChar char="•"/>
            </a:pPr>
            <a:r>
              <a:rPr lang="en-US" altLang="en-US" b="1" dirty="0">
                <a:latin typeface="Century" panose="02040604050505020304" pitchFamily="18" charset="0"/>
                <a:ea typeface="Calibri" panose="020F0502020204030204" pitchFamily="34" charset="0"/>
                <a:cs typeface="Times New Roman" panose="02020603050405020304" pitchFamily="18" charset="0"/>
              </a:rPr>
              <a:t>How many paragraphs should you use? </a:t>
            </a:r>
            <a:endParaRPr lang="en-US" altLang="en-US" sz="1200" dirty="0"/>
          </a:p>
          <a:p>
            <a:pPr marL="0" lvl="0" indent="0" eaLnBrk="0" fontAlgn="base" hangingPunct="0">
              <a:spcBef>
                <a:spcPct val="0"/>
              </a:spcBef>
              <a:spcAft>
                <a:spcPct val="0"/>
              </a:spcAft>
              <a:buClrTx/>
              <a:buFontTx/>
              <a:buChar char="•"/>
            </a:pPr>
            <a:r>
              <a:rPr lang="en-US" altLang="en-US" b="1" dirty="0">
                <a:latin typeface="Century" panose="02040604050505020304" pitchFamily="18" charset="0"/>
                <a:ea typeface="Calibri" panose="020F0502020204030204" pitchFamily="34" charset="0"/>
                <a:cs typeface="Times New Roman" panose="02020603050405020304" pitchFamily="18" charset="0"/>
              </a:rPr>
              <a:t>What should your paragraphs be about?</a:t>
            </a:r>
            <a:r>
              <a:rPr lang="en-US" altLang="en-US" dirty="0">
                <a:latin typeface="Century" panose="02040604050505020304" pitchFamily="18" charset="0"/>
                <a:ea typeface="Calibri" panose="020F0502020204030204" pitchFamily="34" charset="0"/>
                <a:cs typeface="Times New Roman" panose="02020603050405020304" pitchFamily="18" charset="0"/>
              </a:rPr>
              <a:t> </a:t>
            </a:r>
            <a:endParaRPr lang="en-US" altLang="en-US" sz="1200" dirty="0"/>
          </a:p>
          <a:p>
            <a:pPr marL="457200" lvl="1" indent="0" eaLnBrk="0" fontAlgn="base" hangingPunct="0">
              <a:spcBef>
                <a:spcPct val="0"/>
              </a:spcBef>
              <a:spcAft>
                <a:spcPct val="0"/>
              </a:spcAft>
              <a:buClrTx/>
              <a:buFont typeface="Symbol" panose="05050102010706020507" pitchFamily="18" charset="2"/>
              <a:buChar char=""/>
            </a:pPr>
            <a:r>
              <a:rPr lang="en-US" altLang="en-US" sz="2400" dirty="0">
                <a:latin typeface="Century" panose="02040604050505020304" pitchFamily="18" charset="0"/>
                <a:ea typeface="Calibri" panose="020F0502020204030204" pitchFamily="34" charset="0"/>
                <a:cs typeface="Times New Roman" panose="02020603050405020304" pitchFamily="18" charset="0"/>
              </a:rPr>
              <a:t>Do/What 1</a:t>
            </a:r>
            <a:endParaRPr lang="en-US" altLang="en-US" sz="1200" dirty="0"/>
          </a:p>
          <a:p>
            <a:pPr marL="457200" lvl="1" indent="0" eaLnBrk="0" fontAlgn="base" hangingPunct="0">
              <a:spcBef>
                <a:spcPct val="0"/>
              </a:spcBef>
              <a:spcAft>
                <a:spcPct val="0"/>
              </a:spcAft>
              <a:buClrTx/>
              <a:buFont typeface="Symbol" panose="05050102010706020507" pitchFamily="18" charset="2"/>
              <a:buChar char=""/>
            </a:pPr>
            <a:r>
              <a:rPr lang="en-US" altLang="en-US" sz="2400" dirty="0">
                <a:latin typeface="Century" panose="02040604050505020304" pitchFamily="18" charset="0"/>
                <a:ea typeface="Calibri" panose="020F0502020204030204" pitchFamily="34" charset="0"/>
                <a:cs typeface="Times New Roman" panose="02020603050405020304" pitchFamily="18" charset="0"/>
              </a:rPr>
              <a:t>Do/What 2</a:t>
            </a:r>
            <a:endParaRPr lang="en-US" altLang="en-US" sz="1200" dirty="0"/>
          </a:p>
          <a:p>
            <a:pPr marL="457200" lvl="1" indent="0" eaLnBrk="0" fontAlgn="base" hangingPunct="0">
              <a:spcBef>
                <a:spcPct val="0"/>
              </a:spcBef>
              <a:spcAft>
                <a:spcPct val="0"/>
              </a:spcAft>
              <a:buClrTx/>
              <a:buFont typeface="Symbol" panose="05050102010706020507" pitchFamily="18" charset="2"/>
              <a:buChar char=""/>
            </a:pPr>
            <a:r>
              <a:rPr lang="en-US" altLang="en-US" sz="2400" dirty="0">
                <a:latin typeface="Century" panose="02040604050505020304" pitchFamily="18" charset="0"/>
                <a:ea typeface="Calibri" panose="020F0502020204030204" pitchFamily="34" charset="0"/>
                <a:cs typeface="Times New Roman" panose="02020603050405020304" pitchFamily="18" charset="0"/>
              </a:rPr>
              <a:t>Do/What</a:t>
            </a:r>
            <a:r>
              <a:rPr lang="en-US" altLang="en-US" sz="2400" dirty="0">
                <a:latin typeface="Calibri" panose="020F0502020204030204" pitchFamily="34" charset="0"/>
                <a:ea typeface="Calibri" panose="020F0502020204030204" pitchFamily="34" charset="0"/>
                <a:cs typeface="Times New Roman" panose="02020603050405020304" pitchFamily="18" charset="0"/>
              </a:rPr>
              <a:t>…</a:t>
            </a:r>
            <a:r>
              <a:rPr lang="en-US" altLang="en-US" sz="2400" dirty="0">
                <a:latin typeface="Century" panose="02040604050505020304" pitchFamily="18" charset="0"/>
                <a:ea typeface="Calibri" panose="020F0502020204030204" pitchFamily="34" charset="0"/>
                <a:cs typeface="Times New Roman" panose="02020603050405020304" pitchFamily="18" charset="0"/>
              </a:rPr>
              <a:t>	</a:t>
            </a:r>
            <a:endParaRPr lang="en-US" altLang="en-US" sz="1200" dirty="0"/>
          </a:p>
          <a:p>
            <a:pPr marL="0" lvl="0" indent="0" eaLnBrk="0" fontAlgn="base" hangingPunct="0">
              <a:spcBef>
                <a:spcPct val="0"/>
              </a:spcBef>
              <a:spcAft>
                <a:spcPct val="0"/>
              </a:spcAft>
              <a:buClrTx/>
              <a:buNone/>
            </a:pPr>
            <a:r>
              <a:rPr lang="en-US" altLang="en-US" b="1" dirty="0">
                <a:latin typeface="Century" panose="02040604050505020304" pitchFamily="18" charset="0"/>
                <a:ea typeface="Calibri" panose="020F0502020204030204" pitchFamily="34" charset="0"/>
                <a:cs typeface="Times New Roman" panose="02020603050405020304" pitchFamily="18" charset="0"/>
              </a:rPr>
              <a:t>W= </a:t>
            </a:r>
            <a:r>
              <a:rPr lang="en-US" altLang="en-US" dirty="0" smtClean="0">
                <a:latin typeface="Century" panose="02040604050505020304" pitchFamily="18" charset="0"/>
                <a:ea typeface="Calibri" panose="020F0502020204030204" pitchFamily="34" charset="0"/>
                <a:cs typeface="Times New Roman" panose="02020603050405020304" pitchFamily="18" charset="0"/>
              </a:rPr>
              <a:t>Write</a:t>
            </a:r>
            <a:endParaRPr lang="en-US" sz="2000" dirty="0"/>
          </a:p>
        </p:txBody>
      </p:sp>
      <p:pic>
        <p:nvPicPr>
          <p:cNvPr id="7" name="Content Placeholder 3"/>
          <p:cNvPicPr/>
          <p:nvPr/>
        </p:nvPicPr>
        <p:blipFill>
          <a:blip r:embed="rId2" cstate="print">
            <a:extLst>
              <a:ext uri="{28A0092B-C50C-407E-A947-70E740481C1C}">
                <a14:useLocalDpi xmlns:a14="http://schemas.microsoft.com/office/drawing/2010/main" val="0"/>
              </a:ext>
            </a:extLst>
          </a:blip>
          <a:stretch>
            <a:fillRect/>
          </a:stretch>
        </p:blipFill>
        <p:spPr>
          <a:xfrm>
            <a:off x="6096000" y="4164037"/>
            <a:ext cx="2362199" cy="2176975"/>
          </a:xfrm>
          <a:prstGeom prst="rect">
            <a:avLst/>
          </a:prstGeom>
        </p:spPr>
      </p:pic>
    </p:spTree>
    <p:extLst>
      <p:ext uri="{BB962C8B-B14F-4D97-AF65-F5344CB8AC3E}">
        <p14:creationId xmlns:p14="http://schemas.microsoft.com/office/powerpoint/2010/main" val="3972039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idx="1"/>
          </p:nvPr>
        </p:nvSpPr>
        <p:spPr>
          <a:xfrm>
            <a:off x="228600" y="1193804"/>
            <a:ext cx="8458200" cy="1701796"/>
          </a:xfrm>
        </p:spPr>
        <p:txBody>
          <a:bodyPr>
            <a:noAutofit/>
          </a:bodyPr>
          <a:lstStyle/>
          <a:p>
            <a:pPr lvl="0"/>
            <a:r>
              <a:rPr lang="en-US" dirty="0"/>
              <a:t>Mohandas Gandhi had a major impact on his country’s development. </a:t>
            </a:r>
            <a:r>
              <a:rPr lang="en-US" dirty="0" smtClean="0"/>
              <a:t>Describe </a:t>
            </a:r>
            <a:r>
              <a:rPr lang="en-US" dirty="0"/>
              <a:t>Gandhi’s goals for India, how he set out to achieve those goals and how his philosophy reflected both Indian and western traditions</a:t>
            </a:r>
            <a:r>
              <a:rPr lang="en-US" dirty="0" smtClean="0"/>
              <a:t>.</a:t>
            </a:r>
            <a:r>
              <a:rPr lang="en-US" dirty="0"/>
              <a:t> Use evidence from these sources and your content knowledge to support your answer</a:t>
            </a:r>
            <a:r>
              <a:rPr lang="en-US" dirty="0" smtClean="0"/>
              <a:t>.</a:t>
            </a:r>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76661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idx="1"/>
          </p:nvPr>
        </p:nvSpPr>
        <p:spPr>
          <a:xfrm>
            <a:off x="228600" y="1193804"/>
            <a:ext cx="8458200" cy="1701796"/>
          </a:xfrm>
        </p:spPr>
        <p:txBody>
          <a:bodyPr>
            <a:noAutofit/>
          </a:bodyPr>
          <a:lstStyle/>
          <a:p>
            <a:pPr lvl="0"/>
            <a:r>
              <a:rPr lang="en-US" dirty="0"/>
              <a:t>Mohandas Gandhi had a major impact on his country’s development. </a:t>
            </a:r>
            <a:r>
              <a:rPr lang="en-US" dirty="0" smtClean="0"/>
              <a:t>Describe </a:t>
            </a:r>
            <a:r>
              <a:rPr lang="en-US" dirty="0"/>
              <a:t>Gandhi’s goals for India, how he set out to achieve those goals and how his philosophy reflected both Indian and western traditions</a:t>
            </a:r>
            <a:r>
              <a:rPr lang="en-US" dirty="0" smtClean="0"/>
              <a:t>.</a:t>
            </a:r>
            <a:r>
              <a:rPr lang="en-US" dirty="0"/>
              <a:t> Use evidence from these sources and your content knowledge to support your answer</a:t>
            </a:r>
            <a:r>
              <a:rPr lang="en-US" dirty="0" smtClean="0"/>
              <a:t>.</a:t>
            </a:r>
            <a:endParaRPr lang="en-US" dirty="0"/>
          </a:p>
        </p:txBody>
      </p:sp>
      <p:graphicFrame>
        <p:nvGraphicFramePr>
          <p:cNvPr id="5" name="Content Placeholder 4"/>
          <p:cNvGraphicFramePr>
            <a:graphicFrameLocks noGrp="1"/>
          </p:cNvGraphicFramePr>
          <p:nvPr>
            <p:ph idx="13"/>
            <p:extLst>
              <p:ext uri="{D42A27DB-BD31-4B8C-83A1-F6EECF244321}">
                <p14:modId xmlns:p14="http://schemas.microsoft.com/office/powerpoint/2010/main" val="2363700850"/>
              </p:ext>
            </p:extLst>
          </p:nvPr>
        </p:nvGraphicFramePr>
        <p:xfrm>
          <a:off x="1219200" y="3549687"/>
          <a:ext cx="7010400" cy="3065590"/>
        </p:xfrm>
        <a:graphic>
          <a:graphicData uri="http://schemas.openxmlformats.org/drawingml/2006/table">
            <a:tbl>
              <a:tblPr firstRow="1" firstCol="1" bandRow="1">
                <a:tableStyleId>{5940675A-B579-460E-94D1-54222C63F5DA}</a:tableStyleId>
              </a:tblPr>
              <a:tblGrid>
                <a:gridCol w="3505200"/>
                <a:gridCol w="3505200"/>
              </a:tblGrid>
              <a:tr h="599377">
                <a:tc>
                  <a:txBody>
                    <a:bodyPr/>
                    <a:lstStyle/>
                    <a:p>
                      <a:pPr marL="0" marR="0" algn="ctr">
                        <a:lnSpc>
                          <a:spcPct val="107000"/>
                        </a:lnSpc>
                        <a:spcBef>
                          <a:spcPts val="0"/>
                        </a:spcBef>
                        <a:spcAft>
                          <a:spcPts val="0"/>
                        </a:spcAft>
                      </a:pPr>
                      <a:r>
                        <a:rPr lang="en-US" sz="4400" dirty="0">
                          <a:effectLst/>
                        </a:rPr>
                        <a:t>Do</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dirty="0">
                          <a:effectLst/>
                        </a:rPr>
                        <a:t>What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75536">
                <a:tc>
                  <a:txBody>
                    <a:bodyPr/>
                    <a:lstStyle/>
                    <a:p>
                      <a:pPr marL="342900" marR="0" indent="-342900">
                        <a:lnSpc>
                          <a:spcPct val="107000"/>
                        </a:lnSpc>
                        <a:spcBef>
                          <a:spcPts val="0"/>
                        </a:spcBef>
                        <a:spcAft>
                          <a:spcPts val="0"/>
                        </a:spcAft>
                        <a:buFont typeface="Arial" panose="020B0604020202020204" pitchFamily="34" charset="0"/>
                        <a:buChar char="•"/>
                      </a:pPr>
                      <a:r>
                        <a:rPr lang="en-US" sz="2400" dirty="0">
                          <a:effectLst/>
                        </a:rPr>
                        <a:t> </a:t>
                      </a:r>
                      <a:r>
                        <a:rPr lang="en-US" sz="2400" dirty="0" smtClean="0">
                          <a:effectLst/>
                        </a:rPr>
                        <a:t>Describe (Gandhi's)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indent="-457200">
                        <a:lnSpc>
                          <a:spcPct val="107000"/>
                        </a:lnSpc>
                        <a:spcBef>
                          <a:spcPts val="0"/>
                        </a:spcBef>
                        <a:spcAft>
                          <a:spcPts val="0"/>
                        </a:spcAft>
                        <a:buFont typeface="+mj-lt"/>
                        <a:buAutoNum type="arabicPeriod"/>
                      </a:pPr>
                      <a:r>
                        <a:rPr lang="en-US" sz="2400" dirty="0" smtClean="0">
                          <a:effectLst/>
                        </a:rPr>
                        <a:t>Goals for India</a:t>
                      </a:r>
                    </a:p>
                    <a:p>
                      <a:pPr marL="457200" marR="0" indent="-457200">
                        <a:lnSpc>
                          <a:spcPct val="107000"/>
                        </a:lnSpc>
                        <a:spcBef>
                          <a:spcPts val="0"/>
                        </a:spcBef>
                        <a:spcAft>
                          <a:spcPts val="0"/>
                        </a:spcAft>
                        <a:buFont typeface="+mj-lt"/>
                        <a:buAutoNum type="arabicPeriod"/>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Setting out to achieve</a:t>
                      </a:r>
                      <a:r>
                        <a:rPr lang="en-US" sz="24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those goals</a:t>
                      </a:r>
                    </a:p>
                    <a:p>
                      <a:pPr marL="457200" marR="0" indent="-457200">
                        <a:lnSpc>
                          <a:spcPct val="107000"/>
                        </a:lnSpc>
                        <a:spcBef>
                          <a:spcPts val="0"/>
                        </a:spcBef>
                        <a:spcAft>
                          <a:spcPts val="0"/>
                        </a:spcAft>
                        <a:buFont typeface="+mj-lt"/>
                        <a:buAutoNum type="arabicPeriod"/>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Philosophical</a:t>
                      </a:r>
                      <a:r>
                        <a:rPr lang="en-US" sz="2400" baseline="0" dirty="0" smtClean="0">
                          <a:effectLst/>
                          <a:latin typeface="Calibri" panose="020F0502020204030204" pitchFamily="34" charset="0"/>
                          <a:ea typeface="Calibri" panose="020F0502020204030204" pitchFamily="34" charset="0"/>
                          <a:cs typeface="Times New Roman" panose="02020603050405020304" pitchFamily="18" charset="0"/>
                        </a:rPr>
                        <a:t> r</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eflection of Indian and</a:t>
                      </a:r>
                      <a:r>
                        <a:rPr lang="en-US" sz="24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Western Traditions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1780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How do you structure a paragraph?</a:t>
            </a:r>
            <a:endParaRPr lang="en-US" dirty="0"/>
          </a:p>
        </p:txBody>
      </p:sp>
      <p:sp>
        <p:nvSpPr>
          <p:cNvPr id="4" name="Content Placeholder 3"/>
          <p:cNvSpPr>
            <a:spLocks noGrp="1"/>
          </p:cNvSpPr>
          <p:nvPr>
            <p:ph idx="13"/>
          </p:nvPr>
        </p:nvSpPr>
        <p:spPr>
          <a:xfrm>
            <a:off x="152400" y="1026749"/>
            <a:ext cx="8839200" cy="4958462"/>
          </a:xfrm>
        </p:spPr>
        <p:txBody>
          <a:bodyPr>
            <a:normAutofit/>
          </a:bodyPr>
          <a:lstStyle/>
          <a:p>
            <a:r>
              <a:rPr lang="en-US" dirty="0" smtClean="0"/>
              <a:t>Topic sentence</a:t>
            </a:r>
          </a:p>
          <a:p>
            <a:r>
              <a:rPr lang="en-US" dirty="0" smtClean="0"/>
              <a:t>Prior Knowledge</a:t>
            </a:r>
          </a:p>
          <a:p>
            <a:r>
              <a:rPr lang="en-US" dirty="0" smtClean="0"/>
              <a:t>Evidence of Support from Resource #1</a:t>
            </a:r>
          </a:p>
          <a:p>
            <a:r>
              <a:rPr lang="en-US" dirty="0"/>
              <a:t>Evidence of Support from Resource </a:t>
            </a:r>
            <a:r>
              <a:rPr lang="en-US" dirty="0" smtClean="0"/>
              <a:t>#2</a:t>
            </a:r>
          </a:p>
          <a:p>
            <a:r>
              <a:rPr lang="en-US" dirty="0" smtClean="0"/>
              <a:t>Quote: “According to the text provided, …”</a:t>
            </a:r>
          </a:p>
          <a:p>
            <a:r>
              <a:rPr lang="en-US" dirty="0" smtClean="0"/>
              <a:t>Conclusion sentence: “This demonstrates…(tie it into the topic sentence/prompt)”</a:t>
            </a:r>
            <a:endParaRPr lang="en-US" dirty="0"/>
          </a:p>
          <a:p>
            <a:endParaRPr lang="en-US" dirty="0" smtClean="0"/>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93528" y="4419600"/>
            <a:ext cx="2356943" cy="1833563"/>
          </a:xfrm>
        </p:spPr>
      </p:pic>
    </p:spTree>
    <p:extLst>
      <p:ext uri="{BB962C8B-B14F-4D97-AF65-F5344CB8AC3E}">
        <p14:creationId xmlns:p14="http://schemas.microsoft.com/office/powerpoint/2010/main" val="1958997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8661</TotalTime>
  <Words>923</Words>
  <Application>Microsoft Office PowerPoint</Application>
  <PresentationFormat>On-screen Show (4:3)</PresentationFormat>
  <Paragraphs>97</Paragraphs>
  <Slides>12</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vt:lpstr>
      <vt:lpstr>Open Sans</vt:lpstr>
      <vt:lpstr>PermianSlabSerifTypeface</vt:lpstr>
      <vt:lpstr>Symbol</vt:lpstr>
      <vt:lpstr>Times New Roman</vt:lpstr>
      <vt:lpstr>PowerPoint B</vt:lpstr>
      <vt:lpstr>What should I know about the new TCAP/EOC?</vt:lpstr>
      <vt:lpstr>2015-2016 Testing Window</vt:lpstr>
      <vt:lpstr>Part 1: Extended Response Standards:</vt:lpstr>
      <vt:lpstr>Part 1: Extended Response Standards:</vt:lpstr>
      <vt:lpstr>TDOE Frameworks for writing: </vt:lpstr>
      <vt:lpstr>Getting started</vt:lpstr>
      <vt:lpstr>Let’s practice!</vt:lpstr>
      <vt:lpstr>Let’s practice!</vt:lpstr>
      <vt:lpstr> How do you structure a paragraph?</vt:lpstr>
      <vt:lpstr>Part 2: Multiple Choice</vt:lpstr>
      <vt:lpstr>Standard- 6.38 Describe the diffusion of Buddhism northward to China during the Han Dynasty. (C, G, H) </vt:lpstr>
      <vt:lpstr>Verb Descriptors Chart</vt:lpstr>
    </vt:vector>
  </TitlesOfParts>
  <Company>State of Tennessee: Finance &amp;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Brian Smith</cp:lastModifiedBy>
  <cp:revision>297</cp:revision>
  <cp:lastPrinted>2015-06-01T16:03:33Z</cp:lastPrinted>
  <dcterms:created xsi:type="dcterms:W3CDTF">2015-04-23T14:06:28Z</dcterms:created>
  <dcterms:modified xsi:type="dcterms:W3CDTF">2015-07-20T14:25:59Z</dcterms:modified>
</cp:coreProperties>
</file>