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8" r:id="rId5"/>
    <p:sldId id="297" r:id="rId6"/>
    <p:sldId id="259" r:id="rId7"/>
    <p:sldId id="267" r:id="rId8"/>
    <p:sldId id="283" r:id="rId9"/>
    <p:sldId id="268" r:id="rId10"/>
    <p:sldId id="269" r:id="rId11"/>
    <p:sldId id="256" r:id="rId12"/>
    <p:sldId id="280" r:id="rId13"/>
    <p:sldId id="257" r:id="rId14"/>
    <p:sldId id="273" r:id="rId15"/>
    <p:sldId id="284" r:id="rId16"/>
    <p:sldId id="274" r:id="rId17"/>
    <p:sldId id="275" r:id="rId18"/>
    <p:sldId id="276" r:id="rId19"/>
    <p:sldId id="291" r:id="rId20"/>
    <p:sldId id="292" r:id="rId21"/>
    <p:sldId id="279" r:id="rId22"/>
    <p:sldId id="278" r:id="rId23"/>
    <p:sldId id="293" r:id="rId24"/>
    <p:sldId id="277" r:id="rId25"/>
    <p:sldId id="281" r:id="rId26"/>
    <p:sldId id="265" r:id="rId27"/>
    <p:sldId id="286" r:id="rId28"/>
    <p:sldId id="290" r:id="rId29"/>
    <p:sldId id="298" r:id="rId30"/>
    <p:sldId id="294" r:id="rId31"/>
    <p:sldId id="289" r:id="rId32"/>
    <p:sldId id="288" r:id="rId33"/>
    <p:sldId id="287" r:id="rId34"/>
    <p:sldId id="299" r:id="rId35"/>
    <p:sldId id="295" r:id="rId36"/>
    <p:sldId id="29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94660"/>
  </p:normalViewPr>
  <p:slideViewPr>
    <p:cSldViewPr snapToGrid="0">
      <p:cViewPr varScale="1">
        <p:scale>
          <a:sx n="83" d="100"/>
          <a:sy n="83" d="100"/>
        </p:scale>
        <p:origin x="149"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png"/><Relationship Id="rId18" Type="http://schemas.openxmlformats.org/officeDocument/2006/relationships/image" Target="../media/image13.svg"/><Relationship Id="rId3" Type="http://schemas.openxmlformats.org/officeDocument/2006/relationships/hyperlink" Target="https://spacecenter.org/try-this-at-home-part-3-build-a-sextant/" TargetMode="External"/><Relationship Id="rId7" Type="http://schemas.openxmlformats.org/officeDocument/2006/relationships/image" Target="../media/image2.png"/><Relationship Id="rId12" Type="http://schemas.openxmlformats.org/officeDocument/2006/relationships/image" Target="../media/image7.svg"/><Relationship Id="rId17" Type="http://schemas.openxmlformats.org/officeDocument/2006/relationships/image" Target="../media/image12.png"/><Relationship Id="rId2" Type="http://schemas.openxmlformats.org/officeDocument/2006/relationships/hyperlink" Target="https://www.joh.cam.ac.uk/way-stars-build-your-own-astrolabe" TargetMode="External"/><Relationship Id="rId16" Type="http://schemas.openxmlformats.org/officeDocument/2006/relationships/image" Target="../media/image11.svg"/><Relationship Id="rId1" Type="http://schemas.openxmlformats.org/officeDocument/2006/relationships/hyperlink" Target="https://www.nps.gov/articles/compass.htm" TargetMode="External"/><Relationship Id="rId6" Type="http://schemas.openxmlformats.org/officeDocument/2006/relationships/hyperlink" Target="https://exploration.marinersmuseum.org/" TargetMode="External"/><Relationship Id="rId11" Type="http://schemas.openxmlformats.org/officeDocument/2006/relationships/image" Target="../media/image6.png"/><Relationship Id="rId5" Type="http://schemas.openxmlformats.org/officeDocument/2006/relationships/hyperlink" Target="https://www.rmg.co.uk/discover/explore/longitude-found-john-harrison" TargetMode="External"/><Relationship Id="rId1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hyperlink" Target="https://www.hsm.ox.ac.uk/renaissance-project-make-a-model-globe" TargetMode="External"/><Relationship Id="rId9" Type="http://schemas.openxmlformats.org/officeDocument/2006/relationships/image" Target="../media/image4.png"/><Relationship Id="rId1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hyperlink" Target="https://exploration.marinersmuseum.org/" TargetMode="External"/><Relationship Id="rId3" Type="http://schemas.openxmlformats.org/officeDocument/2006/relationships/hyperlink" Target="https://www.nps.gov/articles/compass.htm" TargetMode="External"/><Relationship Id="rId7" Type="http://schemas.openxmlformats.org/officeDocument/2006/relationships/image" Target="../media/image6.png"/><Relationship Id="rId12" Type="http://schemas.openxmlformats.org/officeDocument/2006/relationships/hyperlink" Target="https://www.hsm.ox.ac.uk/renaissance-project-make-a-model-globe" TargetMode="External"/><Relationship Id="rId17" Type="http://schemas.openxmlformats.org/officeDocument/2006/relationships/image" Target="../media/image13.svg"/><Relationship Id="rId2" Type="http://schemas.openxmlformats.org/officeDocument/2006/relationships/image" Target="../media/image3.svg"/><Relationship Id="rId16" Type="http://schemas.openxmlformats.org/officeDocument/2006/relationships/image" Target="../media/image12.png"/><Relationship Id="rId1" Type="http://schemas.openxmlformats.org/officeDocument/2006/relationships/image" Target="../media/image2.png"/><Relationship Id="rId6" Type="http://schemas.openxmlformats.org/officeDocument/2006/relationships/hyperlink" Target="https://www.joh.cam.ac.uk/way-stars-build-your-own-astrolabe" TargetMode="Externa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hyperlink" Target="https://www.rmg.co.uk/discover/explore/longitude-found-john-harrison" TargetMode="Externa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s://spacecenter.org/try-this-at-home-part-3-build-a-sextant/" TargetMode="External"/><Relationship Id="rId1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356E4-B469-4853-8ABF-8F592AD84B74}"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9AA82B65-83CA-49D3-ADF8-3E40581E9B1D}">
      <dgm:prSet/>
      <dgm:spPr/>
      <dgm:t>
        <a:bodyPr/>
        <a:lstStyle/>
        <a:p>
          <a:r>
            <a:rPr lang="en-US"/>
            <a:t>Using</a:t>
          </a:r>
        </a:p>
      </dgm:t>
    </dgm:pt>
    <dgm:pt modelId="{8535F86E-FC3A-498B-948D-38DAEA298600}" type="parTrans" cxnId="{70634666-8DA6-4031-BC95-C9226D47220E}">
      <dgm:prSet/>
      <dgm:spPr/>
      <dgm:t>
        <a:bodyPr/>
        <a:lstStyle/>
        <a:p>
          <a:endParaRPr lang="en-US"/>
        </a:p>
      </dgm:t>
    </dgm:pt>
    <dgm:pt modelId="{70A025C0-4CF4-457B-9BEC-33C57E8BF74F}" type="sibTrans" cxnId="{70634666-8DA6-4031-BC95-C9226D47220E}">
      <dgm:prSet/>
      <dgm:spPr/>
      <dgm:t>
        <a:bodyPr/>
        <a:lstStyle/>
        <a:p>
          <a:endParaRPr lang="en-US"/>
        </a:p>
      </dgm:t>
    </dgm:pt>
    <dgm:pt modelId="{528B26CE-74C3-4F42-830F-DE2474D2783B}">
      <dgm:prSet custT="1"/>
      <dgm:spPr/>
      <dgm:t>
        <a:bodyPr/>
        <a:lstStyle/>
        <a:p>
          <a:r>
            <a:rPr lang="en-US" sz="2600" dirty="0"/>
            <a:t>geographic perspective to determine relationships, patterns, and diffusion across space at multiple scales</a:t>
          </a:r>
        </a:p>
      </dgm:t>
    </dgm:pt>
    <dgm:pt modelId="{53DDA554-27F9-4477-BE7F-65725C7358A4}" type="parTrans" cxnId="{BA57423B-BA46-495E-94A4-08FF387C1D5C}">
      <dgm:prSet/>
      <dgm:spPr/>
      <dgm:t>
        <a:bodyPr/>
        <a:lstStyle/>
        <a:p>
          <a:endParaRPr lang="en-US"/>
        </a:p>
      </dgm:t>
    </dgm:pt>
    <dgm:pt modelId="{CE77113E-C61F-410C-B58A-C31EFF46E621}" type="sibTrans" cxnId="{BA57423B-BA46-495E-94A4-08FF387C1D5C}">
      <dgm:prSet/>
      <dgm:spPr/>
      <dgm:t>
        <a:bodyPr/>
        <a:lstStyle/>
        <a:p>
          <a:endParaRPr lang="en-US"/>
        </a:p>
      </dgm:t>
    </dgm:pt>
    <dgm:pt modelId="{199E85EC-C9D0-48BE-88A1-F0AE9C443C39}">
      <dgm:prSet/>
      <dgm:spPr/>
      <dgm:t>
        <a:bodyPr/>
        <a:lstStyle/>
        <a:p>
          <a:r>
            <a:rPr lang="en-US"/>
            <a:t>Determining</a:t>
          </a:r>
        </a:p>
      </dgm:t>
    </dgm:pt>
    <dgm:pt modelId="{22AA42D9-8F12-446B-845E-E1DF978935EB}" type="parTrans" cxnId="{96B6D9D5-D3C4-4657-A630-3A26A31E45F5}">
      <dgm:prSet/>
      <dgm:spPr/>
      <dgm:t>
        <a:bodyPr/>
        <a:lstStyle/>
        <a:p>
          <a:endParaRPr lang="en-US"/>
        </a:p>
      </dgm:t>
    </dgm:pt>
    <dgm:pt modelId="{BED45A4F-A25B-4EDA-9D37-177328095307}" type="sibTrans" cxnId="{96B6D9D5-D3C4-4657-A630-3A26A31E45F5}">
      <dgm:prSet/>
      <dgm:spPr/>
      <dgm:t>
        <a:bodyPr/>
        <a:lstStyle/>
        <a:p>
          <a:endParaRPr lang="en-US"/>
        </a:p>
      </dgm:t>
    </dgm:pt>
    <dgm:pt modelId="{88EA85D3-84B1-462E-8D16-6BE7F91DBBBD}">
      <dgm:prSet custT="1"/>
      <dgm:spPr/>
      <dgm:t>
        <a:bodyPr/>
        <a:lstStyle/>
        <a:p>
          <a:r>
            <a:rPr lang="en-US" sz="2600" dirty="0"/>
            <a:t>the use of diverse types of maps based on their origin, structure, context, and validity</a:t>
          </a:r>
        </a:p>
      </dgm:t>
    </dgm:pt>
    <dgm:pt modelId="{EDF210C6-77D3-49EF-8DD1-2E4663C86161}" type="parTrans" cxnId="{FDA8B095-DF4F-4486-87FA-9DBEF5308C8F}">
      <dgm:prSet/>
      <dgm:spPr/>
      <dgm:t>
        <a:bodyPr/>
        <a:lstStyle/>
        <a:p>
          <a:endParaRPr lang="en-US"/>
        </a:p>
      </dgm:t>
    </dgm:pt>
    <dgm:pt modelId="{A39AFB41-0A09-4EFC-A979-A5FBBB5E7DCA}" type="sibTrans" cxnId="{FDA8B095-DF4F-4486-87FA-9DBEF5308C8F}">
      <dgm:prSet/>
      <dgm:spPr/>
      <dgm:t>
        <a:bodyPr/>
        <a:lstStyle/>
        <a:p>
          <a:endParaRPr lang="en-US"/>
        </a:p>
      </dgm:t>
    </dgm:pt>
    <dgm:pt modelId="{D32EAA79-F7F4-4846-873D-2DFAB9A6E960}">
      <dgm:prSet/>
      <dgm:spPr/>
      <dgm:t>
        <a:bodyPr/>
        <a:lstStyle/>
        <a:p>
          <a:r>
            <a:rPr lang="en-US"/>
            <a:t>Analyzing</a:t>
          </a:r>
        </a:p>
      </dgm:t>
    </dgm:pt>
    <dgm:pt modelId="{0EEA64B9-7828-46C9-B4E4-4425781DD8FB}" type="parTrans" cxnId="{12D11E0B-51C8-4DCD-BBF2-11DB69BC6232}">
      <dgm:prSet/>
      <dgm:spPr/>
      <dgm:t>
        <a:bodyPr/>
        <a:lstStyle/>
        <a:p>
          <a:endParaRPr lang="en-US"/>
        </a:p>
      </dgm:t>
    </dgm:pt>
    <dgm:pt modelId="{64AF52B5-8081-4B73-8058-8A62766668BE}" type="sibTrans" cxnId="{12D11E0B-51C8-4DCD-BBF2-11DB69BC6232}">
      <dgm:prSet/>
      <dgm:spPr/>
      <dgm:t>
        <a:bodyPr/>
        <a:lstStyle/>
        <a:p>
          <a:endParaRPr lang="en-US"/>
        </a:p>
      </dgm:t>
    </dgm:pt>
    <dgm:pt modelId="{5DF76B1A-F3AB-4C20-BFAA-E8D819954EFE}">
      <dgm:prSet custT="1"/>
      <dgm:spPr/>
      <dgm:t>
        <a:bodyPr/>
        <a:lstStyle/>
        <a:p>
          <a:r>
            <a:rPr lang="en-US" sz="2600" dirty="0"/>
            <a:t>locations, conditions, and connections of places and use maps to investigate spatial relationships</a:t>
          </a:r>
        </a:p>
      </dgm:t>
    </dgm:pt>
    <dgm:pt modelId="{F94BC785-658C-4152-9682-6E2BC35B65F1}" type="parTrans" cxnId="{5E4AEFC7-FD71-47DB-A31F-5ED19AD921E2}">
      <dgm:prSet/>
      <dgm:spPr/>
      <dgm:t>
        <a:bodyPr/>
        <a:lstStyle/>
        <a:p>
          <a:endParaRPr lang="en-US"/>
        </a:p>
      </dgm:t>
    </dgm:pt>
    <dgm:pt modelId="{1AC980CA-8D67-4B1B-921C-A61CA4B17B92}" type="sibTrans" cxnId="{5E4AEFC7-FD71-47DB-A31F-5ED19AD921E2}">
      <dgm:prSet/>
      <dgm:spPr/>
      <dgm:t>
        <a:bodyPr/>
        <a:lstStyle/>
        <a:p>
          <a:endParaRPr lang="en-US"/>
        </a:p>
      </dgm:t>
    </dgm:pt>
    <dgm:pt modelId="{325E151C-E119-4C38-BC85-287504094229}">
      <dgm:prSet/>
      <dgm:spPr/>
      <dgm:t>
        <a:bodyPr/>
        <a:lstStyle/>
        <a:p>
          <a:r>
            <a:rPr lang="en-US"/>
            <a:t>Analyzing</a:t>
          </a:r>
        </a:p>
      </dgm:t>
    </dgm:pt>
    <dgm:pt modelId="{ED546654-8748-4FAE-B00A-B23A45588B4F}" type="parTrans" cxnId="{12BC3B98-1EC6-48C4-B0C0-94F496349AE1}">
      <dgm:prSet/>
      <dgm:spPr/>
      <dgm:t>
        <a:bodyPr/>
        <a:lstStyle/>
        <a:p>
          <a:endParaRPr lang="en-US"/>
        </a:p>
      </dgm:t>
    </dgm:pt>
    <dgm:pt modelId="{D7F5B99E-D85D-4D5D-BFC6-71264F078481}" type="sibTrans" cxnId="{12BC3B98-1EC6-48C4-B0C0-94F496349AE1}">
      <dgm:prSet/>
      <dgm:spPr/>
      <dgm:t>
        <a:bodyPr/>
        <a:lstStyle/>
        <a:p>
          <a:endParaRPr lang="en-US"/>
        </a:p>
      </dgm:t>
    </dgm:pt>
    <dgm:pt modelId="{2E76A59D-281A-42E7-A846-85495314708B}">
      <dgm:prSet custT="1"/>
      <dgm:spPr/>
      <dgm:t>
        <a:bodyPr/>
        <a:lstStyle/>
        <a:p>
          <a:r>
            <a:rPr lang="en-US" sz="2600" dirty="0"/>
            <a:t>interaction between humans and the physical environment</a:t>
          </a:r>
        </a:p>
      </dgm:t>
    </dgm:pt>
    <dgm:pt modelId="{8CADD839-C088-490F-BEBC-9F399439E5D0}" type="parTrans" cxnId="{DDA7483B-EF42-43B9-8BC1-CFAED28E27D8}">
      <dgm:prSet/>
      <dgm:spPr/>
      <dgm:t>
        <a:bodyPr/>
        <a:lstStyle/>
        <a:p>
          <a:endParaRPr lang="en-US"/>
        </a:p>
      </dgm:t>
    </dgm:pt>
    <dgm:pt modelId="{E0167842-9466-4872-814E-C26E9CEB0931}" type="sibTrans" cxnId="{DDA7483B-EF42-43B9-8BC1-CFAED28E27D8}">
      <dgm:prSet/>
      <dgm:spPr/>
      <dgm:t>
        <a:bodyPr/>
        <a:lstStyle/>
        <a:p>
          <a:endParaRPr lang="en-US"/>
        </a:p>
      </dgm:t>
    </dgm:pt>
    <dgm:pt modelId="{0718CA15-EABB-4E6E-B4FB-7C8F37D726BA}">
      <dgm:prSet/>
      <dgm:spPr/>
      <dgm:t>
        <a:bodyPr/>
        <a:lstStyle/>
        <a:p>
          <a:r>
            <a:rPr lang="en-US" dirty="0"/>
            <a:t>Examining</a:t>
          </a:r>
        </a:p>
      </dgm:t>
    </dgm:pt>
    <dgm:pt modelId="{CC73318A-7895-4647-8278-B2F0B43D4783}" type="parTrans" cxnId="{80DD0DA9-EC88-488B-A815-9F5704B5AFE2}">
      <dgm:prSet/>
      <dgm:spPr/>
      <dgm:t>
        <a:bodyPr/>
        <a:lstStyle/>
        <a:p>
          <a:endParaRPr lang="en-US"/>
        </a:p>
      </dgm:t>
    </dgm:pt>
    <dgm:pt modelId="{16258BB7-B35A-4758-ADB7-5BF6BB9B1E98}" type="sibTrans" cxnId="{80DD0DA9-EC88-488B-A815-9F5704B5AFE2}">
      <dgm:prSet/>
      <dgm:spPr/>
      <dgm:t>
        <a:bodyPr/>
        <a:lstStyle/>
        <a:p>
          <a:endParaRPr lang="en-US"/>
        </a:p>
      </dgm:t>
    </dgm:pt>
    <dgm:pt modelId="{DF75F6E6-6B8D-4EEB-B989-5E6B16A23588}">
      <dgm:prSet custT="1"/>
      <dgm:spPr/>
      <dgm:t>
        <a:bodyPr/>
        <a:lstStyle/>
        <a:p>
          <a:r>
            <a:rPr lang="en-US" sz="2600" dirty="0"/>
            <a:t>how geographic regions and perceptions of regions are fluid across time and space.</a:t>
          </a:r>
        </a:p>
      </dgm:t>
    </dgm:pt>
    <dgm:pt modelId="{7032FBC7-AF0C-42E0-89FC-A3045BA73E88}" type="parTrans" cxnId="{E50F8721-78FF-4F2E-8BEF-C94D08A4436C}">
      <dgm:prSet/>
      <dgm:spPr/>
      <dgm:t>
        <a:bodyPr/>
        <a:lstStyle/>
        <a:p>
          <a:endParaRPr lang="en-US"/>
        </a:p>
      </dgm:t>
    </dgm:pt>
    <dgm:pt modelId="{BA4FCDF4-EA2F-4375-927D-53851FE10B21}" type="sibTrans" cxnId="{E50F8721-78FF-4F2E-8BEF-C94D08A4436C}">
      <dgm:prSet/>
      <dgm:spPr/>
      <dgm:t>
        <a:bodyPr/>
        <a:lstStyle/>
        <a:p>
          <a:endParaRPr lang="en-US"/>
        </a:p>
      </dgm:t>
    </dgm:pt>
    <dgm:pt modelId="{C84C9E5F-D5C5-494C-ABBE-9F0A7DDB4CF3}" type="pres">
      <dgm:prSet presAssocID="{8E4356E4-B469-4853-8ABF-8F592AD84B74}" presName="Name0" presStyleCnt="0">
        <dgm:presLayoutVars>
          <dgm:dir/>
          <dgm:animLvl val="lvl"/>
          <dgm:resizeHandles val="exact"/>
        </dgm:presLayoutVars>
      </dgm:prSet>
      <dgm:spPr/>
    </dgm:pt>
    <dgm:pt modelId="{D1097C6B-A8D9-4187-8C8F-5D8E3ABF2F58}" type="pres">
      <dgm:prSet presAssocID="{9AA82B65-83CA-49D3-ADF8-3E40581E9B1D}" presName="composite" presStyleCnt="0"/>
      <dgm:spPr/>
    </dgm:pt>
    <dgm:pt modelId="{A86FA445-A6E3-4E49-806B-8F35CB744287}" type="pres">
      <dgm:prSet presAssocID="{9AA82B65-83CA-49D3-ADF8-3E40581E9B1D}" presName="parTx" presStyleLbl="alignNode1" presStyleIdx="0" presStyleCnt="5">
        <dgm:presLayoutVars>
          <dgm:chMax val="0"/>
          <dgm:chPref val="0"/>
        </dgm:presLayoutVars>
      </dgm:prSet>
      <dgm:spPr/>
    </dgm:pt>
    <dgm:pt modelId="{B290E000-0F1C-45D9-BABA-104D5FB51BD9}" type="pres">
      <dgm:prSet presAssocID="{9AA82B65-83CA-49D3-ADF8-3E40581E9B1D}" presName="desTx" presStyleLbl="alignAccFollowNode1" presStyleIdx="0" presStyleCnt="5">
        <dgm:presLayoutVars/>
      </dgm:prSet>
      <dgm:spPr/>
    </dgm:pt>
    <dgm:pt modelId="{21941E8E-885E-4932-BFFB-256D0B9FF994}" type="pres">
      <dgm:prSet presAssocID="{70A025C0-4CF4-457B-9BEC-33C57E8BF74F}" presName="space" presStyleCnt="0"/>
      <dgm:spPr/>
    </dgm:pt>
    <dgm:pt modelId="{0092CD06-8EF5-4C20-81E6-3DB86CFEBC3F}" type="pres">
      <dgm:prSet presAssocID="{199E85EC-C9D0-48BE-88A1-F0AE9C443C39}" presName="composite" presStyleCnt="0"/>
      <dgm:spPr/>
    </dgm:pt>
    <dgm:pt modelId="{9FCF1381-C24C-4DF1-87F6-4E5B18213413}" type="pres">
      <dgm:prSet presAssocID="{199E85EC-C9D0-48BE-88A1-F0AE9C443C39}" presName="parTx" presStyleLbl="alignNode1" presStyleIdx="1" presStyleCnt="5">
        <dgm:presLayoutVars>
          <dgm:chMax val="0"/>
          <dgm:chPref val="0"/>
        </dgm:presLayoutVars>
      </dgm:prSet>
      <dgm:spPr/>
    </dgm:pt>
    <dgm:pt modelId="{E24D88CA-08CB-4099-89E2-38EC56507476}" type="pres">
      <dgm:prSet presAssocID="{199E85EC-C9D0-48BE-88A1-F0AE9C443C39}" presName="desTx" presStyleLbl="alignAccFollowNode1" presStyleIdx="1" presStyleCnt="5">
        <dgm:presLayoutVars/>
      </dgm:prSet>
      <dgm:spPr/>
    </dgm:pt>
    <dgm:pt modelId="{B58125B0-AB12-4103-9901-B2CED9CCED0A}" type="pres">
      <dgm:prSet presAssocID="{BED45A4F-A25B-4EDA-9D37-177328095307}" presName="space" presStyleCnt="0"/>
      <dgm:spPr/>
    </dgm:pt>
    <dgm:pt modelId="{8C7E091D-8E5D-4491-9A4A-4E2A3C7ED6BD}" type="pres">
      <dgm:prSet presAssocID="{D32EAA79-F7F4-4846-873D-2DFAB9A6E960}" presName="composite" presStyleCnt="0"/>
      <dgm:spPr/>
    </dgm:pt>
    <dgm:pt modelId="{3E16270C-1E4B-4565-A8C5-FDF1DD4498F3}" type="pres">
      <dgm:prSet presAssocID="{D32EAA79-F7F4-4846-873D-2DFAB9A6E960}" presName="parTx" presStyleLbl="alignNode1" presStyleIdx="2" presStyleCnt="5">
        <dgm:presLayoutVars>
          <dgm:chMax val="0"/>
          <dgm:chPref val="0"/>
        </dgm:presLayoutVars>
      </dgm:prSet>
      <dgm:spPr/>
    </dgm:pt>
    <dgm:pt modelId="{45A0983A-5409-496E-9A6C-25E432201536}" type="pres">
      <dgm:prSet presAssocID="{D32EAA79-F7F4-4846-873D-2DFAB9A6E960}" presName="desTx" presStyleLbl="alignAccFollowNode1" presStyleIdx="2" presStyleCnt="5">
        <dgm:presLayoutVars/>
      </dgm:prSet>
      <dgm:spPr/>
    </dgm:pt>
    <dgm:pt modelId="{56835D9F-AFBF-49CF-A08D-96F45C7A4CBD}" type="pres">
      <dgm:prSet presAssocID="{64AF52B5-8081-4B73-8058-8A62766668BE}" presName="space" presStyleCnt="0"/>
      <dgm:spPr/>
    </dgm:pt>
    <dgm:pt modelId="{ABBD2EDD-E992-4B15-B7C0-63C13A6D3B14}" type="pres">
      <dgm:prSet presAssocID="{325E151C-E119-4C38-BC85-287504094229}" presName="composite" presStyleCnt="0"/>
      <dgm:spPr/>
    </dgm:pt>
    <dgm:pt modelId="{8D6D0D25-BF59-4C12-9ED6-A15AE188A9A4}" type="pres">
      <dgm:prSet presAssocID="{325E151C-E119-4C38-BC85-287504094229}" presName="parTx" presStyleLbl="alignNode1" presStyleIdx="3" presStyleCnt="5">
        <dgm:presLayoutVars>
          <dgm:chMax val="0"/>
          <dgm:chPref val="0"/>
        </dgm:presLayoutVars>
      </dgm:prSet>
      <dgm:spPr/>
    </dgm:pt>
    <dgm:pt modelId="{4274FBE5-BA6F-435E-8247-AA6181AEAF31}" type="pres">
      <dgm:prSet presAssocID="{325E151C-E119-4C38-BC85-287504094229}" presName="desTx" presStyleLbl="alignAccFollowNode1" presStyleIdx="3" presStyleCnt="5">
        <dgm:presLayoutVars/>
      </dgm:prSet>
      <dgm:spPr/>
    </dgm:pt>
    <dgm:pt modelId="{B4AE0510-B12A-47B9-B159-57A7FA012F73}" type="pres">
      <dgm:prSet presAssocID="{D7F5B99E-D85D-4D5D-BFC6-71264F078481}" presName="space" presStyleCnt="0"/>
      <dgm:spPr/>
    </dgm:pt>
    <dgm:pt modelId="{F9E9A92A-A57D-4B41-88F2-9D6E5C6237E6}" type="pres">
      <dgm:prSet presAssocID="{0718CA15-EABB-4E6E-B4FB-7C8F37D726BA}" presName="composite" presStyleCnt="0"/>
      <dgm:spPr/>
    </dgm:pt>
    <dgm:pt modelId="{37241E2B-D766-4B78-93B8-EDDB032FABE2}" type="pres">
      <dgm:prSet presAssocID="{0718CA15-EABB-4E6E-B4FB-7C8F37D726BA}" presName="parTx" presStyleLbl="alignNode1" presStyleIdx="4" presStyleCnt="5">
        <dgm:presLayoutVars>
          <dgm:chMax val="0"/>
          <dgm:chPref val="0"/>
        </dgm:presLayoutVars>
      </dgm:prSet>
      <dgm:spPr/>
    </dgm:pt>
    <dgm:pt modelId="{26082D4C-E53C-43A1-B717-67C919B346E4}" type="pres">
      <dgm:prSet presAssocID="{0718CA15-EABB-4E6E-B4FB-7C8F37D726BA}" presName="desTx" presStyleLbl="alignAccFollowNode1" presStyleIdx="4" presStyleCnt="5">
        <dgm:presLayoutVars/>
      </dgm:prSet>
      <dgm:spPr/>
    </dgm:pt>
  </dgm:ptLst>
  <dgm:cxnLst>
    <dgm:cxn modelId="{189C2007-6380-4EA4-9C2A-7D7E66822E41}" type="presOf" srcId="{199E85EC-C9D0-48BE-88A1-F0AE9C443C39}" destId="{9FCF1381-C24C-4DF1-87F6-4E5B18213413}" srcOrd="0" destOrd="0" presId="urn:microsoft.com/office/officeart/2016/7/layout/HorizontalActionList"/>
    <dgm:cxn modelId="{12D11E0B-51C8-4DCD-BBF2-11DB69BC6232}" srcId="{8E4356E4-B469-4853-8ABF-8F592AD84B74}" destId="{D32EAA79-F7F4-4846-873D-2DFAB9A6E960}" srcOrd="2" destOrd="0" parTransId="{0EEA64B9-7828-46C9-B4E4-4425781DD8FB}" sibTransId="{64AF52B5-8081-4B73-8058-8A62766668BE}"/>
    <dgm:cxn modelId="{AFB37914-E65C-45B1-8CDD-501867F66F63}" type="presOf" srcId="{D32EAA79-F7F4-4846-873D-2DFAB9A6E960}" destId="{3E16270C-1E4B-4565-A8C5-FDF1DD4498F3}" srcOrd="0" destOrd="0" presId="urn:microsoft.com/office/officeart/2016/7/layout/HorizontalActionList"/>
    <dgm:cxn modelId="{12C6B718-9F90-4ADE-B019-485603B1ACC7}" type="presOf" srcId="{2E76A59D-281A-42E7-A846-85495314708B}" destId="{4274FBE5-BA6F-435E-8247-AA6181AEAF31}" srcOrd="0" destOrd="0" presId="urn:microsoft.com/office/officeart/2016/7/layout/HorizontalActionList"/>
    <dgm:cxn modelId="{E50F8721-78FF-4F2E-8BEF-C94D08A4436C}" srcId="{0718CA15-EABB-4E6E-B4FB-7C8F37D726BA}" destId="{DF75F6E6-6B8D-4EEB-B989-5E6B16A23588}" srcOrd="0" destOrd="0" parTransId="{7032FBC7-AF0C-42E0-89FC-A3045BA73E88}" sibTransId="{BA4FCDF4-EA2F-4375-927D-53851FE10B21}"/>
    <dgm:cxn modelId="{BA57423B-BA46-495E-94A4-08FF387C1D5C}" srcId="{9AA82B65-83CA-49D3-ADF8-3E40581E9B1D}" destId="{528B26CE-74C3-4F42-830F-DE2474D2783B}" srcOrd="0" destOrd="0" parTransId="{53DDA554-27F9-4477-BE7F-65725C7358A4}" sibTransId="{CE77113E-C61F-410C-B58A-C31EFF46E621}"/>
    <dgm:cxn modelId="{DDA7483B-EF42-43B9-8BC1-CFAED28E27D8}" srcId="{325E151C-E119-4C38-BC85-287504094229}" destId="{2E76A59D-281A-42E7-A846-85495314708B}" srcOrd="0" destOrd="0" parTransId="{8CADD839-C088-490F-BEBC-9F399439E5D0}" sibTransId="{E0167842-9466-4872-814E-C26E9CEB0931}"/>
    <dgm:cxn modelId="{70634666-8DA6-4031-BC95-C9226D47220E}" srcId="{8E4356E4-B469-4853-8ABF-8F592AD84B74}" destId="{9AA82B65-83CA-49D3-ADF8-3E40581E9B1D}" srcOrd="0" destOrd="0" parTransId="{8535F86E-FC3A-498B-948D-38DAEA298600}" sibTransId="{70A025C0-4CF4-457B-9BEC-33C57E8BF74F}"/>
    <dgm:cxn modelId="{F44C204D-AD9F-4A8F-BF64-2B8E72EE0475}" type="presOf" srcId="{528B26CE-74C3-4F42-830F-DE2474D2783B}" destId="{B290E000-0F1C-45D9-BABA-104D5FB51BD9}" srcOrd="0" destOrd="0" presId="urn:microsoft.com/office/officeart/2016/7/layout/HorizontalActionList"/>
    <dgm:cxn modelId="{BFE29C71-CC0C-4646-A140-7009239DD888}" type="presOf" srcId="{88EA85D3-84B1-462E-8D16-6BE7F91DBBBD}" destId="{E24D88CA-08CB-4099-89E2-38EC56507476}" srcOrd="0" destOrd="0" presId="urn:microsoft.com/office/officeart/2016/7/layout/HorizontalActionList"/>
    <dgm:cxn modelId="{44B61273-C04D-41E5-B2D6-5AF6C7D04512}" type="presOf" srcId="{9AA82B65-83CA-49D3-ADF8-3E40581E9B1D}" destId="{A86FA445-A6E3-4E49-806B-8F35CB744287}" srcOrd="0" destOrd="0" presId="urn:microsoft.com/office/officeart/2016/7/layout/HorizontalActionList"/>
    <dgm:cxn modelId="{3C445A89-4227-4E50-8555-38B39D9491A9}" type="presOf" srcId="{8E4356E4-B469-4853-8ABF-8F592AD84B74}" destId="{C84C9E5F-D5C5-494C-ABBE-9F0A7DDB4CF3}" srcOrd="0" destOrd="0" presId="urn:microsoft.com/office/officeart/2016/7/layout/HorizontalActionList"/>
    <dgm:cxn modelId="{FDA8B095-DF4F-4486-87FA-9DBEF5308C8F}" srcId="{199E85EC-C9D0-48BE-88A1-F0AE9C443C39}" destId="{88EA85D3-84B1-462E-8D16-6BE7F91DBBBD}" srcOrd="0" destOrd="0" parTransId="{EDF210C6-77D3-49EF-8DD1-2E4663C86161}" sibTransId="{A39AFB41-0A09-4EFC-A979-A5FBBB5E7DCA}"/>
    <dgm:cxn modelId="{12BC3B98-1EC6-48C4-B0C0-94F496349AE1}" srcId="{8E4356E4-B469-4853-8ABF-8F592AD84B74}" destId="{325E151C-E119-4C38-BC85-287504094229}" srcOrd="3" destOrd="0" parTransId="{ED546654-8748-4FAE-B00A-B23A45588B4F}" sibTransId="{D7F5B99E-D85D-4D5D-BFC6-71264F078481}"/>
    <dgm:cxn modelId="{80DD0DA9-EC88-488B-A815-9F5704B5AFE2}" srcId="{8E4356E4-B469-4853-8ABF-8F592AD84B74}" destId="{0718CA15-EABB-4E6E-B4FB-7C8F37D726BA}" srcOrd="4" destOrd="0" parTransId="{CC73318A-7895-4647-8278-B2F0B43D4783}" sibTransId="{16258BB7-B35A-4758-ADB7-5BF6BB9B1E98}"/>
    <dgm:cxn modelId="{379652A9-A183-4F75-9B6D-C078FFE56935}" type="presOf" srcId="{0718CA15-EABB-4E6E-B4FB-7C8F37D726BA}" destId="{37241E2B-D766-4B78-93B8-EDDB032FABE2}" srcOrd="0" destOrd="0" presId="urn:microsoft.com/office/officeart/2016/7/layout/HorizontalActionList"/>
    <dgm:cxn modelId="{3E28ECB4-D191-4D1D-B2E3-473C385F1C0D}" type="presOf" srcId="{DF75F6E6-6B8D-4EEB-B989-5E6B16A23588}" destId="{26082D4C-E53C-43A1-B717-67C919B346E4}" srcOrd="0" destOrd="0" presId="urn:microsoft.com/office/officeart/2016/7/layout/HorizontalActionList"/>
    <dgm:cxn modelId="{8B5F5FBF-05FD-4FB3-B3A6-F4AD272F80FD}" type="presOf" srcId="{325E151C-E119-4C38-BC85-287504094229}" destId="{8D6D0D25-BF59-4C12-9ED6-A15AE188A9A4}" srcOrd="0" destOrd="0" presId="urn:microsoft.com/office/officeart/2016/7/layout/HorizontalActionList"/>
    <dgm:cxn modelId="{CC6062C1-EA8C-4C5D-AAB4-7B37D68ECEFA}" type="presOf" srcId="{5DF76B1A-F3AB-4C20-BFAA-E8D819954EFE}" destId="{45A0983A-5409-496E-9A6C-25E432201536}" srcOrd="0" destOrd="0" presId="urn:microsoft.com/office/officeart/2016/7/layout/HorizontalActionList"/>
    <dgm:cxn modelId="{5E4AEFC7-FD71-47DB-A31F-5ED19AD921E2}" srcId="{D32EAA79-F7F4-4846-873D-2DFAB9A6E960}" destId="{5DF76B1A-F3AB-4C20-BFAA-E8D819954EFE}" srcOrd="0" destOrd="0" parTransId="{F94BC785-658C-4152-9682-6E2BC35B65F1}" sibTransId="{1AC980CA-8D67-4B1B-921C-A61CA4B17B92}"/>
    <dgm:cxn modelId="{96B6D9D5-D3C4-4657-A630-3A26A31E45F5}" srcId="{8E4356E4-B469-4853-8ABF-8F592AD84B74}" destId="{199E85EC-C9D0-48BE-88A1-F0AE9C443C39}" srcOrd="1" destOrd="0" parTransId="{22AA42D9-8F12-446B-845E-E1DF978935EB}" sibTransId="{BED45A4F-A25B-4EDA-9D37-177328095307}"/>
    <dgm:cxn modelId="{1B331398-A233-4F49-B942-E1885CF229A5}" type="presParOf" srcId="{C84C9E5F-D5C5-494C-ABBE-9F0A7DDB4CF3}" destId="{D1097C6B-A8D9-4187-8C8F-5D8E3ABF2F58}" srcOrd="0" destOrd="0" presId="urn:microsoft.com/office/officeart/2016/7/layout/HorizontalActionList"/>
    <dgm:cxn modelId="{77D8AAD1-EDA5-4AB3-AC41-E1A5A0DC06CE}" type="presParOf" srcId="{D1097C6B-A8D9-4187-8C8F-5D8E3ABF2F58}" destId="{A86FA445-A6E3-4E49-806B-8F35CB744287}" srcOrd="0" destOrd="0" presId="urn:microsoft.com/office/officeart/2016/7/layout/HorizontalActionList"/>
    <dgm:cxn modelId="{5E8F2B09-AB3F-4D7F-ACBE-88DACD5AC7B9}" type="presParOf" srcId="{D1097C6B-A8D9-4187-8C8F-5D8E3ABF2F58}" destId="{B290E000-0F1C-45D9-BABA-104D5FB51BD9}" srcOrd="1" destOrd="0" presId="urn:microsoft.com/office/officeart/2016/7/layout/HorizontalActionList"/>
    <dgm:cxn modelId="{3D86B5C5-C373-4FAD-9A28-81B4A3EA205C}" type="presParOf" srcId="{C84C9E5F-D5C5-494C-ABBE-9F0A7DDB4CF3}" destId="{21941E8E-885E-4932-BFFB-256D0B9FF994}" srcOrd="1" destOrd="0" presId="urn:microsoft.com/office/officeart/2016/7/layout/HorizontalActionList"/>
    <dgm:cxn modelId="{618E03BE-9CB0-451A-8CF1-806E6560C7CB}" type="presParOf" srcId="{C84C9E5F-D5C5-494C-ABBE-9F0A7DDB4CF3}" destId="{0092CD06-8EF5-4C20-81E6-3DB86CFEBC3F}" srcOrd="2" destOrd="0" presId="urn:microsoft.com/office/officeart/2016/7/layout/HorizontalActionList"/>
    <dgm:cxn modelId="{84D4A3F0-D3E8-4695-83C1-2DF7399AD6AB}" type="presParOf" srcId="{0092CD06-8EF5-4C20-81E6-3DB86CFEBC3F}" destId="{9FCF1381-C24C-4DF1-87F6-4E5B18213413}" srcOrd="0" destOrd="0" presId="urn:microsoft.com/office/officeart/2016/7/layout/HorizontalActionList"/>
    <dgm:cxn modelId="{7DABFA2D-B7C1-4956-A9A1-F58C0438ECC9}" type="presParOf" srcId="{0092CD06-8EF5-4C20-81E6-3DB86CFEBC3F}" destId="{E24D88CA-08CB-4099-89E2-38EC56507476}" srcOrd="1" destOrd="0" presId="urn:microsoft.com/office/officeart/2016/7/layout/HorizontalActionList"/>
    <dgm:cxn modelId="{B1111137-E80A-4547-97B5-0CCCFF67B160}" type="presParOf" srcId="{C84C9E5F-D5C5-494C-ABBE-9F0A7DDB4CF3}" destId="{B58125B0-AB12-4103-9901-B2CED9CCED0A}" srcOrd="3" destOrd="0" presId="urn:microsoft.com/office/officeart/2016/7/layout/HorizontalActionList"/>
    <dgm:cxn modelId="{C16034A8-764B-4530-B0D3-0C76392A7C7B}" type="presParOf" srcId="{C84C9E5F-D5C5-494C-ABBE-9F0A7DDB4CF3}" destId="{8C7E091D-8E5D-4491-9A4A-4E2A3C7ED6BD}" srcOrd="4" destOrd="0" presId="urn:microsoft.com/office/officeart/2016/7/layout/HorizontalActionList"/>
    <dgm:cxn modelId="{02B7A8EC-A9A3-4F45-89CC-1B34EC7BD20E}" type="presParOf" srcId="{8C7E091D-8E5D-4491-9A4A-4E2A3C7ED6BD}" destId="{3E16270C-1E4B-4565-A8C5-FDF1DD4498F3}" srcOrd="0" destOrd="0" presId="urn:microsoft.com/office/officeart/2016/7/layout/HorizontalActionList"/>
    <dgm:cxn modelId="{6E5292B4-A3B6-4157-B45E-91CDC8FF2C6C}" type="presParOf" srcId="{8C7E091D-8E5D-4491-9A4A-4E2A3C7ED6BD}" destId="{45A0983A-5409-496E-9A6C-25E432201536}" srcOrd="1" destOrd="0" presId="urn:microsoft.com/office/officeart/2016/7/layout/HorizontalActionList"/>
    <dgm:cxn modelId="{0A75F799-DA33-4110-8D91-E067DD59A455}" type="presParOf" srcId="{C84C9E5F-D5C5-494C-ABBE-9F0A7DDB4CF3}" destId="{56835D9F-AFBF-49CF-A08D-96F45C7A4CBD}" srcOrd="5" destOrd="0" presId="urn:microsoft.com/office/officeart/2016/7/layout/HorizontalActionList"/>
    <dgm:cxn modelId="{5D892805-9FBC-40C2-BC40-8B5BE2FFF4E7}" type="presParOf" srcId="{C84C9E5F-D5C5-494C-ABBE-9F0A7DDB4CF3}" destId="{ABBD2EDD-E992-4B15-B7C0-63C13A6D3B14}" srcOrd="6" destOrd="0" presId="urn:microsoft.com/office/officeart/2016/7/layout/HorizontalActionList"/>
    <dgm:cxn modelId="{1014AD01-5034-4890-AB1C-C8939499D95D}" type="presParOf" srcId="{ABBD2EDD-E992-4B15-B7C0-63C13A6D3B14}" destId="{8D6D0D25-BF59-4C12-9ED6-A15AE188A9A4}" srcOrd="0" destOrd="0" presId="urn:microsoft.com/office/officeart/2016/7/layout/HorizontalActionList"/>
    <dgm:cxn modelId="{A77A5535-53BF-4A57-A058-812CFE26273B}" type="presParOf" srcId="{ABBD2EDD-E992-4B15-B7C0-63C13A6D3B14}" destId="{4274FBE5-BA6F-435E-8247-AA6181AEAF31}" srcOrd="1" destOrd="0" presId="urn:microsoft.com/office/officeart/2016/7/layout/HorizontalActionList"/>
    <dgm:cxn modelId="{F62CE15A-76AA-433F-AEF3-BF041C14EA1B}" type="presParOf" srcId="{C84C9E5F-D5C5-494C-ABBE-9F0A7DDB4CF3}" destId="{B4AE0510-B12A-47B9-B159-57A7FA012F73}" srcOrd="7" destOrd="0" presId="urn:microsoft.com/office/officeart/2016/7/layout/HorizontalActionList"/>
    <dgm:cxn modelId="{F8902151-0CD6-444E-B4EB-0F1633345881}" type="presParOf" srcId="{C84C9E5F-D5C5-494C-ABBE-9F0A7DDB4CF3}" destId="{F9E9A92A-A57D-4B41-88F2-9D6E5C6237E6}" srcOrd="8" destOrd="0" presId="urn:microsoft.com/office/officeart/2016/7/layout/HorizontalActionList"/>
    <dgm:cxn modelId="{E0172D7F-A63C-4E13-88F5-4771DEF3E661}" type="presParOf" srcId="{F9E9A92A-A57D-4B41-88F2-9D6E5C6237E6}" destId="{37241E2B-D766-4B78-93B8-EDDB032FABE2}" srcOrd="0" destOrd="0" presId="urn:microsoft.com/office/officeart/2016/7/layout/HorizontalActionList"/>
    <dgm:cxn modelId="{DA49AECD-53AE-4718-957C-16F1495E01D9}" type="presParOf" srcId="{F9E9A92A-A57D-4B41-88F2-9D6E5C6237E6}" destId="{26082D4C-E53C-43A1-B717-67C919B346E4}"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59BD0F-6AD6-4E24-8432-DADD9755E92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FE8F935-6BA7-44EE-9B09-459F24D4EA62}">
      <dgm:prSet/>
      <dgm:spPr/>
      <dgm:t>
        <a:bodyPr/>
        <a:lstStyle/>
        <a:p>
          <a:pPr>
            <a:lnSpc>
              <a:spcPct val="100000"/>
            </a:lnSpc>
          </a:pPr>
          <a:r>
            <a:rPr lang="en-US">
              <a:hlinkClick xmlns:r="http://schemas.openxmlformats.org/officeDocument/2006/relationships" r:id="rId1"/>
            </a:rPr>
            <a:t>Make a compass</a:t>
          </a:r>
          <a:endParaRPr lang="en-US"/>
        </a:p>
      </dgm:t>
    </dgm:pt>
    <dgm:pt modelId="{43EDCEA4-51EA-48CE-AE24-386586481940}" type="parTrans" cxnId="{ADEE88BD-22E0-44C7-98C7-A37C77DA71A1}">
      <dgm:prSet/>
      <dgm:spPr/>
      <dgm:t>
        <a:bodyPr/>
        <a:lstStyle/>
        <a:p>
          <a:endParaRPr lang="en-US"/>
        </a:p>
      </dgm:t>
    </dgm:pt>
    <dgm:pt modelId="{961D055D-D7C1-45F5-8168-E54B9C5994ED}" type="sibTrans" cxnId="{ADEE88BD-22E0-44C7-98C7-A37C77DA71A1}">
      <dgm:prSet/>
      <dgm:spPr/>
      <dgm:t>
        <a:bodyPr/>
        <a:lstStyle/>
        <a:p>
          <a:pPr>
            <a:lnSpc>
              <a:spcPct val="100000"/>
            </a:lnSpc>
          </a:pPr>
          <a:endParaRPr lang="en-US"/>
        </a:p>
      </dgm:t>
    </dgm:pt>
    <dgm:pt modelId="{E61C867E-F4BC-4745-A327-28C02D21C573}">
      <dgm:prSet/>
      <dgm:spPr/>
      <dgm:t>
        <a:bodyPr/>
        <a:lstStyle/>
        <a:p>
          <a:pPr>
            <a:lnSpc>
              <a:spcPct val="100000"/>
            </a:lnSpc>
          </a:pPr>
          <a:r>
            <a:rPr lang="en-US">
              <a:hlinkClick xmlns:r="http://schemas.openxmlformats.org/officeDocument/2006/relationships" r:id="rId2"/>
            </a:rPr>
            <a:t>Make an astrolabe</a:t>
          </a:r>
          <a:endParaRPr lang="en-US"/>
        </a:p>
      </dgm:t>
    </dgm:pt>
    <dgm:pt modelId="{4731621B-AC8B-4C43-93BC-5884E591175F}" type="parTrans" cxnId="{4ADF18BF-9E13-4567-A045-0DD5B9F389E0}">
      <dgm:prSet/>
      <dgm:spPr/>
      <dgm:t>
        <a:bodyPr/>
        <a:lstStyle/>
        <a:p>
          <a:endParaRPr lang="en-US"/>
        </a:p>
      </dgm:t>
    </dgm:pt>
    <dgm:pt modelId="{A42972BE-6815-455D-8B3E-80158744178E}" type="sibTrans" cxnId="{4ADF18BF-9E13-4567-A045-0DD5B9F389E0}">
      <dgm:prSet/>
      <dgm:spPr/>
      <dgm:t>
        <a:bodyPr/>
        <a:lstStyle/>
        <a:p>
          <a:pPr>
            <a:lnSpc>
              <a:spcPct val="100000"/>
            </a:lnSpc>
          </a:pPr>
          <a:endParaRPr lang="en-US"/>
        </a:p>
      </dgm:t>
    </dgm:pt>
    <dgm:pt modelId="{E29E733D-E271-4B18-8E07-5C41B82F34D1}">
      <dgm:prSet/>
      <dgm:spPr/>
      <dgm:t>
        <a:bodyPr/>
        <a:lstStyle/>
        <a:p>
          <a:pPr>
            <a:lnSpc>
              <a:spcPct val="100000"/>
            </a:lnSpc>
          </a:pPr>
          <a:r>
            <a:rPr lang="en-US">
              <a:hlinkClick xmlns:r="http://schemas.openxmlformats.org/officeDocument/2006/relationships" r:id="rId3"/>
            </a:rPr>
            <a:t>Build a sextant</a:t>
          </a:r>
          <a:endParaRPr lang="en-US"/>
        </a:p>
      </dgm:t>
    </dgm:pt>
    <dgm:pt modelId="{A941426C-4D94-4CC2-9818-3A6C51E5B938}" type="parTrans" cxnId="{DA0C667C-C222-478E-8C58-EC3D560114FB}">
      <dgm:prSet/>
      <dgm:spPr/>
      <dgm:t>
        <a:bodyPr/>
        <a:lstStyle/>
        <a:p>
          <a:endParaRPr lang="en-US"/>
        </a:p>
      </dgm:t>
    </dgm:pt>
    <dgm:pt modelId="{29254589-1640-4866-84B2-6027C929D669}" type="sibTrans" cxnId="{DA0C667C-C222-478E-8C58-EC3D560114FB}">
      <dgm:prSet/>
      <dgm:spPr/>
      <dgm:t>
        <a:bodyPr/>
        <a:lstStyle/>
        <a:p>
          <a:pPr>
            <a:lnSpc>
              <a:spcPct val="100000"/>
            </a:lnSpc>
          </a:pPr>
          <a:endParaRPr lang="en-US"/>
        </a:p>
      </dgm:t>
    </dgm:pt>
    <dgm:pt modelId="{D9905198-9007-48EE-A5E9-61E76A55646B}">
      <dgm:prSet/>
      <dgm:spPr/>
      <dgm:t>
        <a:bodyPr/>
        <a:lstStyle/>
        <a:p>
          <a:pPr>
            <a:lnSpc>
              <a:spcPct val="100000"/>
            </a:lnSpc>
          </a:pPr>
          <a:r>
            <a:rPr lang="en-US">
              <a:hlinkClick xmlns:r="http://schemas.openxmlformats.org/officeDocument/2006/relationships" r:id="rId4"/>
            </a:rPr>
            <a:t>Make a globe</a:t>
          </a:r>
          <a:endParaRPr lang="en-US"/>
        </a:p>
      </dgm:t>
    </dgm:pt>
    <dgm:pt modelId="{AC6B921D-D72E-46EC-B839-0F1DA900562B}" type="parTrans" cxnId="{F60B1B32-1607-4DB4-8D46-56E30E52210F}">
      <dgm:prSet/>
      <dgm:spPr/>
      <dgm:t>
        <a:bodyPr/>
        <a:lstStyle/>
        <a:p>
          <a:endParaRPr lang="en-US"/>
        </a:p>
      </dgm:t>
    </dgm:pt>
    <dgm:pt modelId="{67B3D4CF-1F1B-40B7-8D98-1C381DAFE914}" type="sibTrans" cxnId="{F60B1B32-1607-4DB4-8D46-56E30E52210F}">
      <dgm:prSet/>
      <dgm:spPr/>
      <dgm:t>
        <a:bodyPr/>
        <a:lstStyle/>
        <a:p>
          <a:pPr>
            <a:lnSpc>
              <a:spcPct val="100000"/>
            </a:lnSpc>
          </a:pPr>
          <a:endParaRPr lang="en-US"/>
        </a:p>
      </dgm:t>
    </dgm:pt>
    <dgm:pt modelId="{4D9A47F2-1E68-48CD-A547-F38117C51177}">
      <dgm:prSet/>
      <dgm:spPr/>
      <dgm:t>
        <a:bodyPr/>
        <a:lstStyle/>
        <a:p>
          <a:pPr>
            <a:lnSpc>
              <a:spcPct val="100000"/>
            </a:lnSpc>
          </a:pPr>
          <a:r>
            <a:rPr lang="en-US">
              <a:hlinkClick xmlns:r="http://schemas.openxmlformats.org/officeDocument/2006/relationships" r:id="rId5"/>
            </a:rPr>
            <a:t>Harrison’s Chronometer</a:t>
          </a:r>
          <a:endParaRPr lang="en-US"/>
        </a:p>
      </dgm:t>
    </dgm:pt>
    <dgm:pt modelId="{7656096E-B1E5-48E0-920A-014DC2B3B834}" type="parTrans" cxnId="{07C7F0AE-5B35-4BCE-AA7A-5204B99F4457}">
      <dgm:prSet/>
      <dgm:spPr/>
      <dgm:t>
        <a:bodyPr/>
        <a:lstStyle/>
        <a:p>
          <a:endParaRPr lang="en-US"/>
        </a:p>
      </dgm:t>
    </dgm:pt>
    <dgm:pt modelId="{7DA25E11-1A01-400F-9D1B-52547B2EBF37}" type="sibTrans" cxnId="{07C7F0AE-5B35-4BCE-AA7A-5204B99F4457}">
      <dgm:prSet/>
      <dgm:spPr/>
      <dgm:t>
        <a:bodyPr/>
        <a:lstStyle/>
        <a:p>
          <a:pPr>
            <a:lnSpc>
              <a:spcPct val="100000"/>
            </a:lnSpc>
          </a:pPr>
          <a:endParaRPr lang="en-US"/>
        </a:p>
      </dgm:t>
    </dgm:pt>
    <dgm:pt modelId="{20FA600A-5654-4C89-A454-C471C9A29CEA}">
      <dgm:prSet/>
      <dgm:spPr/>
      <dgm:t>
        <a:bodyPr/>
        <a:lstStyle/>
        <a:p>
          <a:pPr>
            <a:lnSpc>
              <a:spcPct val="100000"/>
            </a:lnSpc>
          </a:pPr>
          <a:r>
            <a:rPr lang="en-US">
              <a:hlinkClick xmlns:r="http://schemas.openxmlformats.org/officeDocument/2006/relationships" r:id="rId6"/>
            </a:rPr>
            <a:t>Explore the Mariner’s Museum</a:t>
          </a:r>
          <a:endParaRPr lang="en-US"/>
        </a:p>
      </dgm:t>
    </dgm:pt>
    <dgm:pt modelId="{BA13AAD3-E1D2-4394-94F3-24C7D0F82E41}" type="parTrans" cxnId="{638B926E-A9F0-45F7-AE3E-1ED18AA9B4B3}">
      <dgm:prSet/>
      <dgm:spPr/>
      <dgm:t>
        <a:bodyPr/>
        <a:lstStyle/>
        <a:p>
          <a:endParaRPr lang="en-US"/>
        </a:p>
      </dgm:t>
    </dgm:pt>
    <dgm:pt modelId="{2AB1316F-BC40-4667-A8C8-91F148182AE2}" type="sibTrans" cxnId="{638B926E-A9F0-45F7-AE3E-1ED18AA9B4B3}">
      <dgm:prSet/>
      <dgm:spPr/>
      <dgm:t>
        <a:bodyPr/>
        <a:lstStyle/>
        <a:p>
          <a:endParaRPr lang="en-US"/>
        </a:p>
      </dgm:t>
    </dgm:pt>
    <dgm:pt modelId="{CB218398-D9BA-4F59-A1CE-FC90A921A2C7}" type="pres">
      <dgm:prSet presAssocID="{FE59BD0F-6AD6-4E24-8432-DADD9755E928}" presName="root" presStyleCnt="0">
        <dgm:presLayoutVars>
          <dgm:dir/>
          <dgm:resizeHandles val="exact"/>
        </dgm:presLayoutVars>
      </dgm:prSet>
      <dgm:spPr/>
    </dgm:pt>
    <dgm:pt modelId="{5B33FB78-C308-4CB9-BADA-5756094525EB}" type="pres">
      <dgm:prSet presAssocID="{FE59BD0F-6AD6-4E24-8432-DADD9755E928}" presName="container" presStyleCnt="0">
        <dgm:presLayoutVars>
          <dgm:dir/>
          <dgm:resizeHandles val="exact"/>
        </dgm:presLayoutVars>
      </dgm:prSet>
      <dgm:spPr/>
    </dgm:pt>
    <dgm:pt modelId="{C2AA63EB-55C1-4B7F-8612-90FE4E814467}" type="pres">
      <dgm:prSet presAssocID="{0FE8F935-6BA7-44EE-9B09-459F24D4EA62}" presName="compNode" presStyleCnt="0"/>
      <dgm:spPr/>
    </dgm:pt>
    <dgm:pt modelId="{2AB3F53A-148E-48BE-9FCA-7CD9929CDD29}" type="pres">
      <dgm:prSet presAssocID="{0FE8F935-6BA7-44EE-9B09-459F24D4EA62}" presName="iconBgRect" presStyleLbl="bgShp" presStyleIdx="0" presStyleCnt="6"/>
      <dgm:spPr/>
    </dgm:pt>
    <dgm:pt modelId="{81F9C781-29DC-4DFE-8B93-49EB9ECB8941}" type="pres">
      <dgm:prSet presAssocID="{0FE8F935-6BA7-44EE-9B09-459F24D4EA62}" presName="iconRect" presStyleLbl="node1" presStyleIdx="0"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pass"/>
        </a:ext>
      </dgm:extLst>
    </dgm:pt>
    <dgm:pt modelId="{FA7D2BDF-6E64-491A-92B0-0350645298F4}" type="pres">
      <dgm:prSet presAssocID="{0FE8F935-6BA7-44EE-9B09-459F24D4EA62}" presName="spaceRect" presStyleCnt="0"/>
      <dgm:spPr/>
    </dgm:pt>
    <dgm:pt modelId="{523B50CC-571D-4DA1-8F41-046BF0B43010}" type="pres">
      <dgm:prSet presAssocID="{0FE8F935-6BA7-44EE-9B09-459F24D4EA62}" presName="textRect" presStyleLbl="revTx" presStyleIdx="0" presStyleCnt="6">
        <dgm:presLayoutVars>
          <dgm:chMax val="1"/>
          <dgm:chPref val="1"/>
        </dgm:presLayoutVars>
      </dgm:prSet>
      <dgm:spPr/>
    </dgm:pt>
    <dgm:pt modelId="{4459DF27-51B8-475F-8056-3137D5A135EF}" type="pres">
      <dgm:prSet presAssocID="{961D055D-D7C1-45F5-8168-E54B9C5994ED}" presName="sibTrans" presStyleLbl="sibTrans2D1" presStyleIdx="0" presStyleCnt="0"/>
      <dgm:spPr/>
    </dgm:pt>
    <dgm:pt modelId="{A224A708-3106-4731-83DA-CEF7718DDF64}" type="pres">
      <dgm:prSet presAssocID="{E61C867E-F4BC-4745-A327-28C02D21C573}" presName="compNode" presStyleCnt="0"/>
      <dgm:spPr/>
    </dgm:pt>
    <dgm:pt modelId="{96CACA65-9A8F-4BD9-B37B-F875CCA3E693}" type="pres">
      <dgm:prSet presAssocID="{E61C867E-F4BC-4745-A327-28C02D21C573}" presName="iconBgRect" presStyleLbl="bgShp" presStyleIdx="1" presStyleCnt="6"/>
      <dgm:spPr/>
    </dgm:pt>
    <dgm:pt modelId="{6AD94EEE-E981-46C3-B026-567AE10B6D91}" type="pres">
      <dgm:prSet presAssocID="{E61C867E-F4BC-4745-A327-28C02D21C573}" presName="iconRect" presStyleLbl="node1" presStyleIdx="1"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onstellation with solid fill"/>
        </a:ext>
      </dgm:extLst>
    </dgm:pt>
    <dgm:pt modelId="{57713D78-98ED-4525-8D13-7C0343349392}" type="pres">
      <dgm:prSet presAssocID="{E61C867E-F4BC-4745-A327-28C02D21C573}" presName="spaceRect" presStyleCnt="0"/>
      <dgm:spPr/>
    </dgm:pt>
    <dgm:pt modelId="{08D69F05-645B-4A8E-9B78-026D1CFC5BE9}" type="pres">
      <dgm:prSet presAssocID="{E61C867E-F4BC-4745-A327-28C02D21C573}" presName="textRect" presStyleLbl="revTx" presStyleIdx="1" presStyleCnt="6">
        <dgm:presLayoutVars>
          <dgm:chMax val="1"/>
          <dgm:chPref val="1"/>
        </dgm:presLayoutVars>
      </dgm:prSet>
      <dgm:spPr/>
    </dgm:pt>
    <dgm:pt modelId="{D446B0C6-591A-4DFB-8187-A81509D98B24}" type="pres">
      <dgm:prSet presAssocID="{A42972BE-6815-455D-8B3E-80158744178E}" presName="sibTrans" presStyleLbl="sibTrans2D1" presStyleIdx="0" presStyleCnt="0"/>
      <dgm:spPr/>
    </dgm:pt>
    <dgm:pt modelId="{60AD6E5A-EBBD-4A24-981A-F9D53D15B64F}" type="pres">
      <dgm:prSet presAssocID="{E29E733D-E271-4B18-8E07-5C41B82F34D1}" presName="compNode" presStyleCnt="0"/>
      <dgm:spPr/>
    </dgm:pt>
    <dgm:pt modelId="{AA099E89-819E-4087-9BAE-A6FA60F863AA}" type="pres">
      <dgm:prSet presAssocID="{E29E733D-E271-4B18-8E07-5C41B82F34D1}" presName="iconBgRect" presStyleLbl="bgShp" presStyleIdx="2" presStyleCnt="6"/>
      <dgm:spPr/>
    </dgm:pt>
    <dgm:pt modelId="{2D013A17-6D3C-4736-9728-4B74BA2553D5}" type="pres">
      <dgm:prSet presAssocID="{E29E733D-E271-4B18-8E07-5C41B82F34D1}" presName="iconRect" presStyleLbl="node1" presStyleIdx="2"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Telescope with solid fill"/>
        </a:ext>
      </dgm:extLst>
    </dgm:pt>
    <dgm:pt modelId="{64468FA1-5F37-4F1D-9F93-9238CB8C04C5}" type="pres">
      <dgm:prSet presAssocID="{E29E733D-E271-4B18-8E07-5C41B82F34D1}" presName="spaceRect" presStyleCnt="0"/>
      <dgm:spPr/>
    </dgm:pt>
    <dgm:pt modelId="{B11B8D19-88C8-4861-9DEF-86624B0BDD6B}" type="pres">
      <dgm:prSet presAssocID="{E29E733D-E271-4B18-8E07-5C41B82F34D1}" presName="textRect" presStyleLbl="revTx" presStyleIdx="2" presStyleCnt="6">
        <dgm:presLayoutVars>
          <dgm:chMax val="1"/>
          <dgm:chPref val="1"/>
        </dgm:presLayoutVars>
      </dgm:prSet>
      <dgm:spPr/>
    </dgm:pt>
    <dgm:pt modelId="{75A18940-5AB4-4013-A2D9-8BD74FF44FCA}" type="pres">
      <dgm:prSet presAssocID="{29254589-1640-4866-84B2-6027C929D669}" presName="sibTrans" presStyleLbl="sibTrans2D1" presStyleIdx="0" presStyleCnt="0"/>
      <dgm:spPr/>
    </dgm:pt>
    <dgm:pt modelId="{1993186F-4468-4AA9-BE48-1C5CE581A93E}" type="pres">
      <dgm:prSet presAssocID="{D9905198-9007-48EE-A5E9-61E76A55646B}" presName="compNode" presStyleCnt="0"/>
      <dgm:spPr/>
    </dgm:pt>
    <dgm:pt modelId="{221838A9-8B9A-4C0B-9488-E4ED1960F77C}" type="pres">
      <dgm:prSet presAssocID="{D9905198-9007-48EE-A5E9-61E76A55646B}" presName="iconBgRect" presStyleLbl="bgShp" presStyleIdx="3" presStyleCnt="6"/>
      <dgm:spPr/>
    </dgm:pt>
    <dgm:pt modelId="{5832DB5C-6E5C-4C00-B1C6-3C96EE4A3921}" type="pres">
      <dgm:prSet presAssocID="{D9905198-9007-48EE-A5E9-61E76A55646B}" presName="iconRect" presStyleLbl="node1" presStyleIdx="3"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Earth Globe Americas"/>
        </a:ext>
      </dgm:extLst>
    </dgm:pt>
    <dgm:pt modelId="{EF285AF5-E7A6-4A59-B440-7A5FF8908A74}" type="pres">
      <dgm:prSet presAssocID="{D9905198-9007-48EE-A5E9-61E76A55646B}" presName="spaceRect" presStyleCnt="0"/>
      <dgm:spPr/>
    </dgm:pt>
    <dgm:pt modelId="{3F3D860C-D2FF-4937-92C7-636F03B57F6C}" type="pres">
      <dgm:prSet presAssocID="{D9905198-9007-48EE-A5E9-61E76A55646B}" presName="textRect" presStyleLbl="revTx" presStyleIdx="3" presStyleCnt="6">
        <dgm:presLayoutVars>
          <dgm:chMax val="1"/>
          <dgm:chPref val="1"/>
        </dgm:presLayoutVars>
      </dgm:prSet>
      <dgm:spPr/>
    </dgm:pt>
    <dgm:pt modelId="{D4DBA634-A33E-4E55-BFED-F2F9E6FA3315}" type="pres">
      <dgm:prSet presAssocID="{67B3D4CF-1F1B-40B7-8D98-1C381DAFE914}" presName="sibTrans" presStyleLbl="sibTrans2D1" presStyleIdx="0" presStyleCnt="0"/>
      <dgm:spPr/>
    </dgm:pt>
    <dgm:pt modelId="{53FEB652-7301-4748-A93B-714037F3E356}" type="pres">
      <dgm:prSet presAssocID="{4D9A47F2-1E68-48CD-A547-F38117C51177}" presName="compNode" presStyleCnt="0"/>
      <dgm:spPr/>
    </dgm:pt>
    <dgm:pt modelId="{E7222D9C-FBBF-4600-A2C3-FD3A35E3A1F6}" type="pres">
      <dgm:prSet presAssocID="{4D9A47F2-1E68-48CD-A547-F38117C51177}" presName="iconBgRect" presStyleLbl="bgShp" presStyleIdx="4" presStyleCnt="6"/>
      <dgm:spPr/>
    </dgm:pt>
    <dgm:pt modelId="{0B0B84DA-38B7-4E57-89B3-3903B1570A10}" type="pres">
      <dgm:prSet presAssocID="{4D9A47F2-1E68-48CD-A547-F38117C51177}" presName="iconRect" presStyleLbl="node1" presStyleIdx="4" presStyleCnt="6"/>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Stopwatch with solid fill"/>
        </a:ext>
      </dgm:extLst>
    </dgm:pt>
    <dgm:pt modelId="{8EBCB253-B251-45AB-9F02-5F302A226935}" type="pres">
      <dgm:prSet presAssocID="{4D9A47F2-1E68-48CD-A547-F38117C51177}" presName="spaceRect" presStyleCnt="0"/>
      <dgm:spPr/>
    </dgm:pt>
    <dgm:pt modelId="{AC6B0FFD-C5CB-499D-92B6-945A19AD36F4}" type="pres">
      <dgm:prSet presAssocID="{4D9A47F2-1E68-48CD-A547-F38117C51177}" presName="textRect" presStyleLbl="revTx" presStyleIdx="4" presStyleCnt="6">
        <dgm:presLayoutVars>
          <dgm:chMax val="1"/>
          <dgm:chPref val="1"/>
        </dgm:presLayoutVars>
      </dgm:prSet>
      <dgm:spPr/>
    </dgm:pt>
    <dgm:pt modelId="{65403F4B-E921-4674-B4EB-478D598D34F1}" type="pres">
      <dgm:prSet presAssocID="{7DA25E11-1A01-400F-9D1B-52547B2EBF37}" presName="sibTrans" presStyleLbl="sibTrans2D1" presStyleIdx="0" presStyleCnt="0"/>
      <dgm:spPr/>
    </dgm:pt>
    <dgm:pt modelId="{72FBD813-A13C-4DF7-9DD2-D41BE927BB17}" type="pres">
      <dgm:prSet presAssocID="{20FA600A-5654-4C89-A454-C471C9A29CEA}" presName="compNode" presStyleCnt="0"/>
      <dgm:spPr/>
    </dgm:pt>
    <dgm:pt modelId="{154081B5-06D1-4057-A0DE-EE31072C2FD8}" type="pres">
      <dgm:prSet presAssocID="{20FA600A-5654-4C89-A454-C471C9A29CEA}" presName="iconBgRect" presStyleLbl="bgShp" presStyleIdx="5" presStyleCnt="6"/>
      <dgm:spPr/>
    </dgm:pt>
    <dgm:pt modelId="{F6B65373-01FE-4F09-99D6-A9CF61DB8B80}" type="pres">
      <dgm:prSet presAssocID="{20FA600A-5654-4C89-A454-C471C9A29CEA}" presName="iconRect" presStyleLbl="node1" presStyleIdx="5" presStyleCnt="6"/>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dgm:spPr>
      <dgm:extLst>
        <a:ext uri="{E40237B7-FDA0-4F09-8148-C483321AD2D9}">
          <dgm14:cNvPr xmlns:dgm14="http://schemas.microsoft.com/office/drawing/2010/diagram" id="0" name="" descr="Anchor"/>
        </a:ext>
      </dgm:extLst>
    </dgm:pt>
    <dgm:pt modelId="{1D05CF2A-4FD9-493F-A985-F16B2CAD01B6}" type="pres">
      <dgm:prSet presAssocID="{20FA600A-5654-4C89-A454-C471C9A29CEA}" presName="spaceRect" presStyleCnt="0"/>
      <dgm:spPr/>
    </dgm:pt>
    <dgm:pt modelId="{31185510-8D86-4AA9-B70C-80B17F2EAC69}" type="pres">
      <dgm:prSet presAssocID="{20FA600A-5654-4C89-A454-C471C9A29CEA}" presName="textRect" presStyleLbl="revTx" presStyleIdx="5" presStyleCnt="6">
        <dgm:presLayoutVars>
          <dgm:chMax val="1"/>
          <dgm:chPref val="1"/>
        </dgm:presLayoutVars>
      </dgm:prSet>
      <dgm:spPr/>
    </dgm:pt>
  </dgm:ptLst>
  <dgm:cxnLst>
    <dgm:cxn modelId="{67434214-0F3C-49F8-80FF-B0365C68263D}" type="presOf" srcId="{29254589-1640-4866-84B2-6027C929D669}" destId="{75A18940-5AB4-4013-A2D9-8BD74FF44FCA}" srcOrd="0" destOrd="0" presId="urn:microsoft.com/office/officeart/2018/2/layout/IconCircleList"/>
    <dgm:cxn modelId="{F60B1B32-1607-4DB4-8D46-56E30E52210F}" srcId="{FE59BD0F-6AD6-4E24-8432-DADD9755E928}" destId="{D9905198-9007-48EE-A5E9-61E76A55646B}" srcOrd="3" destOrd="0" parTransId="{AC6B921D-D72E-46EC-B839-0F1DA900562B}" sibTransId="{67B3D4CF-1F1B-40B7-8D98-1C381DAFE914}"/>
    <dgm:cxn modelId="{50C69C37-804F-4F26-A47C-9EB5B05283EC}" type="presOf" srcId="{4D9A47F2-1E68-48CD-A547-F38117C51177}" destId="{AC6B0FFD-C5CB-499D-92B6-945A19AD36F4}" srcOrd="0" destOrd="0" presId="urn:microsoft.com/office/officeart/2018/2/layout/IconCircleList"/>
    <dgm:cxn modelId="{6014E33B-97A2-4798-B983-983F6CFC6608}" type="presOf" srcId="{E61C867E-F4BC-4745-A327-28C02D21C573}" destId="{08D69F05-645B-4A8E-9B78-026D1CFC5BE9}" srcOrd="0" destOrd="0" presId="urn:microsoft.com/office/officeart/2018/2/layout/IconCircleList"/>
    <dgm:cxn modelId="{CBC0693F-8184-4372-9C35-0526F986B14D}" type="presOf" srcId="{67B3D4CF-1F1B-40B7-8D98-1C381DAFE914}" destId="{D4DBA634-A33E-4E55-BFED-F2F9E6FA3315}" srcOrd="0" destOrd="0" presId="urn:microsoft.com/office/officeart/2018/2/layout/IconCircleList"/>
    <dgm:cxn modelId="{E78E2A68-BE6E-413C-8611-6797AD571E6E}" type="presOf" srcId="{961D055D-D7C1-45F5-8168-E54B9C5994ED}" destId="{4459DF27-51B8-475F-8056-3137D5A135EF}" srcOrd="0" destOrd="0" presId="urn:microsoft.com/office/officeart/2018/2/layout/IconCircleList"/>
    <dgm:cxn modelId="{638B926E-A9F0-45F7-AE3E-1ED18AA9B4B3}" srcId="{FE59BD0F-6AD6-4E24-8432-DADD9755E928}" destId="{20FA600A-5654-4C89-A454-C471C9A29CEA}" srcOrd="5" destOrd="0" parTransId="{BA13AAD3-E1D2-4394-94F3-24C7D0F82E41}" sibTransId="{2AB1316F-BC40-4667-A8C8-91F148182AE2}"/>
    <dgm:cxn modelId="{389E3A79-4AC5-4446-9D6D-BC8E58F5607F}" type="presOf" srcId="{7DA25E11-1A01-400F-9D1B-52547B2EBF37}" destId="{65403F4B-E921-4674-B4EB-478D598D34F1}" srcOrd="0" destOrd="0" presId="urn:microsoft.com/office/officeart/2018/2/layout/IconCircleList"/>
    <dgm:cxn modelId="{206E045A-A1AD-4614-AB04-DA6F4F5F248F}" type="presOf" srcId="{0FE8F935-6BA7-44EE-9B09-459F24D4EA62}" destId="{523B50CC-571D-4DA1-8F41-046BF0B43010}" srcOrd="0" destOrd="0" presId="urn:microsoft.com/office/officeart/2018/2/layout/IconCircleList"/>
    <dgm:cxn modelId="{DA0C667C-C222-478E-8C58-EC3D560114FB}" srcId="{FE59BD0F-6AD6-4E24-8432-DADD9755E928}" destId="{E29E733D-E271-4B18-8E07-5C41B82F34D1}" srcOrd="2" destOrd="0" parTransId="{A941426C-4D94-4CC2-9818-3A6C51E5B938}" sibTransId="{29254589-1640-4866-84B2-6027C929D669}"/>
    <dgm:cxn modelId="{18926787-3F66-423E-BAB5-3E62A64FC0F0}" type="presOf" srcId="{E29E733D-E271-4B18-8E07-5C41B82F34D1}" destId="{B11B8D19-88C8-4861-9DEF-86624B0BDD6B}" srcOrd="0" destOrd="0" presId="urn:microsoft.com/office/officeart/2018/2/layout/IconCircleList"/>
    <dgm:cxn modelId="{07C7F0AE-5B35-4BCE-AA7A-5204B99F4457}" srcId="{FE59BD0F-6AD6-4E24-8432-DADD9755E928}" destId="{4D9A47F2-1E68-48CD-A547-F38117C51177}" srcOrd="4" destOrd="0" parTransId="{7656096E-B1E5-48E0-920A-014DC2B3B834}" sibTransId="{7DA25E11-1A01-400F-9D1B-52547B2EBF37}"/>
    <dgm:cxn modelId="{514B0CB2-4080-40EF-B272-664941F4AEBF}" type="presOf" srcId="{D9905198-9007-48EE-A5E9-61E76A55646B}" destId="{3F3D860C-D2FF-4937-92C7-636F03B57F6C}" srcOrd="0" destOrd="0" presId="urn:microsoft.com/office/officeart/2018/2/layout/IconCircleList"/>
    <dgm:cxn modelId="{ADEE88BD-22E0-44C7-98C7-A37C77DA71A1}" srcId="{FE59BD0F-6AD6-4E24-8432-DADD9755E928}" destId="{0FE8F935-6BA7-44EE-9B09-459F24D4EA62}" srcOrd="0" destOrd="0" parTransId="{43EDCEA4-51EA-48CE-AE24-386586481940}" sibTransId="{961D055D-D7C1-45F5-8168-E54B9C5994ED}"/>
    <dgm:cxn modelId="{4D6D9ABD-5433-4ED2-A3D4-B4790F302F56}" type="presOf" srcId="{20FA600A-5654-4C89-A454-C471C9A29CEA}" destId="{31185510-8D86-4AA9-B70C-80B17F2EAC69}" srcOrd="0" destOrd="0" presId="urn:microsoft.com/office/officeart/2018/2/layout/IconCircleList"/>
    <dgm:cxn modelId="{4ADF18BF-9E13-4567-A045-0DD5B9F389E0}" srcId="{FE59BD0F-6AD6-4E24-8432-DADD9755E928}" destId="{E61C867E-F4BC-4745-A327-28C02D21C573}" srcOrd="1" destOrd="0" parTransId="{4731621B-AC8B-4C43-93BC-5884E591175F}" sibTransId="{A42972BE-6815-455D-8B3E-80158744178E}"/>
    <dgm:cxn modelId="{13A702C9-A111-40A8-A301-7DBB05E85AE1}" type="presOf" srcId="{FE59BD0F-6AD6-4E24-8432-DADD9755E928}" destId="{CB218398-D9BA-4F59-A1CE-FC90A921A2C7}" srcOrd="0" destOrd="0" presId="urn:microsoft.com/office/officeart/2018/2/layout/IconCircleList"/>
    <dgm:cxn modelId="{20C3D1DA-E973-4AA6-91B9-51AC0168702C}" type="presOf" srcId="{A42972BE-6815-455D-8B3E-80158744178E}" destId="{D446B0C6-591A-4DFB-8187-A81509D98B24}" srcOrd="0" destOrd="0" presId="urn:microsoft.com/office/officeart/2018/2/layout/IconCircleList"/>
    <dgm:cxn modelId="{4E11B9BF-B103-44AA-877A-6031CA93EFF0}" type="presParOf" srcId="{CB218398-D9BA-4F59-A1CE-FC90A921A2C7}" destId="{5B33FB78-C308-4CB9-BADA-5756094525EB}" srcOrd="0" destOrd="0" presId="urn:microsoft.com/office/officeart/2018/2/layout/IconCircleList"/>
    <dgm:cxn modelId="{75282BEA-2D3C-4BC3-94B9-3C39EA5A9067}" type="presParOf" srcId="{5B33FB78-C308-4CB9-BADA-5756094525EB}" destId="{C2AA63EB-55C1-4B7F-8612-90FE4E814467}" srcOrd="0" destOrd="0" presId="urn:microsoft.com/office/officeart/2018/2/layout/IconCircleList"/>
    <dgm:cxn modelId="{C42B5301-65D2-4757-9CD7-D2471D64910C}" type="presParOf" srcId="{C2AA63EB-55C1-4B7F-8612-90FE4E814467}" destId="{2AB3F53A-148E-48BE-9FCA-7CD9929CDD29}" srcOrd="0" destOrd="0" presId="urn:microsoft.com/office/officeart/2018/2/layout/IconCircleList"/>
    <dgm:cxn modelId="{E19CF189-72C4-4989-B236-DFCE42642465}" type="presParOf" srcId="{C2AA63EB-55C1-4B7F-8612-90FE4E814467}" destId="{81F9C781-29DC-4DFE-8B93-49EB9ECB8941}" srcOrd="1" destOrd="0" presId="urn:microsoft.com/office/officeart/2018/2/layout/IconCircleList"/>
    <dgm:cxn modelId="{D65F08D7-DB1D-4001-ADA0-7A51AB058C81}" type="presParOf" srcId="{C2AA63EB-55C1-4B7F-8612-90FE4E814467}" destId="{FA7D2BDF-6E64-491A-92B0-0350645298F4}" srcOrd="2" destOrd="0" presId="urn:microsoft.com/office/officeart/2018/2/layout/IconCircleList"/>
    <dgm:cxn modelId="{355FE60A-7A74-4FEE-94B7-11B9787B0935}" type="presParOf" srcId="{C2AA63EB-55C1-4B7F-8612-90FE4E814467}" destId="{523B50CC-571D-4DA1-8F41-046BF0B43010}" srcOrd="3" destOrd="0" presId="urn:microsoft.com/office/officeart/2018/2/layout/IconCircleList"/>
    <dgm:cxn modelId="{A1DDFDB7-1145-494F-96C8-BC372DE39960}" type="presParOf" srcId="{5B33FB78-C308-4CB9-BADA-5756094525EB}" destId="{4459DF27-51B8-475F-8056-3137D5A135EF}" srcOrd="1" destOrd="0" presId="urn:microsoft.com/office/officeart/2018/2/layout/IconCircleList"/>
    <dgm:cxn modelId="{443340C7-388E-4A71-8E9A-8B41C25EE0B4}" type="presParOf" srcId="{5B33FB78-C308-4CB9-BADA-5756094525EB}" destId="{A224A708-3106-4731-83DA-CEF7718DDF64}" srcOrd="2" destOrd="0" presId="urn:microsoft.com/office/officeart/2018/2/layout/IconCircleList"/>
    <dgm:cxn modelId="{9513DF97-4F3F-4D13-B247-1F43D630092A}" type="presParOf" srcId="{A224A708-3106-4731-83DA-CEF7718DDF64}" destId="{96CACA65-9A8F-4BD9-B37B-F875CCA3E693}" srcOrd="0" destOrd="0" presId="urn:microsoft.com/office/officeart/2018/2/layout/IconCircleList"/>
    <dgm:cxn modelId="{9FF3F647-5BB6-4AAF-BD94-E1CA7D26D9C9}" type="presParOf" srcId="{A224A708-3106-4731-83DA-CEF7718DDF64}" destId="{6AD94EEE-E981-46C3-B026-567AE10B6D91}" srcOrd="1" destOrd="0" presId="urn:microsoft.com/office/officeart/2018/2/layout/IconCircleList"/>
    <dgm:cxn modelId="{7D499420-0D77-40D4-BBC9-DACD93C57F87}" type="presParOf" srcId="{A224A708-3106-4731-83DA-CEF7718DDF64}" destId="{57713D78-98ED-4525-8D13-7C0343349392}" srcOrd="2" destOrd="0" presId="urn:microsoft.com/office/officeart/2018/2/layout/IconCircleList"/>
    <dgm:cxn modelId="{28004EB6-C1BA-4FF0-918B-94ABC031C61B}" type="presParOf" srcId="{A224A708-3106-4731-83DA-CEF7718DDF64}" destId="{08D69F05-645B-4A8E-9B78-026D1CFC5BE9}" srcOrd="3" destOrd="0" presId="urn:microsoft.com/office/officeart/2018/2/layout/IconCircleList"/>
    <dgm:cxn modelId="{707ECE83-0FBC-4139-B715-756D5BCDCE40}" type="presParOf" srcId="{5B33FB78-C308-4CB9-BADA-5756094525EB}" destId="{D446B0C6-591A-4DFB-8187-A81509D98B24}" srcOrd="3" destOrd="0" presId="urn:microsoft.com/office/officeart/2018/2/layout/IconCircleList"/>
    <dgm:cxn modelId="{4EBC99B4-66A7-449F-B0B7-0C55A51FC294}" type="presParOf" srcId="{5B33FB78-C308-4CB9-BADA-5756094525EB}" destId="{60AD6E5A-EBBD-4A24-981A-F9D53D15B64F}" srcOrd="4" destOrd="0" presId="urn:microsoft.com/office/officeart/2018/2/layout/IconCircleList"/>
    <dgm:cxn modelId="{CC285BA0-4BC2-4759-94FD-04113E353D2F}" type="presParOf" srcId="{60AD6E5A-EBBD-4A24-981A-F9D53D15B64F}" destId="{AA099E89-819E-4087-9BAE-A6FA60F863AA}" srcOrd="0" destOrd="0" presId="urn:microsoft.com/office/officeart/2018/2/layout/IconCircleList"/>
    <dgm:cxn modelId="{99D6250B-16A9-4A95-BAB5-A1721028DEA8}" type="presParOf" srcId="{60AD6E5A-EBBD-4A24-981A-F9D53D15B64F}" destId="{2D013A17-6D3C-4736-9728-4B74BA2553D5}" srcOrd="1" destOrd="0" presId="urn:microsoft.com/office/officeart/2018/2/layout/IconCircleList"/>
    <dgm:cxn modelId="{5D27E916-E6EA-4603-A80F-A57D7FB69698}" type="presParOf" srcId="{60AD6E5A-EBBD-4A24-981A-F9D53D15B64F}" destId="{64468FA1-5F37-4F1D-9F93-9238CB8C04C5}" srcOrd="2" destOrd="0" presId="urn:microsoft.com/office/officeart/2018/2/layout/IconCircleList"/>
    <dgm:cxn modelId="{251682BA-35ED-4C65-9363-8CCFC41567C8}" type="presParOf" srcId="{60AD6E5A-EBBD-4A24-981A-F9D53D15B64F}" destId="{B11B8D19-88C8-4861-9DEF-86624B0BDD6B}" srcOrd="3" destOrd="0" presId="urn:microsoft.com/office/officeart/2018/2/layout/IconCircleList"/>
    <dgm:cxn modelId="{7D8FDF8E-6159-435B-BA8A-E3C6FCBEF2A1}" type="presParOf" srcId="{5B33FB78-C308-4CB9-BADA-5756094525EB}" destId="{75A18940-5AB4-4013-A2D9-8BD74FF44FCA}" srcOrd="5" destOrd="0" presId="urn:microsoft.com/office/officeart/2018/2/layout/IconCircleList"/>
    <dgm:cxn modelId="{F1B1945E-0E90-4AE7-A28C-CF2DCEB29BD1}" type="presParOf" srcId="{5B33FB78-C308-4CB9-BADA-5756094525EB}" destId="{1993186F-4468-4AA9-BE48-1C5CE581A93E}" srcOrd="6" destOrd="0" presId="urn:microsoft.com/office/officeart/2018/2/layout/IconCircleList"/>
    <dgm:cxn modelId="{7C3F12BB-8151-4566-8247-B654098E4362}" type="presParOf" srcId="{1993186F-4468-4AA9-BE48-1C5CE581A93E}" destId="{221838A9-8B9A-4C0B-9488-E4ED1960F77C}" srcOrd="0" destOrd="0" presId="urn:microsoft.com/office/officeart/2018/2/layout/IconCircleList"/>
    <dgm:cxn modelId="{F372CD47-6E91-4ABC-B514-3F77190363D7}" type="presParOf" srcId="{1993186F-4468-4AA9-BE48-1C5CE581A93E}" destId="{5832DB5C-6E5C-4C00-B1C6-3C96EE4A3921}" srcOrd="1" destOrd="0" presId="urn:microsoft.com/office/officeart/2018/2/layout/IconCircleList"/>
    <dgm:cxn modelId="{078E2325-A56D-4950-932D-787D85C417E8}" type="presParOf" srcId="{1993186F-4468-4AA9-BE48-1C5CE581A93E}" destId="{EF285AF5-E7A6-4A59-B440-7A5FF8908A74}" srcOrd="2" destOrd="0" presId="urn:microsoft.com/office/officeart/2018/2/layout/IconCircleList"/>
    <dgm:cxn modelId="{A5F818F9-7EC1-4A61-9DF2-22269C1E57C5}" type="presParOf" srcId="{1993186F-4468-4AA9-BE48-1C5CE581A93E}" destId="{3F3D860C-D2FF-4937-92C7-636F03B57F6C}" srcOrd="3" destOrd="0" presId="urn:microsoft.com/office/officeart/2018/2/layout/IconCircleList"/>
    <dgm:cxn modelId="{C9F99032-A4CD-4A27-A4AD-374CCDD1060C}" type="presParOf" srcId="{5B33FB78-C308-4CB9-BADA-5756094525EB}" destId="{D4DBA634-A33E-4E55-BFED-F2F9E6FA3315}" srcOrd="7" destOrd="0" presId="urn:microsoft.com/office/officeart/2018/2/layout/IconCircleList"/>
    <dgm:cxn modelId="{944D7830-FBCC-47DB-964A-B598EC17B2C1}" type="presParOf" srcId="{5B33FB78-C308-4CB9-BADA-5756094525EB}" destId="{53FEB652-7301-4748-A93B-714037F3E356}" srcOrd="8" destOrd="0" presId="urn:microsoft.com/office/officeart/2018/2/layout/IconCircleList"/>
    <dgm:cxn modelId="{B60071DB-C9A3-4B00-BA40-BB8E81A9FECC}" type="presParOf" srcId="{53FEB652-7301-4748-A93B-714037F3E356}" destId="{E7222D9C-FBBF-4600-A2C3-FD3A35E3A1F6}" srcOrd="0" destOrd="0" presId="urn:microsoft.com/office/officeart/2018/2/layout/IconCircleList"/>
    <dgm:cxn modelId="{D0FE4E87-C362-4F66-90C3-6F95F025F8C5}" type="presParOf" srcId="{53FEB652-7301-4748-A93B-714037F3E356}" destId="{0B0B84DA-38B7-4E57-89B3-3903B1570A10}" srcOrd="1" destOrd="0" presId="urn:microsoft.com/office/officeart/2018/2/layout/IconCircleList"/>
    <dgm:cxn modelId="{1E0A66B4-D436-47FE-B982-0094C3DA0175}" type="presParOf" srcId="{53FEB652-7301-4748-A93B-714037F3E356}" destId="{8EBCB253-B251-45AB-9F02-5F302A226935}" srcOrd="2" destOrd="0" presId="urn:microsoft.com/office/officeart/2018/2/layout/IconCircleList"/>
    <dgm:cxn modelId="{45ACDC95-45FB-4D4C-97B2-0CBFB7F2AEAE}" type="presParOf" srcId="{53FEB652-7301-4748-A93B-714037F3E356}" destId="{AC6B0FFD-C5CB-499D-92B6-945A19AD36F4}" srcOrd="3" destOrd="0" presId="urn:microsoft.com/office/officeart/2018/2/layout/IconCircleList"/>
    <dgm:cxn modelId="{093D6DAA-3EF5-4308-BD11-AD9FD6C7D166}" type="presParOf" srcId="{5B33FB78-C308-4CB9-BADA-5756094525EB}" destId="{65403F4B-E921-4674-B4EB-478D598D34F1}" srcOrd="9" destOrd="0" presId="urn:microsoft.com/office/officeart/2018/2/layout/IconCircleList"/>
    <dgm:cxn modelId="{45FCC42E-C583-4D5B-9E16-85F6761A0A0D}" type="presParOf" srcId="{5B33FB78-C308-4CB9-BADA-5756094525EB}" destId="{72FBD813-A13C-4DF7-9DD2-D41BE927BB17}" srcOrd="10" destOrd="0" presId="urn:microsoft.com/office/officeart/2018/2/layout/IconCircleList"/>
    <dgm:cxn modelId="{13DC775C-E9F8-42DA-BB7D-EE8FE459A307}" type="presParOf" srcId="{72FBD813-A13C-4DF7-9DD2-D41BE927BB17}" destId="{154081B5-06D1-4057-A0DE-EE31072C2FD8}" srcOrd="0" destOrd="0" presId="urn:microsoft.com/office/officeart/2018/2/layout/IconCircleList"/>
    <dgm:cxn modelId="{2AE100FF-77EE-4917-90DB-DB78B54E792A}" type="presParOf" srcId="{72FBD813-A13C-4DF7-9DD2-D41BE927BB17}" destId="{F6B65373-01FE-4F09-99D6-A9CF61DB8B80}" srcOrd="1" destOrd="0" presId="urn:microsoft.com/office/officeart/2018/2/layout/IconCircleList"/>
    <dgm:cxn modelId="{AADC811E-7D07-4A40-B4D7-04D4492E37E5}" type="presParOf" srcId="{72FBD813-A13C-4DF7-9DD2-D41BE927BB17}" destId="{1D05CF2A-4FD9-493F-A985-F16B2CAD01B6}" srcOrd="2" destOrd="0" presId="urn:microsoft.com/office/officeart/2018/2/layout/IconCircleList"/>
    <dgm:cxn modelId="{542B010B-DD2D-46F0-B9B8-545BA5228BAA}" type="presParOf" srcId="{72FBD813-A13C-4DF7-9DD2-D41BE927BB17}" destId="{31185510-8D86-4AA9-B70C-80B17F2EAC6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45-A6E3-4E49-806B-8F35CB744287}">
      <dsp:nvSpPr>
        <dsp:cNvPr id="0" name=""/>
        <dsp:cNvSpPr/>
      </dsp:nvSpPr>
      <dsp:spPr>
        <a:xfrm>
          <a:off x="2363" y="1124191"/>
          <a:ext cx="2281966" cy="6845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26" tIns="180326" rIns="180326" bIns="180326" numCol="1" spcCol="1270" anchor="ctr" anchorCtr="0">
          <a:noAutofit/>
        </a:bodyPr>
        <a:lstStyle/>
        <a:p>
          <a:pPr marL="0" lvl="0" indent="0" algn="ctr" defTabSz="1022350">
            <a:lnSpc>
              <a:spcPct val="90000"/>
            </a:lnSpc>
            <a:spcBef>
              <a:spcPct val="0"/>
            </a:spcBef>
            <a:spcAft>
              <a:spcPct val="35000"/>
            </a:spcAft>
            <a:buNone/>
          </a:pPr>
          <a:r>
            <a:rPr lang="en-US" sz="2300" kern="1200"/>
            <a:t>Using</a:t>
          </a:r>
        </a:p>
      </dsp:txBody>
      <dsp:txXfrm>
        <a:off x="2363" y="1124191"/>
        <a:ext cx="2281966" cy="684590"/>
      </dsp:txXfrm>
    </dsp:sp>
    <dsp:sp modelId="{B290E000-0F1C-45D9-BABA-104D5FB51BD9}">
      <dsp:nvSpPr>
        <dsp:cNvPr id="0" name=""/>
        <dsp:cNvSpPr/>
      </dsp:nvSpPr>
      <dsp:spPr>
        <a:xfrm>
          <a:off x="2363" y="1808781"/>
          <a:ext cx="2281966" cy="37218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408" tIns="225408" rIns="225408" bIns="225408" numCol="1" spcCol="1270" anchor="t" anchorCtr="0">
          <a:noAutofit/>
        </a:bodyPr>
        <a:lstStyle/>
        <a:p>
          <a:pPr marL="0" lvl="0" indent="0" algn="l" defTabSz="1155700">
            <a:lnSpc>
              <a:spcPct val="90000"/>
            </a:lnSpc>
            <a:spcBef>
              <a:spcPct val="0"/>
            </a:spcBef>
            <a:spcAft>
              <a:spcPct val="35000"/>
            </a:spcAft>
            <a:buNone/>
          </a:pPr>
          <a:r>
            <a:rPr lang="en-US" sz="2600" kern="1200" dirty="0"/>
            <a:t>geographic perspective to determine relationships, patterns, and diffusion across space at multiple scales</a:t>
          </a:r>
        </a:p>
      </dsp:txBody>
      <dsp:txXfrm>
        <a:off x="2363" y="1808781"/>
        <a:ext cx="2281966" cy="3721826"/>
      </dsp:txXfrm>
    </dsp:sp>
    <dsp:sp modelId="{9FCF1381-C24C-4DF1-87F6-4E5B18213413}">
      <dsp:nvSpPr>
        <dsp:cNvPr id="0" name=""/>
        <dsp:cNvSpPr/>
      </dsp:nvSpPr>
      <dsp:spPr>
        <a:xfrm>
          <a:off x="2392329" y="1124191"/>
          <a:ext cx="2281966" cy="6845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26" tIns="180326" rIns="180326" bIns="180326" numCol="1" spcCol="1270" anchor="ctr" anchorCtr="0">
          <a:noAutofit/>
        </a:bodyPr>
        <a:lstStyle/>
        <a:p>
          <a:pPr marL="0" lvl="0" indent="0" algn="ctr" defTabSz="1022350">
            <a:lnSpc>
              <a:spcPct val="90000"/>
            </a:lnSpc>
            <a:spcBef>
              <a:spcPct val="0"/>
            </a:spcBef>
            <a:spcAft>
              <a:spcPct val="35000"/>
            </a:spcAft>
            <a:buNone/>
          </a:pPr>
          <a:r>
            <a:rPr lang="en-US" sz="2300" kern="1200"/>
            <a:t>Determining</a:t>
          </a:r>
        </a:p>
      </dsp:txBody>
      <dsp:txXfrm>
        <a:off x="2392329" y="1124191"/>
        <a:ext cx="2281966" cy="684590"/>
      </dsp:txXfrm>
    </dsp:sp>
    <dsp:sp modelId="{E24D88CA-08CB-4099-89E2-38EC56507476}">
      <dsp:nvSpPr>
        <dsp:cNvPr id="0" name=""/>
        <dsp:cNvSpPr/>
      </dsp:nvSpPr>
      <dsp:spPr>
        <a:xfrm>
          <a:off x="2392329" y="1808781"/>
          <a:ext cx="2281966" cy="37218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408" tIns="225408" rIns="225408" bIns="225408" numCol="1" spcCol="1270" anchor="t" anchorCtr="0">
          <a:noAutofit/>
        </a:bodyPr>
        <a:lstStyle/>
        <a:p>
          <a:pPr marL="0" lvl="0" indent="0" algn="l" defTabSz="1155700">
            <a:lnSpc>
              <a:spcPct val="90000"/>
            </a:lnSpc>
            <a:spcBef>
              <a:spcPct val="0"/>
            </a:spcBef>
            <a:spcAft>
              <a:spcPct val="35000"/>
            </a:spcAft>
            <a:buNone/>
          </a:pPr>
          <a:r>
            <a:rPr lang="en-US" sz="2600" kern="1200" dirty="0"/>
            <a:t>the use of diverse types of maps based on their origin, structure, context, and validity</a:t>
          </a:r>
        </a:p>
      </dsp:txBody>
      <dsp:txXfrm>
        <a:off x="2392329" y="1808781"/>
        <a:ext cx="2281966" cy="3721826"/>
      </dsp:txXfrm>
    </dsp:sp>
    <dsp:sp modelId="{3E16270C-1E4B-4565-A8C5-FDF1DD4498F3}">
      <dsp:nvSpPr>
        <dsp:cNvPr id="0" name=""/>
        <dsp:cNvSpPr/>
      </dsp:nvSpPr>
      <dsp:spPr>
        <a:xfrm>
          <a:off x="4782296" y="1124191"/>
          <a:ext cx="2281966" cy="6845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26" tIns="180326" rIns="180326" bIns="180326"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4782296" y="1124191"/>
        <a:ext cx="2281966" cy="684590"/>
      </dsp:txXfrm>
    </dsp:sp>
    <dsp:sp modelId="{45A0983A-5409-496E-9A6C-25E432201536}">
      <dsp:nvSpPr>
        <dsp:cNvPr id="0" name=""/>
        <dsp:cNvSpPr/>
      </dsp:nvSpPr>
      <dsp:spPr>
        <a:xfrm>
          <a:off x="4782296" y="1808781"/>
          <a:ext cx="2281966" cy="37218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408" tIns="225408" rIns="225408" bIns="225408" numCol="1" spcCol="1270" anchor="t" anchorCtr="0">
          <a:noAutofit/>
        </a:bodyPr>
        <a:lstStyle/>
        <a:p>
          <a:pPr marL="0" lvl="0" indent="0" algn="l" defTabSz="1155700">
            <a:lnSpc>
              <a:spcPct val="90000"/>
            </a:lnSpc>
            <a:spcBef>
              <a:spcPct val="0"/>
            </a:spcBef>
            <a:spcAft>
              <a:spcPct val="35000"/>
            </a:spcAft>
            <a:buNone/>
          </a:pPr>
          <a:r>
            <a:rPr lang="en-US" sz="2600" kern="1200" dirty="0"/>
            <a:t>locations, conditions, and connections of places and use maps to investigate spatial relationships</a:t>
          </a:r>
        </a:p>
      </dsp:txBody>
      <dsp:txXfrm>
        <a:off x="4782296" y="1808781"/>
        <a:ext cx="2281966" cy="3721826"/>
      </dsp:txXfrm>
    </dsp:sp>
    <dsp:sp modelId="{8D6D0D25-BF59-4C12-9ED6-A15AE188A9A4}">
      <dsp:nvSpPr>
        <dsp:cNvPr id="0" name=""/>
        <dsp:cNvSpPr/>
      </dsp:nvSpPr>
      <dsp:spPr>
        <a:xfrm>
          <a:off x="7172263" y="1124191"/>
          <a:ext cx="2281966" cy="6845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26" tIns="180326" rIns="180326" bIns="180326"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7172263" y="1124191"/>
        <a:ext cx="2281966" cy="684590"/>
      </dsp:txXfrm>
    </dsp:sp>
    <dsp:sp modelId="{4274FBE5-BA6F-435E-8247-AA6181AEAF31}">
      <dsp:nvSpPr>
        <dsp:cNvPr id="0" name=""/>
        <dsp:cNvSpPr/>
      </dsp:nvSpPr>
      <dsp:spPr>
        <a:xfrm>
          <a:off x="7172263" y="1808781"/>
          <a:ext cx="2281966" cy="37218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408" tIns="225408" rIns="225408" bIns="225408" numCol="1" spcCol="1270" anchor="t" anchorCtr="0">
          <a:noAutofit/>
        </a:bodyPr>
        <a:lstStyle/>
        <a:p>
          <a:pPr marL="0" lvl="0" indent="0" algn="l" defTabSz="1155700">
            <a:lnSpc>
              <a:spcPct val="90000"/>
            </a:lnSpc>
            <a:spcBef>
              <a:spcPct val="0"/>
            </a:spcBef>
            <a:spcAft>
              <a:spcPct val="35000"/>
            </a:spcAft>
            <a:buNone/>
          </a:pPr>
          <a:r>
            <a:rPr lang="en-US" sz="2600" kern="1200" dirty="0"/>
            <a:t>interaction between humans and the physical environment</a:t>
          </a:r>
        </a:p>
      </dsp:txBody>
      <dsp:txXfrm>
        <a:off x="7172263" y="1808781"/>
        <a:ext cx="2281966" cy="3721826"/>
      </dsp:txXfrm>
    </dsp:sp>
    <dsp:sp modelId="{37241E2B-D766-4B78-93B8-EDDB032FABE2}">
      <dsp:nvSpPr>
        <dsp:cNvPr id="0" name=""/>
        <dsp:cNvSpPr/>
      </dsp:nvSpPr>
      <dsp:spPr>
        <a:xfrm>
          <a:off x="9562230" y="1124191"/>
          <a:ext cx="2281966" cy="6845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26" tIns="180326" rIns="180326" bIns="180326" numCol="1" spcCol="1270" anchor="ctr" anchorCtr="0">
          <a:noAutofit/>
        </a:bodyPr>
        <a:lstStyle/>
        <a:p>
          <a:pPr marL="0" lvl="0" indent="0" algn="ctr" defTabSz="1022350">
            <a:lnSpc>
              <a:spcPct val="90000"/>
            </a:lnSpc>
            <a:spcBef>
              <a:spcPct val="0"/>
            </a:spcBef>
            <a:spcAft>
              <a:spcPct val="35000"/>
            </a:spcAft>
            <a:buNone/>
          </a:pPr>
          <a:r>
            <a:rPr lang="en-US" sz="2300" kern="1200" dirty="0"/>
            <a:t>Examining</a:t>
          </a:r>
        </a:p>
      </dsp:txBody>
      <dsp:txXfrm>
        <a:off x="9562230" y="1124191"/>
        <a:ext cx="2281966" cy="684590"/>
      </dsp:txXfrm>
    </dsp:sp>
    <dsp:sp modelId="{26082D4C-E53C-43A1-B717-67C919B346E4}">
      <dsp:nvSpPr>
        <dsp:cNvPr id="0" name=""/>
        <dsp:cNvSpPr/>
      </dsp:nvSpPr>
      <dsp:spPr>
        <a:xfrm>
          <a:off x="9562230" y="1808781"/>
          <a:ext cx="2281966" cy="37218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408" tIns="225408" rIns="225408" bIns="225408" numCol="1" spcCol="1270" anchor="t" anchorCtr="0">
          <a:noAutofit/>
        </a:bodyPr>
        <a:lstStyle/>
        <a:p>
          <a:pPr marL="0" lvl="0" indent="0" algn="l" defTabSz="1155700">
            <a:lnSpc>
              <a:spcPct val="90000"/>
            </a:lnSpc>
            <a:spcBef>
              <a:spcPct val="0"/>
            </a:spcBef>
            <a:spcAft>
              <a:spcPct val="35000"/>
            </a:spcAft>
            <a:buNone/>
          </a:pPr>
          <a:r>
            <a:rPr lang="en-US" sz="2600" kern="1200" dirty="0"/>
            <a:t>how geographic regions and perceptions of regions are fluid across time and space.</a:t>
          </a:r>
        </a:p>
      </dsp:txBody>
      <dsp:txXfrm>
        <a:off x="9562230" y="1808781"/>
        <a:ext cx="2281966" cy="3721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3F53A-148E-48BE-9FCA-7CD9929CDD29}">
      <dsp:nvSpPr>
        <dsp:cNvPr id="0" name=""/>
        <dsp:cNvSpPr/>
      </dsp:nvSpPr>
      <dsp:spPr>
        <a:xfrm>
          <a:off x="1589906" y="41753"/>
          <a:ext cx="969957" cy="96995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9C781-29DC-4DFE-8B93-49EB9ECB8941}">
      <dsp:nvSpPr>
        <dsp:cNvPr id="0" name=""/>
        <dsp:cNvSpPr/>
      </dsp:nvSpPr>
      <dsp:spPr>
        <a:xfrm>
          <a:off x="1793597" y="245444"/>
          <a:ext cx="562575" cy="5625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3B50CC-571D-4DA1-8F41-046BF0B43010}">
      <dsp:nvSpPr>
        <dsp:cNvPr id="0" name=""/>
        <dsp:cNvSpPr/>
      </dsp:nvSpPr>
      <dsp:spPr>
        <a:xfrm>
          <a:off x="2767712" y="4175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hlinkClick xmlns:r="http://schemas.openxmlformats.org/officeDocument/2006/relationships" r:id="rId3"/>
            </a:rPr>
            <a:t>Make a compass</a:t>
          </a:r>
          <a:endParaRPr lang="en-US" sz="2300" kern="1200"/>
        </a:p>
      </dsp:txBody>
      <dsp:txXfrm>
        <a:off x="2767712" y="41753"/>
        <a:ext cx="2286328" cy="969957"/>
      </dsp:txXfrm>
    </dsp:sp>
    <dsp:sp modelId="{96CACA65-9A8F-4BD9-B37B-F875CCA3E693}">
      <dsp:nvSpPr>
        <dsp:cNvPr id="0" name=""/>
        <dsp:cNvSpPr/>
      </dsp:nvSpPr>
      <dsp:spPr>
        <a:xfrm>
          <a:off x="5452415" y="41753"/>
          <a:ext cx="969957" cy="96995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94EEE-E981-46C3-B026-567AE10B6D91}">
      <dsp:nvSpPr>
        <dsp:cNvPr id="0" name=""/>
        <dsp:cNvSpPr/>
      </dsp:nvSpPr>
      <dsp:spPr>
        <a:xfrm>
          <a:off x="5656106" y="245444"/>
          <a:ext cx="562575" cy="562575"/>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D69F05-645B-4A8E-9B78-026D1CFC5BE9}">
      <dsp:nvSpPr>
        <dsp:cNvPr id="0" name=""/>
        <dsp:cNvSpPr/>
      </dsp:nvSpPr>
      <dsp:spPr>
        <a:xfrm>
          <a:off x="6630221" y="4175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hlinkClick xmlns:r="http://schemas.openxmlformats.org/officeDocument/2006/relationships" r:id="rId6"/>
            </a:rPr>
            <a:t>Make an astrolabe</a:t>
          </a:r>
          <a:endParaRPr lang="en-US" sz="2300" kern="1200"/>
        </a:p>
      </dsp:txBody>
      <dsp:txXfrm>
        <a:off x="6630221" y="41753"/>
        <a:ext cx="2286328" cy="969957"/>
      </dsp:txXfrm>
    </dsp:sp>
    <dsp:sp modelId="{AA099E89-819E-4087-9BAE-A6FA60F863AA}">
      <dsp:nvSpPr>
        <dsp:cNvPr id="0" name=""/>
        <dsp:cNvSpPr/>
      </dsp:nvSpPr>
      <dsp:spPr>
        <a:xfrm>
          <a:off x="1589906" y="1782733"/>
          <a:ext cx="969957" cy="96995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013A17-6D3C-4736-9728-4B74BA2553D5}">
      <dsp:nvSpPr>
        <dsp:cNvPr id="0" name=""/>
        <dsp:cNvSpPr/>
      </dsp:nvSpPr>
      <dsp:spPr>
        <a:xfrm>
          <a:off x="1793597" y="1986424"/>
          <a:ext cx="562575" cy="56257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1B8D19-88C8-4861-9DEF-86624B0BDD6B}">
      <dsp:nvSpPr>
        <dsp:cNvPr id="0" name=""/>
        <dsp:cNvSpPr/>
      </dsp:nvSpPr>
      <dsp:spPr>
        <a:xfrm>
          <a:off x="2767712" y="178273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hlinkClick xmlns:r="http://schemas.openxmlformats.org/officeDocument/2006/relationships" r:id="rId9"/>
            </a:rPr>
            <a:t>Build a sextant</a:t>
          </a:r>
          <a:endParaRPr lang="en-US" sz="2300" kern="1200"/>
        </a:p>
      </dsp:txBody>
      <dsp:txXfrm>
        <a:off x="2767712" y="1782733"/>
        <a:ext cx="2286328" cy="969957"/>
      </dsp:txXfrm>
    </dsp:sp>
    <dsp:sp modelId="{221838A9-8B9A-4C0B-9488-E4ED1960F77C}">
      <dsp:nvSpPr>
        <dsp:cNvPr id="0" name=""/>
        <dsp:cNvSpPr/>
      </dsp:nvSpPr>
      <dsp:spPr>
        <a:xfrm>
          <a:off x="5452415" y="1782733"/>
          <a:ext cx="969957" cy="96995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2DB5C-6E5C-4C00-B1C6-3C96EE4A3921}">
      <dsp:nvSpPr>
        <dsp:cNvPr id="0" name=""/>
        <dsp:cNvSpPr/>
      </dsp:nvSpPr>
      <dsp:spPr>
        <a:xfrm>
          <a:off x="5656106" y="1986424"/>
          <a:ext cx="562575" cy="56257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3D860C-D2FF-4937-92C7-636F03B57F6C}">
      <dsp:nvSpPr>
        <dsp:cNvPr id="0" name=""/>
        <dsp:cNvSpPr/>
      </dsp:nvSpPr>
      <dsp:spPr>
        <a:xfrm>
          <a:off x="6630221" y="178273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hlinkClick xmlns:r="http://schemas.openxmlformats.org/officeDocument/2006/relationships" r:id="rId12"/>
            </a:rPr>
            <a:t>Make a globe</a:t>
          </a:r>
          <a:endParaRPr lang="en-US" sz="2300" kern="1200"/>
        </a:p>
      </dsp:txBody>
      <dsp:txXfrm>
        <a:off x="6630221" y="1782733"/>
        <a:ext cx="2286328" cy="969957"/>
      </dsp:txXfrm>
    </dsp:sp>
    <dsp:sp modelId="{E7222D9C-FBBF-4600-A2C3-FD3A35E3A1F6}">
      <dsp:nvSpPr>
        <dsp:cNvPr id="0" name=""/>
        <dsp:cNvSpPr/>
      </dsp:nvSpPr>
      <dsp:spPr>
        <a:xfrm>
          <a:off x="1589906" y="3523712"/>
          <a:ext cx="969957" cy="96995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B84DA-38B7-4E57-89B3-3903B1570A10}">
      <dsp:nvSpPr>
        <dsp:cNvPr id="0" name=""/>
        <dsp:cNvSpPr/>
      </dsp:nvSpPr>
      <dsp:spPr>
        <a:xfrm>
          <a:off x="1793597" y="3727403"/>
          <a:ext cx="562575" cy="562575"/>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6B0FFD-C5CB-499D-92B6-945A19AD36F4}">
      <dsp:nvSpPr>
        <dsp:cNvPr id="0" name=""/>
        <dsp:cNvSpPr/>
      </dsp:nvSpPr>
      <dsp:spPr>
        <a:xfrm>
          <a:off x="2767712" y="3523712"/>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hlinkClick xmlns:r="http://schemas.openxmlformats.org/officeDocument/2006/relationships" r:id="rId15"/>
            </a:rPr>
            <a:t>Harrison’s Chronometer</a:t>
          </a:r>
          <a:endParaRPr lang="en-US" sz="2300" kern="1200"/>
        </a:p>
      </dsp:txBody>
      <dsp:txXfrm>
        <a:off x="2767712" y="3523712"/>
        <a:ext cx="2286328" cy="969957"/>
      </dsp:txXfrm>
    </dsp:sp>
    <dsp:sp modelId="{154081B5-06D1-4057-A0DE-EE31072C2FD8}">
      <dsp:nvSpPr>
        <dsp:cNvPr id="0" name=""/>
        <dsp:cNvSpPr/>
      </dsp:nvSpPr>
      <dsp:spPr>
        <a:xfrm>
          <a:off x="5452415" y="3523712"/>
          <a:ext cx="969957" cy="96995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B65373-01FE-4F09-99D6-A9CF61DB8B80}">
      <dsp:nvSpPr>
        <dsp:cNvPr id="0" name=""/>
        <dsp:cNvSpPr/>
      </dsp:nvSpPr>
      <dsp:spPr>
        <a:xfrm>
          <a:off x="5656106" y="3727403"/>
          <a:ext cx="562575" cy="562575"/>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185510-8D86-4AA9-B70C-80B17F2EAC69}">
      <dsp:nvSpPr>
        <dsp:cNvPr id="0" name=""/>
        <dsp:cNvSpPr/>
      </dsp:nvSpPr>
      <dsp:spPr>
        <a:xfrm>
          <a:off x="6630221" y="3523712"/>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hlinkClick xmlns:r="http://schemas.openxmlformats.org/officeDocument/2006/relationships" r:id="rId18"/>
            </a:rPr>
            <a:t>Explore the Mariner’s Museum</a:t>
          </a:r>
          <a:endParaRPr lang="en-US" sz="2300" kern="1200"/>
        </a:p>
      </dsp:txBody>
      <dsp:txXfrm>
        <a:off x="6630221" y="3523712"/>
        <a:ext cx="2286328" cy="969957"/>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61FCF-9A66-42B3-93B3-588EDF31D3AB}" type="datetimeFigureOut">
              <a:rPr lang="en-US" smtClean="0"/>
              <a:t>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5904D-ECB9-48CF-9A98-EC293CC5E785}" type="slidenum">
              <a:rPr lang="en-US" smtClean="0"/>
              <a:t>‹#›</a:t>
            </a:fld>
            <a:endParaRPr lang="en-US"/>
          </a:p>
        </p:txBody>
      </p:sp>
    </p:spTree>
    <p:extLst>
      <p:ext uri="{BB962C8B-B14F-4D97-AF65-F5344CB8AC3E}">
        <p14:creationId xmlns:p14="http://schemas.microsoft.com/office/powerpoint/2010/main" val="13777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studies practices are specific skills that students should apply when learning social studies. Like the social studies standards, the social studies practices increase in rigor as students get older. Students should apply these skills to create and address questions that will guide inquiry and critical thinking. These practices should be regularly applied throughout the year and are not written as stand-alone standards. Students will progress through the inquiry cycle by analyzing primary and secondary sources to construct and communicate their conceptual understanding of the content standards (SSP.1-SSP.4) and to develop historical and geographic awareness (SSP.5- SSP.6). </a:t>
            </a:r>
          </a:p>
        </p:txBody>
      </p:sp>
      <p:sp>
        <p:nvSpPr>
          <p:cNvPr id="4" name="Slide Number Placeholder 3"/>
          <p:cNvSpPr>
            <a:spLocks noGrp="1"/>
          </p:cNvSpPr>
          <p:nvPr>
            <p:ph type="sldNum" sz="quarter" idx="5"/>
          </p:nvPr>
        </p:nvSpPr>
        <p:spPr/>
        <p:txBody>
          <a:bodyPr/>
          <a:lstStyle/>
          <a:p>
            <a:fld id="{25F819C6-757B-49D5-A2D1-E79B85B48149}" type="slidenum">
              <a:rPr lang="en-US" smtClean="0"/>
              <a:t>1</a:t>
            </a:fld>
            <a:endParaRPr lang="en-US"/>
          </a:p>
        </p:txBody>
      </p:sp>
    </p:spTree>
    <p:extLst>
      <p:ext uri="{BB962C8B-B14F-4D97-AF65-F5344CB8AC3E}">
        <p14:creationId xmlns:p14="http://schemas.microsoft.com/office/powerpoint/2010/main" val="177926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PLACE ON EARTH has a unique set of local conditions and connections to other places. Some activities are appropriate in a given place and other activities are not. Events in one place influence events in other places. Geographic knowledge helps people to make decisions about “Where can I be safe, successful, and happy in my daily activities?” and “How can my community create and sustain a healthy environment?” Such knowledge is critically important to understanding what activities might be harmful to a place or what hazards might be encountered there. </a:t>
            </a:r>
          </a:p>
          <a:p>
            <a:endParaRPr lang="en-US" dirty="0"/>
          </a:p>
          <a:p>
            <a:r>
              <a:rPr lang="en-US" dirty="0"/>
              <a:t>Geographic inquiry helps people understand and appreciate their own place in the world, and fosters curiosity about Earth’s wide diversity of environments and cultures. Geographic reasoning rests on deep knowledge of Earth’s physical and human features, including the locations of places and regions, the distribution of landforms and water bodies, and historic changes in political boundaries, economic activities, and cultures. Geographic reasoning requires using spatial and environmental perspectives, skills in asking and answering questions, and being able to apply geographic representations including maps, imagery, and geospatial technologies. </a:t>
            </a:r>
          </a:p>
          <a:p>
            <a:endParaRPr lang="en-US" dirty="0"/>
          </a:p>
          <a:p>
            <a:r>
              <a:rPr lang="en-US" dirty="0"/>
              <a:t>A spatial perspective is about a-</a:t>
            </a:r>
            <a:r>
              <a:rPr lang="en-US" b="1" dirty="0"/>
              <a:t>where</a:t>
            </a:r>
            <a:r>
              <a:rPr lang="en-US" dirty="0"/>
              <a:t>-ness. Where are people and things located? Why there? What are the consequences? An environmental perspective views people as living in interdependent relationships within diverse environments. Thinking geographically requires knowing that the world is a set of complex ecosystems interacting at multiple scales that structure the spatial patterns and processes that influence our daily lives. Geographic reasoning brings societies and nature under the lens of spatial analysis, and aids in personal and societal decision making and problem solving.</a:t>
            </a:r>
          </a:p>
        </p:txBody>
      </p:sp>
      <p:sp>
        <p:nvSpPr>
          <p:cNvPr id="4" name="Slide Number Placeholder 3"/>
          <p:cNvSpPr>
            <a:spLocks noGrp="1"/>
          </p:cNvSpPr>
          <p:nvPr>
            <p:ph type="sldNum" sz="quarter" idx="5"/>
          </p:nvPr>
        </p:nvSpPr>
        <p:spPr/>
        <p:txBody>
          <a:bodyPr/>
          <a:lstStyle/>
          <a:p>
            <a:fld id="{25F819C6-757B-49D5-A2D1-E79B85B48149}" type="slidenum">
              <a:rPr lang="en-US" smtClean="0"/>
              <a:t>3</a:t>
            </a:fld>
            <a:endParaRPr lang="en-US"/>
          </a:p>
        </p:txBody>
      </p:sp>
    </p:spTree>
    <p:extLst>
      <p:ext uri="{BB962C8B-B14F-4D97-AF65-F5344CB8AC3E}">
        <p14:creationId xmlns:p14="http://schemas.microsoft.com/office/powerpoint/2010/main" val="1014741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B53F78-7930-452A-9643-0261787BE8E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264766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53F78-7930-452A-9643-0261787BE8E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260826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53F78-7930-452A-9643-0261787BE8E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369302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53F78-7930-452A-9643-0261787BE8E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139571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B53F78-7930-452A-9643-0261787BE8E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214018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B53F78-7930-452A-9643-0261787BE8E6}"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725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B53F78-7930-452A-9643-0261787BE8E6}"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346680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B53F78-7930-452A-9643-0261787BE8E6}"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1702368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B53F78-7930-452A-9643-0261787BE8E6}"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296359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B53F78-7930-452A-9643-0261787BE8E6}"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710626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B53F78-7930-452A-9643-0261787BE8E6}"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FB6F1-C092-4B72-8818-0606D7A470F8}" type="slidenum">
              <a:rPr lang="en-US" smtClean="0"/>
              <a:t>‹#›</a:t>
            </a:fld>
            <a:endParaRPr lang="en-US"/>
          </a:p>
        </p:txBody>
      </p:sp>
    </p:spTree>
    <p:extLst>
      <p:ext uri="{BB962C8B-B14F-4D97-AF65-F5344CB8AC3E}">
        <p14:creationId xmlns:p14="http://schemas.microsoft.com/office/powerpoint/2010/main" val="210898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53F78-7930-452A-9643-0261787BE8E6}" type="datetimeFigureOut">
              <a:rPr lang="en-US" smtClean="0"/>
              <a:t>2/23/2021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FB6F1-C092-4B72-8818-0606D7A470F8}" type="slidenum">
              <a:rPr lang="en-US" smtClean="0"/>
              <a:t>‹#›</a:t>
            </a:fld>
            <a:endParaRPr lang="en-US"/>
          </a:p>
        </p:txBody>
      </p:sp>
    </p:spTree>
    <p:extLst>
      <p:ext uri="{BB962C8B-B14F-4D97-AF65-F5344CB8AC3E}">
        <p14:creationId xmlns:p14="http://schemas.microsoft.com/office/powerpoint/2010/main" val="1476243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eo4tn@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yoldmaps.com/maps-from-antiquity-6200-bc/118-agrippas-orbis-terrarum/118-agrippa.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myoldmaps.com/maps-from-antiquity-6200-bc/1121-han-maps.pdf"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afe.easia.columbia.edu/song-scroll/song.html" TargetMode="External"/><Relationship Id="rId2" Type="http://schemas.openxmlformats.org/officeDocument/2006/relationships/slideLayout" Target="../slideLayouts/slideLayout4.xml"/><Relationship Id="rId1" Type="http://schemas.openxmlformats.org/officeDocument/2006/relationships/video" Target="https://www.youtube.com/embed/kxff-4GktOI?feature=oembed" TargetMode="External"/><Relationship Id="rId5" Type="http://schemas.openxmlformats.org/officeDocument/2006/relationships/image" Target="../media/image21.jpeg"/><Relationship Id="rId4" Type="http://schemas.openxmlformats.org/officeDocument/2006/relationships/hyperlink" Target="https://www.fieldmuseum.org/sites/default/files/qingming.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yoldmaps.com/53-world-maps-in-china17.pdf"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myoldmaps.com/early-medieval-monographs/219-al-idrisi-world-maps/219-al-idrisi.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myoldmaps.com/late-medieval-maps-1300/235-catalan-atla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discovermagazine.com/the-sciences/the-mystery-of-extraordinarily-accurate-medieval-map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myoldmaps.com/late-medieval-maps-1300/249-fra-mauros-mappamundi/"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myoldmaps.com/late-medieval-maps-1300/252-paolo-toscanellis-chart/252toscanelli.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myoldmaps.com/late-medieval-maps-1300/256-henricus-martellus/256-martellus.pdf"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myoldmaps.com/late-medieval-maps-1300/258-martin-behaims-globe/258-behaim.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vox.com/2019/4/11/18306214/leonardo-map-imola" TargetMode="External"/><Relationship Id="rId2" Type="http://schemas.openxmlformats.org/officeDocument/2006/relationships/slideLayout" Target="../slideLayouts/slideLayout2.xml"/><Relationship Id="rId1" Type="http://schemas.openxmlformats.org/officeDocument/2006/relationships/video" Target="https://www.youtube.com/embed/2gEwEcYnewE?feature=oembed"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www.loc.gov/exhibits/exploring-the-early-americas/interactives/waldseemuller-map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myoldmaps.com/52-asiaamerica.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davidrumsey.com/luna/servlet/detail/RUMSEY~8~1~303661~90074314:Composite--Tavola-1-60---Map-of-the?qvq=q%3Apub_list_no%3D%2210130.000%22%3Bsort%3APub_List_No_InitialSort%2CPub_Date%2CPub_List_No%2CSeries_No%3Blc%3ARUMSEY%7E8%7E1&amp;sort=Pub_List_No_InitialSort%2CPub_Date%2CPub_List_No%2CSeries_No&amp;mi=0&amp;trs=9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davidrumsey.com/" TargetMode="External"/><Relationship Id="rId2" Type="http://schemas.openxmlformats.org/officeDocument/2006/relationships/hyperlink" Target="https://www.atlasobscura.com/articles/first-atlas-of-the-united-states"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atlasobscura.com/articles/first-atlas-of-the-united-states" TargetMode="External"/><Relationship Id="rId1" Type="http://schemas.openxmlformats.org/officeDocument/2006/relationships/slideLayout" Target="../slideLayouts/slideLayout2.xml"/><Relationship Id="rId6" Type="http://schemas.openxmlformats.org/officeDocument/2006/relationships/hyperlink" Target="https://bostonraremaps.com/inventory/1829-emma-willard-historical-atlas/" TargetMode="External"/><Relationship Id="rId5" Type="http://schemas.openxmlformats.org/officeDocument/2006/relationships/hyperlink" Target="https://www.davidrumsey.com/"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davidrumsey.com/" TargetMode="External"/><Relationship Id="rId2" Type="http://schemas.openxmlformats.org/officeDocument/2006/relationships/hyperlink" Target="https://www.atlasobscura.com/articles/first-atlas-of-the-united-states"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teva.contentdm.oclc.org/digital/collection/p15138coll23/search/searchterm/Tennessee/field/covera/mode/exact/conn/and/order/result/ad/asc"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myoldmaps.com/maps-from-antiquity-6200-bc/title-babylonian-world-map/103babylonian-world-map.pdf"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myoldmaps.com/maps-from-antiquity-6200-bc/102-turin-papyrus/102turin-papyrus.pdf"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myoldmaps.com/maps-from-antiquity-6200-bc/106-ancient-greek-world/106-greek-views.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bbc.com/earth/story/20160126-how-we-know-earth-is-round" TargetMode="External"/><Relationship Id="rId2" Type="http://schemas.openxmlformats.org/officeDocument/2006/relationships/slideLayout" Target="../slideLayouts/slideLayout2.xml"/><Relationship Id="rId1" Type="http://schemas.openxmlformats.org/officeDocument/2006/relationships/video" Target="https://www.youtube.com/embed/EfZ2HZH5CkA?feature=oembed"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AB0F3D-E9FA-45EB-B23F-7A37A673D22A}"/>
              </a:ext>
            </a:extLst>
          </p:cNvPr>
          <p:cNvSpPr>
            <a:spLocks noGrp="1"/>
          </p:cNvSpPr>
          <p:nvPr>
            <p:ph type="ctrTitle"/>
          </p:nvPr>
        </p:nvSpPr>
        <p:spPr>
          <a:xfrm>
            <a:off x="599609" y="679731"/>
            <a:ext cx="4171994" cy="3736540"/>
          </a:xfrm>
        </p:spPr>
        <p:txBody>
          <a:bodyPr>
            <a:normAutofit/>
          </a:bodyPr>
          <a:lstStyle/>
          <a:p>
            <a:pPr algn="l"/>
            <a:r>
              <a:rPr lang="en-US" sz="3300"/>
              <a:t>Developing a geographic awareness at the middle level using Ancient, Medieval, and Renaissance era maps.</a:t>
            </a:r>
          </a:p>
        </p:txBody>
      </p:sp>
      <p:sp>
        <p:nvSpPr>
          <p:cNvPr id="3" name="Subtitle 2">
            <a:extLst>
              <a:ext uri="{FF2B5EF4-FFF2-40B4-BE49-F238E27FC236}">
                <a16:creationId xmlns:a16="http://schemas.microsoft.com/office/drawing/2014/main" id="{70BD9CAE-AB6C-4A2A-B008-4E9560D8740E}"/>
              </a:ext>
            </a:extLst>
          </p:cNvPr>
          <p:cNvSpPr>
            <a:spLocks noGrp="1"/>
          </p:cNvSpPr>
          <p:nvPr>
            <p:ph type="subTitle" idx="1"/>
          </p:nvPr>
        </p:nvSpPr>
        <p:spPr>
          <a:xfrm>
            <a:off x="599609" y="4685288"/>
            <a:ext cx="4171994" cy="1035781"/>
          </a:xfrm>
        </p:spPr>
        <p:txBody>
          <a:bodyPr>
            <a:normAutofit/>
          </a:bodyPr>
          <a:lstStyle/>
          <a:p>
            <a:pPr algn="l"/>
            <a:r>
              <a:rPr lang="en-US"/>
              <a:t>Brian Smith</a:t>
            </a:r>
          </a:p>
          <a:p>
            <a:pPr algn="l"/>
            <a:r>
              <a:rPr lang="en-US">
                <a:hlinkClick r:id="rId3"/>
              </a:rPr>
              <a:t>geo4tn@gmail.com</a:t>
            </a:r>
            <a:r>
              <a:rPr lang="en-US"/>
              <a:t> </a:t>
            </a: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174B49-05CD-41D5-ADAA-1D0121086627}"/>
              </a:ext>
            </a:extLst>
          </p:cNvPr>
          <p:cNvPicPr>
            <a:picLocks noChangeAspect="1"/>
          </p:cNvPicPr>
          <p:nvPr/>
        </p:nvPicPr>
        <p:blipFill rotWithShape="1">
          <a:blip r:embed="rId4"/>
          <a:srcRect t="12573" r="2" b="13615"/>
          <a:stretch/>
        </p:blipFill>
        <p:spPr>
          <a:xfrm>
            <a:off x="5640572" y="557360"/>
            <a:ext cx="5608830" cy="5632704"/>
          </a:xfrm>
          <a:prstGeom prst="rect">
            <a:avLst/>
          </a:prstGeom>
        </p:spPr>
      </p:pic>
    </p:spTree>
    <p:extLst>
      <p:ext uri="{BB962C8B-B14F-4D97-AF65-F5344CB8AC3E}">
        <p14:creationId xmlns:p14="http://schemas.microsoft.com/office/powerpoint/2010/main" val="3047342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807AA6-F564-4BA6-A165-3247911548D7}"/>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5100">
                <a:hlinkClick r:id="rId2"/>
              </a:rPr>
              <a:t>Marcus Vipsanius Agrippa </a:t>
            </a:r>
            <a:br>
              <a:rPr lang="en-US" sz="5100">
                <a:hlinkClick r:id="rId2"/>
              </a:rPr>
            </a:br>
            <a:r>
              <a:rPr lang="en-US" sz="5100">
                <a:hlinkClick r:id="rId2"/>
              </a:rPr>
              <a:t>Orbis Terrarum</a:t>
            </a:r>
            <a:br>
              <a:rPr lang="en-US" sz="5100">
                <a:hlinkClick r:id="rId2"/>
              </a:rPr>
            </a:br>
            <a:r>
              <a:rPr lang="en-US" sz="5100">
                <a:hlinkClick r:id="rId2"/>
              </a:rPr>
              <a:t>20 A.D.</a:t>
            </a:r>
            <a:endParaRPr lang="en-US" sz="5100"/>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32" name="Straight Connector 3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77430D0-B056-4E0B-AD54-016A1CC4DDA1}"/>
              </a:ext>
            </a:extLst>
          </p:cNvPr>
          <p:cNvPicPr>
            <a:picLocks noChangeAspect="1"/>
          </p:cNvPicPr>
          <p:nvPr/>
        </p:nvPicPr>
        <p:blipFill rotWithShape="1">
          <a:blip r:embed="rId3"/>
          <a:srcRect r="1169" b="-1"/>
          <a:stretch/>
        </p:blipFill>
        <p:spPr>
          <a:xfrm>
            <a:off x="5640572" y="557360"/>
            <a:ext cx="5608830" cy="5632704"/>
          </a:xfrm>
          <a:prstGeom prst="rect">
            <a:avLst/>
          </a:prstGeom>
        </p:spPr>
      </p:pic>
    </p:spTree>
    <p:extLst>
      <p:ext uri="{BB962C8B-B14F-4D97-AF65-F5344CB8AC3E}">
        <p14:creationId xmlns:p14="http://schemas.microsoft.com/office/powerpoint/2010/main" val="358708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C095D-0D00-460A-983F-998DE8EFE85A}"/>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4200" dirty="0">
                <a:hlinkClick r:id="rId2"/>
              </a:rPr>
              <a:t>Title: The Han </a:t>
            </a:r>
            <a:r>
              <a:rPr lang="en-US" sz="4200">
                <a:hlinkClick r:id="rId2"/>
              </a:rPr>
              <a:t>Mawangdui</a:t>
            </a:r>
            <a:r>
              <a:rPr lang="en-US" sz="4200" dirty="0">
                <a:hlinkClick r:id="rId2"/>
              </a:rPr>
              <a:t> Maps </a:t>
            </a:r>
            <a:br>
              <a:rPr lang="en-US" sz="4200" dirty="0">
                <a:hlinkClick r:id="rId2"/>
              </a:rPr>
            </a:br>
            <a:r>
              <a:rPr lang="en-US" sz="4200" dirty="0">
                <a:hlinkClick r:id="rId2"/>
              </a:rPr>
              <a:t>Date: pre-168 B.C. </a:t>
            </a:r>
            <a:br>
              <a:rPr lang="en-US" sz="4200" dirty="0">
                <a:hlinkClick r:id="rId2"/>
              </a:rPr>
            </a:br>
            <a:r>
              <a:rPr lang="en-US" sz="4200" dirty="0">
                <a:hlinkClick r:id="rId2"/>
              </a:rPr>
              <a:t>Author: unknown</a:t>
            </a:r>
            <a:endParaRPr lang="en-US" sz="4200" dirty="0"/>
          </a:p>
        </p:txBody>
      </p:sp>
      <p:grpSp>
        <p:nvGrpSpPr>
          <p:cNvPr id="17" name="Group 1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8" name="Straight Connector 1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A close - up of a map&#10;&#10;Description automatically generated with medium confidence">
            <a:extLst>
              <a:ext uri="{FF2B5EF4-FFF2-40B4-BE49-F238E27FC236}">
                <a16:creationId xmlns:a16="http://schemas.microsoft.com/office/drawing/2014/main" id="{ED189BE6-78E7-4199-839C-213DF52E6AF4}"/>
              </a:ext>
            </a:extLst>
          </p:cNvPr>
          <p:cNvPicPr>
            <a:picLocks noChangeAspect="1"/>
          </p:cNvPicPr>
          <p:nvPr/>
        </p:nvPicPr>
        <p:blipFill rotWithShape="1">
          <a:blip r:embed="rId3"/>
          <a:srcRect r="4155" b="-3"/>
          <a:stretch/>
        </p:blipFill>
        <p:spPr>
          <a:xfrm>
            <a:off x="5640572" y="557360"/>
            <a:ext cx="5608830" cy="5632704"/>
          </a:xfrm>
          <a:prstGeom prst="rect">
            <a:avLst/>
          </a:prstGeom>
        </p:spPr>
      </p:pic>
    </p:spTree>
    <p:extLst>
      <p:ext uri="{BB962C8B-B14F-4D97-AF65-F5344CB8AC3E}">
        <p14:creationId xmlns:p14="http://schemas.microsoft.com/office/powerpoint/2010/main" val="1067832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AFD176-D4C4-45B9-8D6E-C25F94C5C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F8C862-8372-4E51-B400-40FCD2BE03A6}"/>
              </a:ext>
            </a:extLst>
          </p:cNvPr>
          <p:cNvSpPr>
            <a:spLocks noGrp="1"/>
          </p:cNvSpPr>
          <p:nvPr>
            <p:ph type="title"/>
          </p:nvPr>
        </p:nvSpPr>
        <p:spPr>
          <a:xfrm>
            <a:off x="960120" y="434101"/>
            <a:ext cx="9552448" cy="1232750"/>
          </a:xfrm>
        </p:spPr>
        <p:txBody>
          <a:bodyPr vert="horz" lIns="91440" tIns="45720" rIns="91440" bIns="45720" rtlCol="0" anchor="b">
            <a:normAutofit/>
          </a:bodyPr>
          <a:lstStyle/>
          <a:p>
            <a:r>
              <a:rPr lang="en-US" sz="4100" b="0" i="0" kern="1200" dirty="0">
                <a:solidFill>
                  <a:schemeClr val="bg1"/>
                </a:solidFill>
                <a:effectLst/>
                <a:latin typeface="+mj-lt"/>
                <a:ea typeface="+mj-ea"/>
                <a:cs typeface="+mj-cs"/>
              </a:rPr>
              <a:t>China in 1000 CE</a:t>
            </a:r>
            <a:br>
              <a:rPr lang="en-US" sz="4100" b="0" i="0" kern="1200" dirty="0">
                <a:solidFill>
                  <a:schemeClr val="bg1"/>
                </a:solidFill>
                <a:effectLst/>
                <a:latin typeface="+mj-lt"/>
                <a:ea typeface="+mj-ea"/>
                <a:cs typeface="+mj-cs"/>
              </a:rPr>
            </a:br>
            <a:r>
              <a:rPr lang="en-US" sz="4100" b="0" i="0" kern="1200" dirty="0">
                <a:solidFill>
                  <a:schemeClr val="bg1"/>
                </a:solidFill>
                <a:effectLst/>
                <a:latin typeface="+mj-lt"/>
                <a:ea typeface="+mj-ea"/>
                <a:cs typeface="+mj-cs"/>
              </a:rPr>
              <a:t>‘The Most Advanced Society in the World’</a:t>
            </a:r>
            <a:endParaRPr lang="en-US" sz="4100" kern="1200" dirty="0">
              <a:solidFill>
                <a:schemeClr val="bg1"/>
              </a:solidFill>
              <a:latin typeface="+mj-lt"/>
              <a:ea typeface="+mj-ea"/>
              <a:cs typeface="+mj-cs"/>
            </a:endParaRPr>
          </a:p>
        </p:txBody>
      </p:sp>
      <p:cxnSp>
        <p:nvCxnSpPr>
          <p:cNvPr id="12" name="Straight Connector 11">
            <a:extLst>
              <a:ext uri="{FF2B5EF4-FFF2-40B4-BE49-F238E27FC236}">
                <a16:creationId xmlns:a16="http://schemas.microsoft.com/office/drawing/2014/main" id="{E85B2D6B-877E-4599-A643-756FB8601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1676579"/>
            <a:ext cx="1062763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9514E575-433A-4266-8C2D-C2BD62D81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3" name="Content Placeholder 2">
            <a:extLst>
              <a:ext uri="{FF2B5EF4-FFF2-40B4-BE49-F238E27FC236}">
                <a16:creationId xmlns:a16="http://schemas.microsoft.com/office/drawing/2014/main" id="{A0E851B4-BE8E-452D-9E68-45CCB7B907AB}"/>
              </a:ext>
            </a:extLst>
          </p:cNvPr>
          <p:cNvSpPr>
            <a:spLocks noGrp="1"/>
          </p:cNvSpPr>
          <p:nvPr>
            <p:ph sz="half" idx="1"/>
          </p:nvPr>
        </p:nvSpPr>
        <p:spPr>
          <a:xfrm>
            <a:off x="960119" y="2919937"/>
            <a:ext cx="5943191" cy="3341164"/>
          </a:xfrm>
        </p:spPr>
        <p:txBody>
          <a:bodyPr vert="horz" lIns="91440" tIns="45720" rIns="91440" bIns="45720" rtlCol="0">
            <a:normAutofit/>
          </a:bodyPr>
          <a:lstStyle/>
          <a:p>
            <a:pPr marL="0"/>
            <a:r>
              <a:rPr lang="en-US" sz="2400" b="0" i="0" dirty="0">
                <a:effectLst/>
              </a:rPr>
              <a:t>A </a:t>
            </a:r>
            <a:r>
              <a:rPr lang="en-US" sz="2400" b="1" i="0" u="none" strike="noStrike" dirty="0">
                <a:effectLst/>
              </a:rPr>
              <a:t>magnificent picture scroll</a:t>
            </a:r>
            <a:r>
              <a:rPr lang="en-US" sz="2400" b="0" i="0" dirty="0">
                <a:effectLst/>
              </a:rPr>
              <a:t> painted by a Chinese artist in the 12th century provides us with a look at society and urban life in China during this time.</a:t>
            </a:r>
            <a:endParaRPr lang="en-US" sz="2400" b="0" i="0">
              <a:effectLst/>
            </a:endParaRPr>
          </a:p>
          <a:p>
            <a:r>
              <a:rPr lang="en-US" sz="2400" dirty="0">
                <a:hlinkClick r:id="rId3"/>
              </a:rPr>
              <a:t>Interactive Map of the Song Scroll</a:t>
            </a:r>
            <a:endParaRPr lang="en-US" sz="2400" dirty="0"/>
          </a:p>
          <a:p>
            <a:r>
              <a:rPr lang="en-US" sz="2400" dirty="0">
                <a:hlinkClick r:id="rId4"/>
              </a:rPr>
              <a:t>EXPLORING THE QINGMING SCROLL </a:t>
            </a:r>
            <a:r>
              <a:rPr lang="en-US" sz="2400" dirty="0"/>
              <a:t>What does an idealized image of society tell us? What does it hide? </a:t>
            </a:r>
          </a:p>
        </p:txBody>
      </p:sp>
      <p:pic>
        <p:nvPicPr>
          <p:cNvPr id="5" name="Online Media 4" title="A Moving Masterpiece 清明上河图 [English narration]">
            <a:hlinkClick r:id="" action="ppaction://media"/>
            <a:extLst>
              <a:ext uri="{FF2B5EF4-FFF2-40B4-BE49-F238E27FC236}">
                <a16:creationId xmlns:a16="http://schemas.microsoft.com/office/drawing/2014/main" id="{1B460330-A49C-4E50-914B-9C034B582FD1}"/>
              </a:ext>
            </a:extLst>
          </p:cNvPr>
          <p:cNvPicPr>
            <a:picLocks noGrp="1" noRot="1" noChangeAspect="1"/>
          </p:cNvPicPr>
          <p:nvPr>
            <p:ph sz="half" idx="2"/>
            <a:videoFile r:link="rId1"/>
          </p:nvPr>
        </p:nvPicPr>
        <p:blipFill>
          <a:blip r:embed="rId5"/>
          <a:stretch>
            <a:fillRect/>
          </a:stretch>
        </p:blipFill>
        <p:spPr>
          <a:xfrm>
            <a:off x="7534656" y="3423648"/>
            <a:ext cx="3438119" cy="1942537"/>
          </a:xfrm>
          <a:prstGeom prst="rect">
            <a:avLst/>
          </a:prstGeom>
        </p:spPr>
      </p:pic>
    </p:spTree>
    <p:extLst>
      <p:ext uri="{BB962C8B-B14F-4D97-AF65-F5344CB8AC3E}">
        <p14:creationId xmlns:p14="http://schemas.microsoft.com/office/powerpoint/2010/main" val="92920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CE196C-BAEC-4CF8-B4E6-6A930BB91CF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a:hlinkClick r:id="rId2"/>
              </a:rPr>
              <a:t>Early World Maps in China</a:t>
            </a:r>
            <a:endParaRPr lang="en-US" sz="4800"/>
          </a:p>
        </p:txBody>
      </p:sp>
      <p:sp>
        <p:nvSpPr>
          <p:cNvPr id="22" name="Rectangle 2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F86ABB0-3D90-435B-BFF7-17BF3389D8E4}"/>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000"/>
              <a:t>A rubbing from the Hua I T’u [Map of China and the Barbarian Countries], ca.1137 A.D. actual size is about three feet square</a:t>
            </a:r>
          </a:p>
        </p:txBody>
      </p:sp>
      <p:pic>
        <p:nvPicPr>
          <p:cNvPr id="13" name="Picture 12">
            <a:extLst>
              <a:ext uri="{FF2B5EF4-FFF2-40B4-BE49-F238E27FC236}">
                <a16:creationId xmlns:a16="http://schemas.microsoft.com/office/drawing/2014/main" id="{A6220E38-6795-4F36-90E2-DDAD111CAABE}"/>
              </a:ext>
            </a:extLst>
          </p:cNvPr>
          <p:cNvPicPr>
            <a:picLocks noChangeAspect="1"/>
          </p:cNvPicPr>
          <p:nvPr/>
        </p:nvPicPr>
        <p:blipFill rotWithShape="1">
          <a:blip r:embed="rId3"/>
          <a:srcRect t="17243" b="12262"/>
          <a:stretch/>
        </p:blipFill>
        <p:spPr>
          <a:xfrm>
            <a:off x="5911532" y="2484255"/>
            <a:ext cx="5150277" cy="3714244"/>
          </a:xfrm>
          <a:prstGeom prst="rect">
            <a:avLst/>
          </a:prstGeom>
        </p:spPr>
      </p:pic>
      <p:sp>
        <p:nvSpPr>
          <p:cNvPr id="26" name="Rectangle 2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973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601E4C-023B-4613-A42F-2CCB901FD877}"/>
              </a:ext>
            </a:extLst>
          </p:cNvPr>
          <p:cNvSpPr>
            <a:spLocks noGrp="1"/>
          </p:cNvSpPr>
          <p:nvPr>
            <p:ph type="title"/>
          </p:nvPr>
        </p:nvSpPr>
        <p:spPr>
          <a:xfrm>
            <a:off x="855002" y="-641839"/>
            <a:ext cx="10549471" cy="2387600"/>
          </a:xfrm>
        </p:spPr>
        <p:txBody>
          <a:bodyPr vert="horz" lIns="91440" tIns="45720" rIns="91440" bIns="45720" rtlCol="0" anchor="b">
            <a:normAutofit/>
          </a:bodyPr>
          <a:lstStyle/>
          <a:p>
            <a:pPr algn="ctr"/>
            <a:r>
              <a:rPr lang="en-US" sz="2800" kern="1200" dirty="0">
                <a:solidFill>
                  <a:schemeClr val="tx1"/>
                </a:solidFill>
                <a:latin typeface="+mj-lt"/>
                <a:ea typeface="+mj-ea"/>
                <a:cs typeface="+mj-cs"/>
                <a:hlinkClick r:id="rId2"/>
              </a:rPr>
              <a:t>TITLE: World Maps of al-Idrisi </a:t>
            </a:r>
            <a:br>
              <a:rPr lang="en-US" sz="2800" kern="1200" dirty="0">
                <a:solidFill>
                  <a:schemeClr val="tx1"/>
                </a:solidFill>
                <a:latin typeface="+mj-lt"/>
                <a:ea typeface="+mj-ea"/>
                <a:cs typeface="+mj-cs"/>
                <a:hlinkClick r:id="rId2"/>
              </a:rPr>
            </a:br>
            <a:r>
              <a:rPr lang="en-US" sz="2800" kern="1200" dirty="0">
                <a:solidFill>
                  <a:schemeClr val="tx1"/>
                </a:solidFill>
                <a:latin typeface="+mj-lt"/>
                <a:ea typeface="+mj-ea"/>
                <a:cs typeface="+mj-cs"/>
                <a:hlinkClick r:id="rId2"/>
              </a:rPr>
              <a:t>DATE: 1154-1192 </a:t>
            </a:r>
            <a:br>
              <a:rPr lang="en-US" sz="2800" kern="1200" dirty="0">
                <a:solidFill>
                  <a:schemeClr val="tx1"/>
                </a:solidFill>
                <a:latin typeface="+mj-lt"/>
                <a:ea typeface="+mj-ea"/>
                <a:cs typeface="+mj-cs"/>
                <a:hlinkClick r:id="rId2"/>
              </a:rPr>
            </a:br>
            <a:r>
              <a:rPr lang="en-US" sz="2800" kern="1200" dirty="0">
                <a:solidFill>
                  <a:schemeClr val="tx1"/>
                </a:solidFill>
                <a:latin typeface="+mj-lt"/>
                <a:ea typeface="+mj-ea"/>
                <a:cs typeface="+mj-cs"/>
                <a:hlinkClick r:id="rId2"/>
              </a:rPr>
              <a:t>AUTHOR: Abu Abdullah Mohammed Ibn al-Sharif al-Idrisi [</a:t>
            </a:r>
            <a:r>
              <a:rPr lang="en-US" sz="2800" kern="1200" dirty="0" err="1">
                <a:solidFill>
                  <a:schemeClr val="tx1"/>
                </a:solidFill>
                <a:latin typeface="+mj-lt"/>
                <a:ea typeface="+mj-ea"/>
                <a:cs typeface="+mj-cs"/>
                <a:hlinkClick r:id="rId2"/>
              </a:rPr>
              <a:t>Edrisi</a:t>
            </a:r>
            <a:r>
              <a:rPr lang="en-US" sz="2800" kern="1200" dirty="0">
                <a:solidFill>
                  <a:schemeClr val="tx1"/>
                </a:solidFill>
                <a:latin typeface="+mj-lt"/>
                <a:ea typeface="+mj-ea"/>
                <a:cs typeface="+mj-cs"/>
                <a:hlinkClick r:id="rId2"/>
              </a:rPr>
              <a:t>]</a:t>
            </a:r>
            <a:br>
              <a:rPr lang="en-US" sz="2800" kern="1200" dirty="0">
                <a:solidFill>
                  <a:schemeClr val="tx1"/>
                </a:solidFill>
                <a:latin typeface="+mj-lt"/>
                <a:ea typeface="+mj-ea"/>
                <a:cs typeface="+mj-cs"/>
                <a:hlinkClick r:id="rId2"/>
              </a:rPr>
            </a:br>
            <a:r>
              <a:rPr lang="en-US" sz="2800" b="0" i="1" kern="1200" spc="-35" dirty="0">
                <a:solidFill>
                  <a:schemeClr val="tx1"/>
                </a:solidFill>
                <a:latin typeface="+mj-lt"/>
                <a:ea typeface="+mj-ea"/>
                <a:cs typeface="+mj-cs"/>
                <a:hlinkClick r:id="rId2"/>
              </a:rPr>
              <a:t>TABULA </a:t>
            </a:r>
            <a:r>
              <a:rPr lang="en-US" sz="2800" b="0" i="1" kern="1200" spc="-5" dirty="0">
                <a:solidFill>
                  <a:schemeClr val="tx1"/>
                </a:solidFill>
                <a:latin typeface="+mj-lt"/>
                <a:ea typeface="+mj-ea"/>
                <a:cs typeface="+mj-cs"/>
                <a:hlinkClick r:id="rId2"/>
              </a:rPr>
              <a:t>ROGERIANA</a:t>
            </a:r>
            <a:r>
              <a:rPr lang="en-US" sz="2800" b="0" kern="1200" spc="-5" dirty="0">
                <a:solidFill>
                  <a:schemeClr val="tx1"/>
                </a:solidFill>
                <a:latin typeface="+mj-lt"/>
                <a:ea typeface="+mj-ea"/>
                <a:cs typeface="+mj-cs"/>
                <a:hlinkClick r:id="rId2"/>
              </a:rPr>
              <a:t>,</a:t>
            </a:r>
            <a:r>
              <a:rPr lang="en-US" sz="2800" b="0" kern="1200" spc="-45" dirty="0">
                <a:solidFill>
                  <a:schemeClr val="tx1"/>
                </a:solidFill>
                <a:latin typeface="+mj-lt"/>
                <a:ea typeface="+mj-ea"/>
                <a:cs typeface="+mj-cs"/>
                <a:hlinkClick r:id="rId2"/>
              </a:rPr>
              <a:t> </a:t>
            </a:r>
            <a:r>
              <a:rPr lang="en-US" sz="2800" b="0" kern="1200" spc="-5" dirty="0">
                <a:solidFill>
                  <a:schemeClr val="tx1"/>
                </a:solidFill>
                <a:latin typeface="+mj-lt"/>
                <a:ea typeface="+mj-ea"/>
                <a:cs typeface="+mj-cs"/>
                <a:hlinkClick r:id="rId2"/>
              </a:rPr>
              <a:t>@1138</a:t>
            </a:r>
            <a:endParaRPr lang="en-US" sz="2800" kern="1200" dirty="0">
              <a:solidFill>
                <a:schemeClr val="tx1"/>
              </a:solidFill>
              <a:latin typeface="+mj-lt"/>
              <a:ea typeface="+mj-ea"/>
              <a:cs typeface="+mj-cs"/>
            </a:endParaRPr>
          </a:p>
        </p:txBody>
      </p:sp>
      <p:sp>
        <p:nvSpPr>
          <p:cNvPr id="9" name="object 4">
            <a:extLst>
              <a:ext uri="{FF2B5EF4-FFF2-40B4-BE49-F238E27FC236}">
                <a16:creationId xmlns:a16="http://schemas.microsoft.com/office/drawing/2014/main" id="{B3C5506B-0C99-4268-AC39-11665C82FF26}"/>
              </a:ext>
            </a:extLst>
          </p:cNvPr>
          <p:cNvSpPr/>
          <p:nvPr/>
        </p:nvSpPr>
        <p:spPr>
          <a:xfrm>
            <a:off x="787527" y="1885950"/>
            <a:ext cx="10616946" cy="473030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92192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9FBC-F656-42BA-BAE8-235A88BAFDA6}"/>
              </a:ext>
            </a:extLst>
          </p:cNvPr>
          <p:cNvSpPr>
            <a:spLocks noGrp="1"/>
          </p:cNvSpPr>
          <p:nvPr>
            <p:ph type="title"/>
          </p:nvPr>
        </p:nvSpPr>
        <p:spPr>
          <a:xfrm>
            <a:off x="1248894" y="0"/>
            <a:ext cx="9266705" cy="2034438"/>
          </a:xfrm>
        </p:spPr>
        <p:txBody>
          <a:bodyPr vert="horz" lIns="91440" tIns="45720" rIns="91440" bIns="45720" rtlCol="0" anchor="b">
            <a:normAutofit/>
          </a:bodyPr>
          <a:lstStyle/>
          <a:p>
            <a:pPr algn="ctr"/>
            <a:r>
              <a:rPr lang="en-US" sz="4000" b="1" i="0" kern="1200" dirty="0">
                <a:solidFill>
                  <a:schemeClr val="tx1"/>
                </a:solidFill>
                <a:effectLst/>
                <a:latin typeface="+mj-lt"/>
                <a:ea typeface="+mj-ea"/>
                <a:cs typeface="+mj-cs"/>
                <a:hlinkClick r:id="rId2"/>
              </a:rPr>
              <a:t>TITLE: </a:t>
            </a:r>
            <a:r>
              <a:rPr lang="en-US" sz="4000" b="0" i="1" kern="1200" dirty="0">
                <a:solidFill>
                  <a:schemeClr val="tx1"/>
                </a:solidFill>
                <a:effectLst/>
                <a:latin typeface="+mj-lt"/>
                <a:ea typeface="+mj-ea"/>
                <a:cs typeface="+mj-cs"/>
                <a:hlinkClick r:id="rId2"/>
              </a:rPr>
              <a:t>The Catalan Atlas</a:t>
            </a:r>
            <a:br>
              <a:rPr lang="en-US" sz="4000" b="1" i="0" kern="1200" dirty="0">
                <a:solidFill>
                  <a:schemeClr val="tx1"/>
                </a:solidFill>
                <a:effectLst/>
                <a:latin typeface="+mj-lt"/>
                <a:ea typeface="+mj-ea"/>
                <a:cs typeface="+mj-cs"/>
                <a:hlinkClick r:id="rId2"/>
              </a:rPr>
            </a:br>
            <a:r>
              <a:rPr lang="en-US" sz="4000" b="1" i="0" kern="1200" dirty="0">
                <a:solidFill>
                  <a:schemeClr val="tx1"/>
                </a:solidFill>
                <a:effectLst/>
                <a:latin typeface="+mj-lt"/>
                <a:ea typeface="+mj-ea"/>
                <a:cs typeface="+mj-cs"/>
                <a:hlinkClick r:id="rId2"/>
              </a:rPr>
              <a:t>DATE: </a:t>
            </a:r>
            <a:r>
              <a:rPr lang="en-US" sz="4000" b="0" i="1" kern="1200" dirty="0">
                <a:solidFill>
                  <a:schemeClr val="tx1"/>
                </a:solidFill>
                <a:effectLst/>
                <a:latin typeface="+mj-lt"/>
                <a:ea typeface="+mj-ea"/>
                <a:cs typeface="+mj-cs"/>
                <a:hlinkClick r:id="rId2"/>
              </a:rPr>
              <a:t>1375</a:t>
            </a:r>
            <a:br>
              <a:rPr lang="en-US" sz="4000" b="1" i="0" kern="1200" dirty="0">
                <a:solidFill>
                  <a:schemeClr val="tx1"/>
                </a:solidFill>
                <a:effectLst/>
                <a:latin typeface="+mj-lt"/>
                <a:ea typeface="+mj-ea"/>
                <a:cs typeface="+mj-cs"/>
                <a:hlinkClick r:id="rId2"/>
              </a:rPr>
            </a:br>
            <a:r>
              <a:rPr lang="en-US" sz="4000" b="1" i="0" kern="1200" dirty="0">
                <a:solidFill>
                  <a:schemeClr val="tx1"/>
                </a:solidFill>
                <a:effectLst/>
                <a:latin typeface="+mj-lt"/>
                <a:ea typeface="+mj-ea"/>
                <a:cs typeface="+mj-cs"/>
                <a:hlinkClick r:id="rId2"/>
              </a:rPr>
              <a:t>AUTHOR: </a:t>
            </a:r>
            <a:r>
              <a:rPr lang="en-US" sz="4000" b="0" i="1" kern="1200" dirty="0">
                <a:solidFill>
                  <a:schemeClr val="tx1"/>
                </a:solidFill>
                <a:effectLst/>
                <a:latin typeface="+mj-lt"/>
                <a:ea typeface="+mj-ea"/>
                <a:cs typeface="+mj-cs"/>
                <a:hlinkClick r:id="rId2"/>
              </a:rPr>
              <a:t>Abraham </a:t>
            </a:r>
            <a:r>
              <a:rPr lang="en-US" sz="4000" b="0" i="1" kern="1200" dirty="0" err="1">
                <a:solidFill>
                  <a:schemeClr val="tx1"/>
                </a:solidFill>
                <a:effectLst/>
                <a:latin typeface="+mj-lt"/>
                <a:ea typeface="+mj-ea"/>
                <a:cs typeface="+mj-cs"/>
                <a:hlinkClick r:id="rId2"/>
              </a:rPr>
              <a:t>Cresques</a:t>
            </a:r>
            <a:endParaRPr lang="en-US" sz="4000" kern="1200" dirty="0">
              <a:solidFill>
                <a:schemeClr val="tx1"/>
              </a:solidFill>
              <a:latin typeface="+mj-lt"/>
              <a:ea typeface="+mj-ea"/>
              <a:cs typeface="+mj-cs"/>
            </a:endParaRPr>
          </a:p>
        </p:txBody>
      </p:sp>
      <p:sp>
        <p:nvSpPr>
          <p:cNvPr id="4" name="object 3">
            <a:extLst>
              <a:ext uri="{FF2B5EF4-FFF2-40B4-BE49-F238E27FC236}">
                <a16:creationId xmlns:a16="http://schemas.microsoft.com/office/drawing/2014/main" id="{691387CD-3671-415B-B4CC-853B78D1720A}"/>
              </a:ext>
            </a:extLst>
          </p:cNvPr>
          <p:cNvSpPr/>
          <p:nvPr/>
        </p:nvSpPr>
        <p:spPr>
          <a:xfrm>
            <a:off x="485394" y="2239688"/>
            <a:ext cx="11221212" cy="36576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9059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730B56-4708-47BF-B92E-842943007910}"/>
              </a:ext>
            </a:extLst>
          </p:cNvPr>
          <p:cNvSpPr>
            <a:spLocks noGrp="1"/>
          </p:cNvSpPr>
          <p:nvPr>
            <p:ph type="title"/>
          </p:nvPr>
        </p:nvSpPr>
        <p:spPr>
          <a:xfrm>
            <a:off x="1078828" y="1147158"/>
            <a:ext cx="4368908" cy="4713316"/>
          </a:xfrm>
        </p:spPr>
        <p:txBody>
          <a:bodyPr vert="horz" lIns="91440" tIns="45720" rIns="91440" bIns="45720" rtlCol="0" anchor="ctr">
            <a:normAutofit fontScale="90000"/>
          </a:bodyPr>
          <a:lstStyle/>
          <a:p>
            <a:r>
              <a:rPr lang="en-US" sz="6000" b="0" i="0" kern="1200" dirty="0">
                <a:solidFill>
                  <a:schemeClr val="tx1"/>
                </a:solidFill>
                <a:effectLst/>
                <a:latin typeface="+mj-lt"/>
                <a:ea typeface="+mj-ea"/>
                <a:cs typeface="+mj-cs"/>
                <a:hlinkClick r:id="rId2"/>
              </a:rPr>
              <a:t>The Mystery of Extraordinarily Accurate Medieval Maps</a:t>
            </a:r>
            <a:endParaRPr lang="en-US" sz="6000" kern="1200" dirty="0">
              <a:solidFill>
                <a:schemeClr val="tx1"/>
              </a:solidFill>
              <a:latin typeface="+mj-lt"/>
              <a:ea typeface="+mj-ea"/>
              <a:cs typeface="+mj-cs"/>
            </a:endParaRPr>
          </a:p>
        </p:txBody>
      </p:sp>
      <p:grpSp>
        <p:nvGrpSpPr>
          <p:cNvPr id="13" name="Group 12">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
            <a:extLst>
              <a:ext uri="{FF2B5EF4-FFF2-40B4-BE49-F238E27FC236}">
                <a16:creationId xmlns:a16="http://schemas.microsoft.com/office/drawing/2014/main" id="{67ED156C-AF57-4EE1-BF73-07443AD003CB}"/>
              </a:ext>
            </a:extLst>
          </p:cNvPr>
          <p:cNvSpPr/>
          <p:nvPr/>
        </p:nvSpPr>
        <p:spPr>
          <a:xfrm>
            <a:off x="5251881" y="895801"/>
            <a:ext cx="6169152" cy="432511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1206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7F1C3-E489-46C5-905F-C4616B396E47}"/>
              </a:ext>
            </a:extLst>
          </p:cNvPr>
          <p:cNvSpPr>
            <a:spLocks noGrp="1"/>
          </p:cNvSpPr>
          <p:nvPr>
            <p:ph type="title"/>
          </p:nvPr>
        </p:nvSpPr>
        <p:spPr>
          <a:xfrm>
            <a:off x="661416" y="126494"/>
            <a:ext cx="10515600" cy="1325563"/>
          </a:xfrm>
        </p:spPr>
        <p:txBody>
          <a:bodyPr>
            <a:noAutofit/>
          </a:bodyPr>
          <a:lstStyle/>
          <a:p>
            <a:r>
              <a:rPr lang="en-US" sz="1800" b="1" i="0" dirty="0">
                <a:solidFill>
                  <a:srgbClr val="000000"/>
                </a:solidFill>
                <a:effectLst/>
                <a:latin typeface="Book Antiqua" panose="02040602050305030304" pitchFamily="18" charset="0"/>
                <a:hlinkClick r:id="rId2"/>
              </a:rPr>
              <a:t>TITLE: </a:t>
            </a:r>
            <a:r>
              <a:rPr lang="en-US" sz="1800" b="0" i="1" dirty="0">
                <a:solidFill>
                  <a:srgbClr val="000000"/>
                </a:solidFill>
                <a:effectLst/>
                <a:latin typeface="Book Antiqua" panose="02040602050305030304" pitchFamily="18" charset="0"/>
                <a:hlinkClick r:id="rId2"/>
              </a:rPr>
              <a:t>Fra Mauro’s </a:t>
            </a:r>
            <a:r>
              <a:rPr lang="en-US" sz="1800" b="0" i="1" dirty="0" err="1">
                <a:solidFill>
                  <a:srgbClr val="000000"/>
                </a:solidFill>
                <a:effectLst/>
                <a:latin typeface="Book Antiqua" panose="02040602050305030304" pitchFamily="18" charset="0"/>
                <a:hlinkClick r:id="rId2"/>
              </a:rPr>
              <a:t>Mappamundi</a:t>
            </a:r>
            <a:br>
              <a:rPr lang="en-US" sz="1800" b="0" i="0" dirty="0">
                <a:solidFill>
                  <a:srgbClr val="000000"/>
                </a:solidFill>
                <a:effectLst/>
                <a:latin typeface="Helvetica" panose="020B0604020202020204" pitchFamily="34" charset="0"/>
                <a:hlinkClick r:id="rId2"/>
              </a:rPr>
            </a:br>
            <a:r>
              <a:rPr lang="en-US" sz="1800" b="1" i="0" dirty="0">
                <a:solidFill>
                  <a:srgbClr val="000000"/>
                </a:solidFill>
                <a:effectLst/>
                <a:latin typeface="Book Antiqua" panose="02040602050305030304" pitchFamily="18" charset="0"/>
                <a:hlinkClick r:id="rId2"/>
              </a:rPr>
              <a:t>DATE: </a:t>
            </a:r>
            <a:r>
              <a:rPr lang="en-US" sz="1800" b="0" i="1" dirty="0">
                <a:solidFill>
                  <a:srgbClr val="000000"/>
                </a:solidFill>
                <a:effectLst/>
                <a:latin typeface="Book Antiqua" panose="02040602050305030304" pitchFamily="18" charset="0"/>
                <a:hlinkClick r:id="rId2"/>
              </a:rPr>
              <a:t>1457 -1459</a:t>
            </a:r>
            <a:br>
              <a:rPr lang="en-US" sz="1800" b="0" i="0" dirty="0">
                <a:solidFill>
                  <a:srgbClr val="000000"/>
                </a:solidFill>
                <a:effectLst/>
                <a:latin typeface="Helvetica" panose="020B0604020202020204" pitchFamily="34" charset="0"/>
                <a:hlinkClick r:id="rId2"/>
              </a:rPr>
            </a:br>
            <a:r>
              <a:rPr lang="en-US" sz="1800" b="1" i="0" dirty="0">
                <a:solidFill>
                  <a:srgbClr val="000000"/>
                </a:solidFill>
                <a:effectLst/>
                <a:latin typeface="Book Antiqua" panose="02040602050305030304" pitchFamily="18" charset="0"/>
                <a:hlinkClick r:id="rId2"/>
              </a:rPr>
              <a:t>AUTHOR: </a:t>
            </a:r>
            <a:r>
              <a:rPr lang="en-US" sz="1800" b="0" i="1" dirty="0">
                <a:solidFill>
                  <a:srgbClr val="000000"/>
                </a:solidFill>
                <a:effectLst/>
                <a:latin typeface="Book Antiqua" panose="02040602050305030304" pitchFamily="18" charset="0"/>
                <a:hlinkClick r:id="rId2"/>
              </a:rPr>
              <a:t>Fra Mauro</a:t>
            </a:r>
            <a:endParaRPr lang="en-US" sz="1800" b="0" i="0" dirty="0">
              <a:solidFill>
                <a:srgbClr val="000000"/>
              </a:solidFill>
              <a:effectLst/>
              <a:latin typeface="Helvetica" panose="020B0604020202020204" pitchFamily="34" charset="0"/>
            </a:endParaRPr>
          </a:p>
        </p:txBody>
      </p:sp>
      <p:sp>
        <p:nvSpPr>
          <p:cNvPr id="3" name="Content Placeholder 2">
            <a:extLst>
              <a:ext uri="{FF2B5EF4-FFF2-40B4-BE49-F238E27FC236}">
                <a16:creationId xmlns:a16="http://schemas.microsoft.com/office/drawing/2014/main" id="{E2E263EC-DA42-4E69-9352-A0E48CB103C8}"/>
              </a:ext>
            </a:extLst>
          </p:cNvPr>
          <p:cNvSpPr>
            <a:spLocks noGrp="1"/>
          </p:cNvSpPr>
          <p:nvPr>
            <p:ph idx="1"/>
          </p:nvPr>
        </p:nvSpPr>
        <p:spPr/>
        <p:txBody>
          <a:bodyPr/>
          <a:lstStyle/>
          <a:p>
            <a:endParaRPr lang="en-US"/>
          </a:p>
        </p:txBody>
      </p:sp>
      <p:sp>
        <p:nvSpPr>
          <p:cNvPr id="5" name="object 3">
            <a:extLst>
              <a:ext uri="{FF2B5EF4-FFF2-40B4-BE49-F238E27FC236}">
                <a16:creationId xmlns:a16="http://schemas.microsoft.com/office/drawing/2014/main" id="{3EBADC24-F3C6-495F-B422-99A56EF06CF6}"/>
              </a:ext>
            </a:extLst>
          </p:cNvPr>
          <p:cNvSpPr/>
          <p:nvPr/>
        </p:nvSpPr>
        <p:spPr>
          <a:xfrm>
            <a:off x="661416" y="1245106"/>
            <a:ext cx="11158728" cy="54864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8412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D14DC-EFEC-41DD-B1BB-1FCE3379A345}"/>
              </a:ext>
            </a:extLst>
          </p:cNvPr>
          <p:cNvSpPr>
            <a:spLocks noGrp="1"/>
          </p:cNvSpPr>
          <p:nvPr>
            <p:ph type="title"/>
          </p:nvPr>
        </p:nvSpPr>
        <p:spPr>
          <a:xfrm>
            <a:off x="808638" y="386930"/>
            <a:ext cx="9236700" cy="1188950"/>
          </a:xfrm>
        </p:spPr>
        <p:txBody>
          <a:bodyPr anchor="b">
            <a:normAutofit/>
          </a:bodyPr>
          <a:lstStyle/>
          <a:p>
            <a:r>
              <a:rPr lang="en-US" sz="5400"/>
              <a:t>On Scale and Distance: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A7AB19-4F31-48E8-BFC8-01DE10A36F58}"/>
              </a:ext>
            </a:extLst>
          </p:cNvPr>
          <p:cNvSpPr>
            <a:spLocks noGrp="1"/>
          </p:cNvSpPr>
          <p:nvPr>
            <p:ph idx="1"/>
          </p:nvPr>
        </p:nvSpPr>
        <p:spPr>
          <a:xfrm>
            <a:off x="793660" y="2599509"/>
            <a:ext cx="10143668" cy="3435531"/>
          </a:xfrm>
        </p:spPr>
        <p:txBody>
          <a:bodyPr anchor="ctr">
            <a:normAutofit/>
          </a:bodyPr>
          <a:lstStyle/>
          <a:p>
            <a:pPr marL="299085" marR="37465" indent="-287020">
              <a:spcBef>
                <a:spcPts val="100"/>
              </a:spcBef>
              <a:buFont typeface="Arial"/>
              <a:buChar char="•"/>
              <a:tabLst>
                <a:tab pos="299085" algn="l"/>
                <a:tab pos="299720" algn="l"/>
              </a:tabLst>
            </a:pPr>
            <a:r>
              <a:rPr lang="en-US" sz="2400" spc="-5">
                <a:latin typeface="Calibri"/>
                <a:cs typeface="Calibri"/>
              </a:rPr>
              <a:t>Islamic </a:t>
            </a:r>
            <a:r>
              <a:rPr lang="en-US" sz="2400" spc="-10">
                <a:latin typeface="Calibri"/>
                <a:cs typeface="Calibri"/>
              </a:rPr>
              <a:t>scholars </a:t>
            </a:r>
            <a:r>
              <a:rPr lang="en-US" sz="2400" spc="-20">
                <a:latin typeface="Calibri"/>
                <a:cs typeface="Calibri"/>
              </a:rPr>
              <a:t>felt </a:t>
            </a:r>
            <a:r>
              <a:rPr lang="en-US" sz="2400">
                <a:latin typeface="Calibri"/>
                <a:cs typeface="Calibri"/>
              </a:rPr>
              <a:t>the </a:t>
            </a:r>
            <a:r>
              <a:rPr lang="en-US" sz="2400" spc="-10">
                <a:latin typeface="Calibri"/>
                <a:cs typeface="Calibri"/>
              </a:rPr>
              <a:t>Earth was </a:t>
            </a:r>
            <a:r>
              <a:rPr lang="en-US" sz="2400">
                <a:latin typeface="Calibri"/>
                <a:cs typeface="Calibri"/>
              </a:rPr>
              <a:t>@ </a:t>
            </a:r>
            <a:r>
              <a:rPr lang="en-US" sz="2400" spc="-5">
                <a:latin typeface="Calibri"/>
                <a:cs typeface="Calibri"/>
              </a:rPr>
              <a:t>20,000  </a:t>
            </a:r>
            <a:r>
              <a:rPr lang="en-US" sz="2400">
                <a:latin typeface="Calibri"/>
                <a:cs typeface="Calibri"/>
              </a:rPr>
              <a:t>miles in </a:t>
            </a:r>
            <a:r>
              <a:rPr lang="en-US" sz="2400" spc="-10">
                <a:latin typeface="Calibri"/>
                <a:cs typeface="Calibri"/>
              </a:rPr>
              <a:t>circumference. </a:t>
            </a:r>
            <a:r>
              <a:rPr lang="en-US" sz="2400">
                <a:latin typeface="Calibri"/>
                <a:cs typeface="Calibri"/>
              </a:rPr>
              <a:t>An </a:t>
            </a:r>
            <a:r>
              <a:rPr lang="en-US" sz="2400" spc="-10">
                <a:latin typeface="Calibri"/>
                <a:cs typeface="Calibri"/>
              </a:rPr>
              <a:t>Arabic </a:t>
            </a:r>
            <a:r>
              <a:rPr lang="en-US" sz="2400">
                <a:latin typeface="Calibri"/>
                <a:cs typeface="Calibri"/>
              </a:rPr>
              <a:t>mile </a:t>
            </a:r>
            <a:r>
              <a:rPr lang="en-US" sz="2400" spc="-5">
                <a:latin typeface="Calibri"/>
                <a:cs typeface="Calibri"/>
              </a:rPr>
              <a:t>of</a:t>
            </a:r>
            <a:r>
              <a:rPr lang="en-US" sz="2400" spc="-110">
                <a:latin typeface="Calibri"/>
                <a:cs typeface="Calibri"/>
              </a:rPr>
              <a:t> </a:t>
            </a:r>
            <a:r>
              <a:rPr lang="en-US" sz="2400" spc="-10">
                <a:latin typeface="Calibri"/>
                <a:cs typeface="Calibri"/>
              </a:rPr>
              <a:t>that  </a:t>
            </a:r>
            <a:r>
              <a:rPr lang="en-US" sz="2400" spc="-20">
                <a:latin typeface="Calibri"/>
                <a:cs typeface="Calibri"/>
              </a:rPr>
              <a:t>day </a:t>
            </a:r>
            <a:r>
              <a:rPr lang="en-US" sz="2400" spc="-10">
                <a:latin typeface="Calibri"/>
                <a:cs typeface="Calibri"/>
              </a:rPr>
              <a:t>was </a:t>
            </a:r>
            <a:r>
              <a:rPr lang="en-US" sz="2400" spc="-5">
                <a:latin typeface="Calibri"/>
                <a:cs typeface="Calibri"/>
              </a:rPr>
              <a:t>between 1.9 </a:t>
            </a:r>
            <a:r>
              <a:rPr lang="en-US" sz="2400">
                <a:latin typeface="Calibri"/>
                <a:cs typeface="Calibri"/>
              </a:rPr>
              <a:t>and 2 km, this  </a:t>
            </a:r>
            <a:r>
              <a:rPr lang="en-US" sz="2400" spc="-10">
                <a:latin typeface="Calibri"/>
                <a:cs typeface="Calibri"/>
              </a:rPr>
              <a:t>measurement was </a:t>
            </a:r>
            <a:r>
              <a:rPr lang="en-US" sz="2400">
                <a:latin typeface="Calibri"/>
                <a:cs typeface="Calibri"/>
              </a:rPr>
              <a:t>about</a:t>
            </a:r>
            <a:r>
              <a:rPr lang="en-US" sz="2400" spc="-20">
                <a:latin typeface="Calibri"/>
                <a:cs typeface="Calibri"/>
              </a:rPr>
              <a:t> </a:t>
            </a:r>
            <a:r>
              <a:rPr lang="en-US" sz="2400" spc="-5">
                <a:latin typeface="Calibri"/>
                <a:cs typeface="Calibri"/>
              </a:rPr>
              <a:t>right.</a:t>
            </a:r>
            <a:endParaRPr lang="en-US" sz="2400">
              <a:latin typeface="Calibri"/>
              <a:cs typeface="Calibri"/>
            </a:endParaRPr>
          </a:p>
          <a:p>
            <a:pPr marL="299085" marR="206375" indent="-287020">
              <a:spcBef>
                <a:spcPts val="1010"/>
              </a:spcBef>
              <a:buFont typeface="Arial"/>
              <a:buChar char="•"/>
              <a:tabLst>
                <a:tab pos="299085" algn="l"/>
                <a:tab pos="299720" algn="l"/>
              </a:tabLst>
            </a:pPr>
            <a:r>
              <a:rPr lang="en-US" sz="2400" spc="-5">
                <a:latin typeface="Calibri"/>
                <a:cs typeface="Calibri"/>
              </a:rPr>
              <a:t>Columbus himself used Italian </a:t>
            </a:r>
            <a:r>
              <a:rPr lang="en-US" sz="2400">
                <a:latin typeface="Calibri"/>
                <a:cs typeface="Calibri"/>
              </a:rPr>
              <a:t>miles but</a:t>
            </a:r>
            <a:r>
              <a:rPr lang="en-US" sz="2400" spc="-110">
                <a:latin typeface="Calibri"/>
                <a:cs typeface="Calibri"/>
              </a:rPr>
              <a:t> </a:t>
            </a:r>
            <a:r>
              <a:rPr lang="en-US" sz="2400" spc="-5">
                <a:latin typeface="Calibri"/>
                <a:cs typeface="Calibri"/>
              </a:rPr>
              <a:t>did  not </a:t>
            </a:r>
            <a:r>
              <a:rPr lang="en-US" sz="2400" spc="-15">
                <a:latin typeface="Calibri"/>
                <a:cs typeface="Calibri"/>
              </a:rPr>
              <a:t>realize </a:t>
            </a:r>
            <a:r>
              <a:rPr lang="en-US" sz="2400">
                <a:latin typeface="Calibri"/>
                <a:cs typeface="Calibri"/>
              </a:rPr>
              <a:t>the </a:t>
            </a:r>
            <a:r>
              <a:rPr lang="en-US" sz="2400" spc="-15">
                <a:latin typeface="Calibri"/>
                <a:cs typeface="Calibri"/>
              </a:rPr>
              <a:t>difference </a:t>
            </a:r>
            <a:r>
              <a:rPr lang="en-US" sz="2400" spc="-10">
                <a:latin typeface="Calibri"/>
                <a:cs typeface="Calibri"/>
              </a:rPr>
              <a:t>between </a:t>
            </a:r>
            <a:r>
              <a:rPr lang="en-US" sz="2400">
                <a:latin typeface="Calibri"/>
                <a:cs typeface="Calibri"/>
              </a:rPr>
              <a:t>the </a:t>
            </a:r>
            <a:r>
              <a:rPr lang="en-US" sz="2400" spc="-10">
                <a:latin typeface="Calibri"/>
                <a:cs typeface="Calibri"/>
              </a:rPr>
              <a:t>two  </a:t>
            </a:r>
            <a:r>
              <a:rPr lang="en-US" sz="2400" spc="-5">
                <a:latin typeface="Calibri"/>
                <a:cs typeface="Calibri"/>
              </a:rPr>
              <a:t>scales; </a:t>
            </a:r>
            <a:r>
              <a:rPr lang="en-US" sz="2400">
                <a:latin typeface="Calibri"/>
                <a:cs typeface="Calibri"/>
              </a:rPr>
              <a:t>an </a:t>
            </a:r>
            <a:r>
              <a:rPr lang="en-US" sz="2400" spc="-5">
                <a:latin typeface="Calibri"/>
                <a:cs typeface="Calibri"/>
              </a:rPr>
              <a:t>Italian </a:t>
            </a:r>
            <a:r>
              <a:rPr lang="en-US" sz="2400">
                <a:latin typeface="Calibri"/>
                <a:cs typeface="Calibri"/>
              </a:rPr>
              <a:t>mile </a:t>
            </a:r>
            <a:r>
              <a:rPr lang="en-US" sz="2400" spc="-10">
                <a:latin typeface="Calibri"/>
                <a:cs typeface="Calibri"/>
              </a:rPr>
              <a:t>was </a:t>
            </a:r>
            <a:r>
              <a:rPr lang="en-US" sz="2400" spc="-5">
                <a:latin typeface="Calibri"/>
                <a:cs typeface="Calibri"/>
              </a:rPr>
              <a:t>only </a:t>
            </a:r>
            <a:r>
              <a:rPr lang="en-US" sz="2400" spc="-10">
                <a:latin typeface="Calibri"/>
                <a:cs typeface="Calibri"/>
              </a:rPr>
              <a:t>1.24 </a:t>
            </a:r>
            <a:r>
              <a:rPr lang="en-US" sz="2400">
                <a:latin typeface="Calibri"/>
                <a:cs typeface="Calibri"/>
              </a:rPr>
              <a:t>km;  </a:t>
            </a:r>
            <a:r>
              <a:rPr lang="en-US" sz="2400" spc="-5">
                <a:latin typeface="Calibri"/>
                <a:cs typeface="Calibri"/>
              </a:rPr>
              <a:t>Columbus </a:t>
            </a:r>
            <a:r>
              <a:rPr lang="en-US" sz="2400" spc="-10">
                <a:latin typeface="Calibri"/>
                <a:cs typeface="Calibri"/>
              </a:rPr>
              <a:t>was underestimating </a:t>
            </a:r>
            <a:r>
              <a:rPr lang="en-US" sz="2400">
                <a:latin typeface="Calibri"/>
                <a:cs typeface="Calibri"/>
              </a:rPr>
              <a:t>the </a:t>
            </a:r>
            <a:r>
              <a:rPr lang="en-US" sz="2400" spc="-20">
                <a:latin typeface="Calibri"/>
                <a:cs typeface="Calibri"/>
              </a:rPr>
              <a:t>size </a:t>
            </a:r>
            <a:r>
              <a:rPr lang="en-US" sz="2400" spc="-5">
                <a:latin typeface="Calibri"/>
                <a:cs typeface="Calibri"/>
              </a:rPr>
              <a:t>of  </a:t>
            </a:r>
            <a:r>
              <a:rPr lang="en-US" sz="2400">
                <a:latin typeface="Calibri"/>
                <a:cs typeface="Calibri"/>
              </a:rPr>
              <a:t>the earth </a:t>
            </a:r>
            <a:r>
              <a:rPr lang="en-US" sz="2400" spc="-10">
                <a:latin typeface="Calibri"/>
                <a:cs typeface="Calibri"/>
              </a:rPr>
              <a:t>by</a:t>
            </a:r>
            <a:r>
              <a:rPr lang="en-US" sz="2400" spc="-15">
                <a:latin typeface="Calibri"/>
                <a:cs typeface="Calibri"/>
              </a:rPr>
              <a:t> </a:t>
            </a:r>
            <a:r>
              <a:rPr lang="en-US" sz="2400" spc="-5">
                <a:latin typeface="Calibri"/>
                <a:cs typeface="Calibri"/>
              </a:rPr>
              <a:t>37%.</a:t>
            </a:r>
            <a:endParaRPr lang="en-US" sz="2400">
              <a:latin typeface="Calibri"/>
              <a:cs typeface="Calibri"/>
            </a:endParaRPr>
          </a:p>
          <a:p>
            <a:pPr marL="299085" marR="5080" indent="-287020">
              <a:spcBef>
                <a:spcPts val="1000"/>
              </a:spcBef>
              <a:buFont typeface="Arial"/>
              <a:buChar char="•"/>
              <a:tabLst>
                <a:tab pos="299720" algn="l"/>
              </a:tabLst>
            </a:pPr>
            <a:r>
              <a:rPr lang="en-US" sz="2400" spc="-5">
                <a:latin typeface="Calibri"/>
                <a:cs typeface="Calibri"/>
              </a:rPr>
              <a:t>This </a:t>
            </a:r>
            <a:r>
              <a:rPr lang="en-US" sz="2400" spc="-10">
                <a:latin typeface="Calibri"/>
                <a:cs typeface="Calibri"/>
              </a:rPr>
              <a:t>underestimate </a:t>
            </a:r>
            <a:r>
              <a:rPr lang="en-US" sz="2400" spc="-5">
                <a:latin typeface="Calibri"/>
                <a:cs typeface="Calibri"/>
              </a:rPr>
              <a:t>directly </a:t>
            </a:r>
            <a:r>
              <a:rPr lang="en-US" sz="2400" spc="-10">
                <a:latin typeface="Calibri"/>
                <a:cs typeface="Calibri"/>
              </a:rPr>
              <a:t>contributed </a:t>
            </a:r>
            <a:r>
              <a:rPr lang="en-US" sz="2400" spc="-15">
                <a:latin typeface="Calibri"/>
                <a:cs typeface="Calibri"/>
              </a:rPr>
              <a:t>to </a:t>
            </a:r>
            <a:r>
              <a:rPr lang="en-US" sz="2400" spc="-5">
                <a:latin typeface="Calibri"/>
                <a:cs typeface="Calibri"/>
              </a:rPr>
              <a:t>his  </a:t>
            </a:r>
            <a:r>
              <a:rPr lang="en-US" sz="2400" spc="-10">
                <a:latin typeface="Calibri"/>
                <a:cs typeface="Calibri"/>
              </a:rPr>
              <a:t>belief that reaching </a:t>
            </a:r>
            <a:r>
              <a:rPr lang="en-US" sz="2400">
                <a:latin typeface="Calibri"/>
                <a:cs typeface="Calibri"/>
              </a:rPr>
              <a:t>the </a:t>
            </a:r>
            <a:r>
              <a:rPr lang="en-US" sz="2400" spc="-10">
                <a:latin typeface="Calibri"/>
                <a:cs typeface="Calibri"/>
              </a:rPr>
              <a:t>east </a:t>
            </a:r>
            <a:r>
              <a:rPr lang="en-US" sz="2400" spc="-15">
                <a:latin typeface="Calibri"/>
                <a:cs typeface="Calibri"/>
              </a:rPr>
              <a:t>coast </a:t>
            </a:r>
            <a:r>
              <a:rPr lang="en-US" sz="2400" spc="-5">
                <a:latin typeface="Calibri"/>
                <a:cs typeface="Calibri"/>
              </a:rPr>
              <a:t>of </a:t>
            </a:r>
            <a:r>
              <a:rPr lang="en-US" sz="2400">
                <a:latin typeface="Calibri"/>
                <a:cs typeface="Calibri"/>
              </a:rPr>
              <a:t>Asia </a:t>
            </a:r>
            <a:r>
              <a:rPr lang="en-US" sz="2400" spc="-10">
                <a:latin typeface="Calibri"/>
                <a:cs typeface="Calibri"/>
              </a:rPr>
              <a:t>was  </a:t>
            </a:r>
            <a:r>
              <a:rPr lang="en-US" sz="2400" spc="-5">
                <a:latin typeface="Calibri"/>
                <a:cs typeface="Calibri"/>
              </a:rPr>
              <a:t>doable </a:t>
            </a:r>
            <a:r>
              <a:rPr lang="en-US" sz="2400" spc="-15">
                <a:latin typeface="Calibri"/>
                <a:cs typeface="Calibri"/>
              </a:rPr>
              <a:t>from western </a:t>
            </a:r>
            <a:r>
              <a:rPr lang="en-US" sz="2400" spc="-10">
                <a:latin typeface="Calibri"/>
                <a:cs typeface="Calibri"/>
              </a:rPr>
              <a:t>Europe </a:t>
            </a:r>
            <a:r>
              <a:rPr lang="en-US" sz="2400">
                <a:latin typeface="Calibri"/>
                <a:cs typeface="Calibri"/>
              </a:rPr>
              <a:t>with the </a:t>
            </a:r>
            <a:r>
              <a:rPr lang="en-US" sz="2400" spc="-10">
                <a:latin typeface="Calibri"/>
                <a:cs typeface="Calibri"/>
              </a:rPr>
              <a:t>ships </a:t>
            </a:r>
            <a:r>
              <a:rPr lang="en-US" sz="2400" spc="-5">
                <a:latin typeface="Calibri"/>
                <a:cs typeface="Calibri"/>
              </a:rPr>
              <a:t>of  his</a:t>
            </a:r>
            <a:r>
              <a:rPr lang="en-US" sz="2400" spc="-10">
                <a:latin typeface="Calibri"/>
                <a:cs typeface="Calibri"/>
              </a:rPr>
              <a:t> </a:t>
            </a:r>
            <a:r>
              <a:rPr lang="en-US" sz="2400">
                <a:latin typeface="Calibri"/>
                <a:cs typeface="Calibri"/>
              </a:rPr>
              <a:t>time.</a:t>
            </a:r>
          </a:p>
        </p:txBody>
      </p:sp>
    </p:spTree>
    <p:extLst>
      <p:ext uri="{BB962C8B-B14F-4D97-AF65-F5344CB8AC3E}">
        <p14:creationId xmlns:p14="http://schemas.microsoft.com/office/powerpoint/2010/main" val="913584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6E20-1CBC-4416-8168-0F84C3F65610}"/>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dirty="0">
                <a:solidFill>
                  <a:srgbClr val="2C2C2C"/>
                </a:solidFill>
                <a:hlinkClick r:id="rId2"/>
              </a:rPr>
              <a:t>TITLE: </a:t>
            </a:r>
            <a:r>
              <a:rPr lang="en-US" sz="3600" dirty="0" err="1">
                <a:solidFill>
                  <a:srgbClr val="2C2C2C"/>
                </a:solidFill>
                <a:hlinkClick r:id="rId2"/>
              </a:rPr>
              <a:t>Toscanelli’s</a:t>
            </a:r>
            <a:r>
              <a:rPr lang="en-US" sz="3600" dirty="0">
                <a:solidFill>
                  <a:srgbClr val="2C2C2C"/>
                </a:solidFill>
                <a:hlinkClick r:id="rId2"/>
              </a:rPr>
              <a:t> World Map </a:t>
            </a:r>
            <a:br>
              <a:rPr lang="en-US" sz="3600" dirty="0">
                <a:solidFill>
                  <a:srgbClr val="2C2C2C"/>
                </a:solidFill>
                <a:hlinkClick r:id="rId2"/>
              </a:rPr>
            </a:br>
            <a:r>
              <a:rPr lang="en-US" sz="3600" dirty="0">
                <a:solidFill>
                  <a:srgbClr val="2C2C2C"/>
                </a:solidFill>
                <a:hlinkClick r:id="rId2"/>
              </a:rPr>
              <a:t>DATE: 1474 </a:t>
            </a:r>
            <a:br>
              <a:rPr lang="en-US" sz="3600" dirty="0">
                <a:solidFill>
                  <a:srgbClr val="2C2C2C"/>
                </a:solidFill>
                <a:hlinkClick r:id="rId2"/>
              </a:rPr>
            </a:br>
            <a:r>
              <a:rPr lang="en-US" sz="3600" dirty="0">
                <a:solidFill>
                  <a:srgbClr val="2C2C2C"/>
                </a:solidFill>
                <a:hlinkClick r:id="rId2"/>
              </a:rPr>
              <a:t>AUTHOR: Paolo </a:t>
            </a:r>
            <a:r>
              <a:rPr lang="en-US" sz="3600" dirty="0" err="1">
                <a:solidFill>
                  <a:srgbClr val="2C2C2C"/>
                </a:solidFill>
                <a:hlinkClick r:id="rId2"/>
              </a:rPr>
              <a:t>Toscanelli</a:t>
            </a:r>
            <a:endParaRPr lang="en-US" sz="3600" dirty="0">
              <a:solidFill>
                <a:srgbClr val="2C2C2C"/>
              </a:solidFill>
            </a:endParaRPr>
          </a:p>
        </p:txBody>
      </p:sp>
      <p:pic>
        <p:nvPicPr>
          <p:cNvPr id="5" name="Content Placeholder 4">
            <a:extLst>
              <a:ext uri="{FF2B5EF4-FFF2-40B4-BE49-F238E27FC236}">
                <a16:creationId xmlns:a16="http://schemas.microsoft.com/office/drawing/2014/main" id="{44FB6996-8D4F-42A8-9CD2-39FD076EE326}"/>
              </a:ext>
            </a:extLst>
          </p:cNvPr>
          <p:cNvPicPr>
            <a:picLocks noGrp="1" noChangeAspect="1"/>
          </p:cNvPicPr>
          <p:nvPr>
            <p:ph idx="1"/>
          </p:nvPr>
        </p:nvPicPr>
        <p:blipFill rotWithShape="1">
          <a:blip r:embed="rId3"/>
          <a:srcRect l="932" r="-2" b="-2"/>
          <a:stretch/>
        </p:blipFill>
        <p:spPr>
          <a:xfrm>
            <a:off x="4062964" y="942538"/>
            <a:ext cx="7163222" cy="4808332"/>
          </a:xfrm>
          <a:prstGeom prst="rect">
            <a:avLst/>
          </a:prstGeom>
          <a:effectLst/>
        </p:spPr>
      </p:pic>
    </p:spTree>
    <p:extLst>
      <p:ext uri="{BB962C8B-B14F-4D97-AF65-F5344CB8AC3E}">
        <p14:creationId xmlns:p14="http://schemas.microsoft.com/office/powerpoint/2010/main" val="1879913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84011-EBE7-4CEF-965F-539778DD29E8}"/>
              </a:ext>
            </a:extLst>
          </p:cNvPr>
          <p:cNvSpPr>
            <a:spLocks noGrp="1"/>
          </p:cNvSpPr>
          <p:nvPr>
            <p:ph type="title"/>
          </p:nvPr>
        </p:nvSpPr>
        <p:spPr>
          <a:xfrm>
            <a:off x="808638" y="386930"/>
            <a:ext cx="9236700" cy="1188950"/>
          </a:xfrm>
        </p:spPr>
        <p:txBody>
          <a:bodyPr anchor="b">
            <a:normAutofit/>
          </a:bodyPr>
          <a:lstStyle/>
          <a:p>
            <a:endParaRPr lang="en-US"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DCC207-9D20-4939-BC6F-C39AD852EFD2}"/>
              </a:ext>
            </a:extLst>
          </p:cNvPr>
          <p:cNvSpPr>
            <a:spLocks noGrp="1"/>
          </p:cNvSpPr>
          <p:nvPr>
            <p:ph idx="1"/>
          </p:nvPr>
        </p:nvSpPr>
        <p:spPr>
          <a:xfrm>
            <a:off x="793660" y="2599509"/>
            <a:ext cx="10143668" cy="3435531"/>
          </a:xfrm>
        </p:spPr>
        <p:txBody>
          <a:bodyPr anchor="ctr">
            <a:normAutofit/>
          </a:bodyPr>
          <a:lstStyle/>
          <a:p>
            <a:pPr marL="0" indent="0">
              <a:buNone/>
            </a:pPr>
            <a:r>
              <a:rPr lang="en-US" sz="2400" b="0" i="1" u="none" strike="noStrike">
                <a:effectLst/>
                <a:latin typeface="Lora"/>
              </a:rPr>
              <a:t>Art and geography have long been intertwined. In Babylonian times, people marked clay tablets that appear to be both art and cartography. Cartography took a giant leap forward during the Renaissance and Scientific Revolution. Renaissance maps are known for their artwork as well as representing the Earth’s landforms more accurately than their medieval counterparts. Maps were hung on the walls of merchants and power brokers to signal knowledge, influence, and the literal ownership of land during the Age of Exploration. </a:t>
            </a:r>
            <a:endParaRPr lang="en-US" sz="2400" i="1"/>
          </a:p>
        </p:txBody>
      </p:sp>
    </p:spTree>
    <p:extLst>
      <p:ext uri="{BB962C8B-B14F-4D97-AF65-F5344CB8AC3E}">
        <p14:creationId xmlns:p14="http://schemas.microsoft.com/office/powerpoint/2010/main" val="841300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D4BD6D9-D995-42BC-A62A-481AD5BBAD95}"/>
              </a:ext>
            </a:extLst>
          </p:cNvPr>
          <p:cNvSpPr>
            <a:spLocks noGrp="1"/>
          </p:cNvSpPr>
          <p:nvPr>
            <p:ph type="title"/>
          </p:nvPr>
        </p:nvSpPr>
        <p:spPr>
          <a:xfrm>
            <a:off x="808638" y="386930"/>
            <a:ext cx="9236700" cy="1188950"/>
          </a:xfrm>
        </p:spPr>
        <p:txBody>
          <a:bodyPr vert="horz" lIns="91440" tIns="45720" rIns="91440" bIns="45720" rtlCol="0" anchor="b">
            <a:normAutofit/>
          </a:bodyPr>
          <a:lstStyle/>
          <a:p>
            <a:pPr marL="12700" marR="601980"/>
            <a:r>
              <a:rPr lang="en-US" sz="3800" b="0" kern="1200" spc="-50">
                <a:solidFill>
                  <a:schemeClr val="tx1"/>
                </a:solidFill>
                <a:latin typeface="+mj-lt"/>
                <a:ea typeface="+mj-ea"/>
                <a:cs typeface="+mj-cs"/>
              </a:rPr>
              <a:t>WHAT </a:t>
            </a:r>
            <a:r>
              <a:rPr lang="en-US" sz="3800" b="0" kern="1200" spc="-40">
                <a:solidFill>
                  <a:schemeClr val="tx1"/>
                </a:solidFill>
                <a:latin typeface="+mj-lt"/>
                <a:ea typeface="+mj-ea"/>
                <a:cs typeface="+mj-cs"/>
              </a:rPr>
              <a:t>WAS </a:t>
            </a:r>
            <a:r>
              <a:rPr lang="en-US" sz="3800" b="0" kern="1200" spc="-30">
                <a:solidFill>
                  <a:schemeClr val="tx1"/>
                </a:solidFill>
                <a:latin typeface="+mj-lt"/>
                <a:ea typeface="+mj-ea"/>
                <a:cs typeface="+mj-cs"/>
              </a:rPr>
              <a:t>FINALLY  </a:t>
            </a:r>
            <a:r>
              <a:rPr lang="en-US" sz="3800" b="0" kern="1200" spc="-10">
                <a:solidFill>
                  <a:schemeClr val="tx1"/>
                </a:solidFill>
                <a:latin typeface="+mj-lt"/>
                <a:ea typeface="+mj-ea"/>
                <a:cs typeface="+mj-cs"/>
              </a:rPr>
              <a:t>PROVEN?</a:t>
            </a:r>
            <a:br>
              <a:rPr lang="en-US" sz="3800" kern="1200">
                <a:solidFill>
                  <a:schemeClr val="tx1"/>
                </a:solidFill>
                <a:latin typeface="+mj-lt"/>
                <a:ea typeface="+mj-ea"/>
                <a:cs typeface="+mj-cs"/>
              </a:rPr>
            </a:br>
            <a:r>
              <a:rPr lang="en-US" sz="3800" b="0" kern="1200">
                <a:solidFill>
                  <a:schemeClr val="tx1"/>
                </a:solidFill>
                <a:latin typeface="+mj-lt"/>
                <a:ea typeface="+mj-ea"/>
                <a:cs typeface="+mj-cs"/>
              </a:rPr>
              <a:t>WHO </a:t>
            </a:r>
            <a:r>
              <a:rPr lang="en-US" sz="3800" b="0" kern="1200" spc="-40">
                <a:solidFill>
                  <a:schemeClr val="tx1"/>
                </a:solidFill>
                <a:latin typeface="+mj-lt"/>
                <a:ea typeface="+mj-ea"/>
                <a:cs typeface="+mj-cs"/>
              </a:rPr>
              <a:t>WAS</a:t>
            </a:r>
            <a:r>
              <a:rPr lang="en-US" sz="3800" b="0" kern="1200" spc="-85">
                <a:solidFill>
                  <a:schemeClr val="tx1"/>
                </a:solidFill>
                <a:latin typeface="+mj-lt"/>
                <a:ea typeface="+mj-ea"/>
                <a:cs typeface="+mj-cs"/>
              </a:rPr>
              <a:t> </a:t>
            </a:r>
            <a:r>
              <a:rPr lang="en-US" sz="3800" b="0" kern="1200" spc="-5">
                <a:solidFill>
                  <a:schemeClr val="tx1"/>
                </a:solidFill>
                <a:latin typeface="+mj-lt"/>
                <a:ea typeface="+mj-ea"/>
                <a:cs typeface="+mj-cs"/>
              </a:rPr>
              <a:t>RESPONSIBLE  </a:t>
            </a:r>
            <a:r>
              <a:rPr lang="en-US" sz="3800" b="0" kern="1200" spc="-10">
                <a:solidFill>
                  <a:schemeClr val="tx1"/>
                </a:solidFill>
                <a:latin typeface="+mj-lt"/>
                <a:ea typeface="+mj-ea"/>
                <a:cs typeface="+mj-cs"/>
              </a:rPr>
              <a:t>FOR PROVING</a:t>
            </a:r>
            <a:r>
              <a:rPr lang="en-US" sz="3800" b="0" kern="1200" spc="-15">
                <a:solidFill>
                  <a:schemeClr val="tx1"/>
                </a:solidFill>
                <a:latin typeface="+mj-lt"/>
                <a:ea typeface="+mj-ea"/>
                <a:cs typeface="+mj-cs"/>
              </a:rPr>
              <a:t> </a:t>
            </a:r>
            <a:r>
              <a:rPr lang="en-US" sz="3800" b="0" kern="1200" spc="-5">
                <a:solidFill>
                  <a:schemeClr val="tx1"/>
                </a:solidFill>
                <a:latin typeface="+mj-lt"/>
                <a:ea typeface="+mj-ea"/>
                <a:cs typeface="+mj-cs"/>
              </a:rPr>
              <a:t>IT?</a:t>
            </a:r>
            <a:endParaRPr lang="en-US" sz="3800" kern="1200">
              <a:solidFill>
                <a:schemeClr val="tx1"/>
              </a:solidFill>
              <a:latin typeface="+mj-lt"/>
              <a:ea typeface="+mj-ea"/>
              <a:cs typeface="+mj-cs"/>
            </a:endParaRPr>
          </a:p>
        </p:txBody>
      </p:sp>
      <p:grpSp>
        <p:nvGrpSpPr>
          <p:cNvPr id="27" name="Group 26">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8" name="Rectangle 27">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EFE5FBE-1AB7-41EB-8AE1-67EAEA6FD118}"/>
              </a:ext>
            </a:extLst>
          </p:cNvPr>
          <p:cNvSpPr>
            <a:spLocks noGrp="1"/>
          </p:cNvSpPr>
          <p:nvPr>
            <p:ph sz="half" idx="1"/>
          </p:nvPr>
        </p:nvSpPr>
        <p:spPr>
          <a:xfrm>
            <a:off x="793660" y="2599509"/>
            <a:ext cx="10143668" cy="3435531"/>
          </a:xfrm>
        </p:spPr>
        <p:txBody>
          <a:bodyPr vert="horz" lIns="91440" tIns="45720" rIns="91440" bIns="45720" rtlCol="0" anchor="ctr">
            <a:normAutofit/>
          </a:bodyPr>
          <a:lstStyle/>
          <a:p>
            <a:r>
              <a:rPr lang="en-US" sz="2400">
                <a:hlinkClick r:id="rId2"/>
              </a:rPr>
              <a:t>TITLE: Martellus’ World Maps </a:t>
            </a:r>
          </a:p>
          <a:p>
            <a:r>
              <a:rPr lang="en-US" sz="2400">
                <a:hlinkClick r:id="rId2"/>
              </a:rPr>
              <a:t>DATE: 1489-1490 </a:t>
            </a:r>
          </a:p>
          <a:p>
            <a:r>
              <a:rPr lang="en-US" sz="2400">
                <a:hlinkClick r:id="rId2"/>
              </a:rPr>
              <a:t>AUTHOR: Henricus Martellus</a:t>
            </a:r>
            <a:endParaRPr lang="en-US" sz="2400"/>
          </a:p>
          <a:p>
            <a:endParaRPr lang="en-US" sz="2400"/>
          </a:p>
        </p:txBody>
      </p:sp>
      <p:sp>
        <p:nvSpPr>
          <p:cNvPr id="4" name="TextBox 3">
            <a:extLst>
              <a:ext uri="{FF2B5EF4-FFF2-40B4-BE49-F238E27FC236}">
                <a16:creationId xmlns:a16="http://schemas.microsoft.com/office/drawing/2014/main" id="{32E24FD7-562A-4295-8DE8-F55DE5A12CAA}"/>
              </a:ext>
            </a:extLst>
          </p:cNvPr>
          <p:cNvSpPr txBox="1"/>
          <p:nvPr/>
        </p:nvSpPr>
        <p:spPr>
          <a:xfrm>
            <a:off x="454218" y="281709"/>
            <a:ext cx="9974428" cy="231370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p:txBody>
      </p:sp>
      <p:sp>
        <p:nvSpPr>
          <p:cNvPr id="20" name="object 2">
            <a:extLst>
              <a:ext uri="{FF2B5EF4-FFF2-40B4-BE49-F238E27FC236}">
                <a16:creationId xmlns:a16="http://schemas.microsoft.com/office/drawing/2014/main" id="{04534078-8650-4C86-AD2C-B9C6D387DBDD}"/>
              </a:ext>
            </a:extLst>
          </p:cNvPr>
          <p:cNvSpPr/>
          <p:nvPr/>
        </p:nvSpPr>
        <p:spPr>
          <a:xfrm>
            <a:off x="5481395" y="2313730"/>
            <a:ext cx="6256387" cy="435133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98532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9BD2B1-5487-4A8E-AD81-804AE317FFA8}"/>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3800" b="1" kern="1200">
                <a:solidFill>
                  <a:schemeClr val="tx1"/>
                </a:solidFill>
                <a:latin typeface="+mj-lt"/>
                <a:ea typeface="+mj-ea"/>
                <a:cs typeface="+mj-cs"/>
                <a:hlinkClick r:id="rId2"/>
              </a:rPr>
              <a:t>Erdapfel</a:t>
            </a:r>
            <a:br>
              <a:rPr lang="en-US" sz="3800" b="1" kern="1200">
                <a:solidFill>
                  <a:schemeClr val="tx1"/>
                </a:solidFill>
                <a:latin typeface="+mj-lt"/>
                <a:ea typeface="+mj-ea"/>
                <a:cs typeface="+mj-cs"/>
                <a:hlinkClick r:id="rId2"/>
              </a:rPr>
            </a:br>
            <a:r>
              <a:rPr lang="en-US" sz="3800" kern="1200">
                <a:solidFill>
                  <a:schemeClr val="tx1"/>
                </a:solidFill>
                <a:latin typeface="+mj-lt"/>
                <a:ea typeface="+mj-ea"/>
                <a:cs typeface="+mj-cs"/>
                <a:hlinkClick r:id="rId2"/>
              </a:rPr>
              <a:t>TITLE: Behaim Globe </a:t>
            </a:r>
            <a:br>
              <a:rPr lang="en-US" sz="3800" kern="1200">
                <a:solidFill>
                  <a:schemeClr val="tx1"/>
                </a:solidFill>
                <a:latin typeface="+mj-lt"/>
                <a:ea typeface="+mj-ea"/>
                <a:cs typeface="+mj-cs"/>
                <a:hlinkClick r:id="rId2"/>
              </a:rPr>
            </a:br>
            <a:r>
              <a:rPr lang="en-US" sz="3800" kern="1200">
                <a:solidFill>
                  <a:schemeClr val="tx1"/>
                </a:solidFill>
                <a:latin typeface="+mj-lt"/>
                <a:ea typeface="+mj-ea"/>
                <a:cs typeface="+mj-cs"/>
                <a:hlinkClick r:id="rId2"/>
              </a:rPr>
              <a:t>DATE: 1492 </a:t>
            </a:r>
            <a:br>
              <a:rPr lang="en-US" sz="3800" kern="1200">
                <a:solidFill>
                  <a:schemeClr val="tx1"/>
                </a:solidFill>
                <a:latin typeface="+mj-lt"/>
                <a:ea typeface="+mj-ea"/>
                <a:cs typeface="+mj-cs"/>
                <a:hlinkClick r:id="rId2"/>
              </a:rPr>
            </a:br>
            <a:r>
              <a:rPr lang="en-US" sz="3800" kern="1200">
                <a:solidFill>
                  <a:schemeClr val="tx1"/>
                </a:solidFill>
                <a:latin typeface="+mj-lt"/>
                <a:ea typeface="+mj-ea"/>
                <a:cs typeface="+mj-cs"/>
                <a:hlinkClick r:id="rId2"/>
              </a:rPr>
              <a:t>AUTHOR: Martin Behaim</a:t>
            </a:r>
            <a:br>
              <a:rPr lang="en-US" sz="3800" b="1" i="0" kern="1200">
                <a:solidFill>
                  <a:schemeClr val="tx1"/>
                </a:solidFill>
                <a:effectLst/>
                <a:latin typeface="+mj-lt"/>
                <a:ea typeface="+mj-ea"/>
                <a:cs typeface="+mj-cs"/>
                <a:hlinkClick r:id="rId2"/>
              </a:rPr>
            </a:br>
            <a:endParaRPr lang="en-US" sz="3800" kern="1200">
              <a:solidFill>
                <a:schemeClr val="tx1"/>
              </a:solidFill>
              <a:latin typeface="+mj-lt"/>
              <a:ea typeface="+mj-ea"/>
              <a:cs typeface="+mj-cs"/>
            </a:endParaRPr>
          </a:p>
        </p:txBody>
      </p:sp>
      <p:grpSp>
        <p:nvGrpSpPr>
          <p:cNvPr id="32" name="Group 3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33" name="Straight Connector 3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Image result for erdapfel">
            <a:extLst>
              <a:ext uri="{FF2B5EF4-FFF2-40B4-BE49-F238E27FC236}">
                <a16:creationId xmlns:a16="http://schemas.microsoft.com/office/drawing/2014/main" id="{D2D64970-72D4-45F6-8558-E6E0ACBA1B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40572" y="1733129"/>
            <a:ext cx="5608830" cy="32811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62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BAFD176-D4C4-45B9-8D6E-C25F94C5C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2B2E05A-8EA2-4AE0-83EC-6B133B94BDE3}"/>
              </a:ext>
            </a:extLst>
          </p:cNvPr>
          <p:cNvSpPr>
            <a:spLocks noGrp="1"/>
          </p:cNvSpPr>
          <p:nvPr>
            <p:ph type="title"/>
          </p:nvPr>
        </p:nvSpPr>
        <p:spPr>
          <a:xfrm>
            <a:off x="960120" y="434101"/>
            <a:ext cx="9552448" cy="1232750"/>
          </a:xfrm>
        </p:spPr>
        <p:txBody>
          <a:bodyPr anchor="b">
            <a:normAutofit/>
          </a:bodyPr>
          <a:lstStyle/>
          <a:p>
            <a:r>
              <a:rPr lang="it-IT" sz="4100" b="1" i="0" dirty="0">
                <a:solidFill>
                  <a:schemeClr val="bg1"/>
                </a:solidFill>
                <a:effectLst/>
                <a:latin typeface="Balto"/>
                <a:hlinkClick r:id="rId3"/>
              </a:rPr>
              <a:t>How Leonardo da Vinci made a “satellite” map in 1502</a:t>
            </a:r>
            <a:endParaRPr lang="en-US" sz="4100" dirty="0">
              <a:solidFill>
                <a:schemeClr val="bg1"/>
              </a:solidFill>
            </a:endParaRPr>
          </a:p>
        </p:txBody>
      </p:sp>
      <p:cxnSp>
        <p:nvCxnSpPr>
          <p:cNvPr id="16" name="Straight Connector 15">
            <a:extLst>
              <a:ext uri="{FF2B5EF4-FFF2-40B4-BE49-F238E27FC236}">
                <a16:creationId xmlns:a16="http://schemas.microsoft.com/office/drawing/2014/main" id="{E85B2D6B-877E-4599-A643-756FB8601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1676579"/>
            <a:ext cx="1062763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reeform 6">
            <a:extLst>
              <a:ext uri="{FF2B5EF4-FFF2-40B4-BE49-F238E27FC236}">
                <a16:creationId xmlns:a16="http://schemas.microsoft.com/office/drawing/2014/main" id="{9514E575-433A-4266-8C2D-C2BD62D81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pic>
        <p:nvPicPr>
          <p:cNvPr id="3" name="Content Placeholder 2">
            <a:extLst>
              <a:ext uri="{FF2B5EF4-FFF2-40B4-BE49-F238E27FC236}">
                <a16:creationId xmlns:a16="http://schemas.microsoft.com/office/drawing/2014/main" id="{D4EE6442-C8AA-419E-B634-F12569D26E61}"/>
              </a:ext>
            </a:extLst>
          </p:cNvPr>
          <p:cNvPicPr>
            <a:picLocks noGrp="1" noChangeAspect="1"/>
          </p:cNvPicPr>
          <p:nvPr>
            <p:ph idx="1"/>
          </p:nvPr>
        </p:nvPicPr>
        <p:blipFill>
          <a:blip r:embed="rId4"/>
          <a:stretch>
            <a:fillRect/>
          </a:stretch>
        </p:blipFill>
        <p:spPr>
          <a:xfrm>
            <a:off x="1673661" y="2919413"/>
            <a:ext cx="4517154" cy="3341687"/>
          </a:xfrm>
        </p:spPr>
      </p:pic>
      <p:pic>
        <p:nvPicPr>
          <p:cNvPr id="7" name="Online Media 6" title="How Leonardo da Vinci made a &quot;satellite&quot; map in 1502">
            <a:hlinkClick r:id="" action="ppaction://media"/>
            <a:extLst>
              <a:ext uri="{FF2B5EF4-FFF2-40B4-BE49-F238E27FC236}">
                <a16:creationId xmlns:a16="http://schemas.microsoft.com/office/drawing/2014/main" id="{7B140592-60CE-4C21-AB76-B62BFB684034}"/>
              </a:ext>
            </a:extLst>
          </p:cNvPr>
          <p:cNvPicPr>
            <a:picLocks noRot="1" noChangeAspect="1"/>
          </p:cNvPicPr>
          <p:nvPr>
            <a:videoFile r:link="rId1"/>
          </p:nvPr>
        </p:nvPicPr>
        <p:blipFill>
          <a:blip r:embed="rId5"/>
          <a:stretch>
            <a:fillRect/>
          </a:stretch>
        </p:blipFill>
        <p:spPr>
          <a:xfrm>
            <a:off x="7534656" y="3423648"/>
            <a:ext cx="3438119" cy="1942537"/>
          </a:xfrm>
          <a:prstGeom prst="rect">
            <a:avLst/>
          </a:prstGeom>
        </p:spPr>
      </p:pic>
    </p:spTree>
    <p:extLst>
      <p:ext uri="{BB962C8B-B14F-4D97-AF65-F5344CB8AC3E}">
        <p14:creationId xmlns:p14="http://schemas.microsoft.com/office/powerpoint/2010/main" val="12515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A47020BD-3785-4628-8C5E-A4011B43E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1516 Carta Marina">
            <a:extLst>
              <a:ext uri="{FF2B5EF4-FFF2-40B4-BE49-F238E27FC236}">
                <a16:creationId xmlns:a16="http://schemas.microsoft.com/office/drawing/2014/main" id="{D717A4B1-AE7B-45F3-AED5-4CD8C7AC8A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3" r="6193" b="2"/>
          <a:stretch/>
        </p:blipFill>
        <p:spPr bwMode="auto">
          <a:xfrm>
            <a:off x="6135996" y="3076575"/>
            <a:ext cx="5775017" cy="3330289"/>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E2E7152-2736-4ADC-84A4-9D50DF7DB1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67" r="17461" b="-1"/>
          <a:stretch/>
        </p:blipFill>
        <p:spPr bwMode="auto">
          <a:xfrm>
            <a:off x="280987" y="3080073"/>
            <a:ext cx="5815013" cy="3353354"/>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9D100D-7E6F-4E10-A7D0-B3971DA8CB5C}"/>
              </a:ext>
            </a:extLst>
          </p:cNvPr>
          <p:cNvSpPr>
            <a:spLocks noGrp="1"/>
          </p:cNvSpPr>
          <p:nvPr>
            <p:ph type="title"/>
          </p:nvPr>
        </p:nvSpPr>
        <p:spPr>
          <a:xfrm>
            <a:off x="960120" y="434101"/>
            <a:ext cx="10279971" cy="1362042"/>
          </a:xfrm>
        </p:spPr>
        <p:txBody>
          <a:bodyPr vert="horz" lIns="91440" tIns="45720" rIns="91440" bIns="45720" rtlCol="0" anchor="b">
            <a:normAutofit/>
          </a:bodyPr>
          <a:lstStyle/>
          <a:p>
            <a:r>
              <a:rPr lang="en-US" sz="2300" b="1" i="0" dirty="0">
                <a:solidFill>
                  <a:schemeClr val="bg1"/>
                </a:solidFill>
                <a:effectLst/>
              </a:rPr>
              <a:t>Exploring the Early Americas</a:t>
            </a:r>
            <a:br>
              <a:rPr lang="en-US" sz="2300" b="1" i="0" dirty="0">
                <a:solidFill>
                  <a:schemeClr val="bg1"/>
                </a:solidFill>
                <a:effectLst/>
              </a:rPr>
            </a:br>
            <a:r>
              <a:rPr lang="en-US" sz="2300" b="0" i="0" dirty="0" err="1">
                <a:solidFill>
                  <a:schemeClr val="bg1"/>
                </a:solidFill>
                <a:effectLst/>
                <a:hlinkClick r:id="rId4"/>
              </a:rPr>
              <a:t>Waldseemüller</a:t>
            </a:r>
            <a:r>
              <a:rPr lang="en-US" sz="2300" b="0" i="0" dirty="0">
                <a:solidFill>
                  <a:schemeClr val="bg1"/>
                </a:solidFill>
                <a:effectLst/>
                <a:hlinkClick r:id="rId4"/>
              </a:rPr>
              <a:t> Maps</a:t>
            </a:r>
            <a:br>
              <a:rPr lang="en-US" sz="2300" b="0" i="0" dirty="0">
                <a:solidFill>
                  <a:schemeClr val="bg1"/>
                </a:solidFill>
                <a:effectLst/>
              </a:rPr>
            </a:br>
            <a:r>
              <a:rPr lang="en-US" sz="2300" b="0" i="0" dirty="0">
                <a:solidFill>
                  <a:schemeClr val="bg1"/>
                </a:solidFill>
                <a:effectLst/>
              </a:rPr>
              <a:t>Compare and contrast his 1507 and 1516 maps with the Library of Congress Lesson</a:t>
            </a:r>
            <a:endParaRPr lang="en-US" sz="2300" b="1" dirty="0">
              <a:solidFill>
                <a:schemeClr val="bg1"/>
              </a:solidFill>
            </a:endParaRPr>
          </a:p>
        </p:txBody>
      </p:sp>
    </p:spTree>
    <p:extLst>
      <p:ext uri="{BB962C8B-B14F-4D97-AF65-F5344CB8AC3E}">
        <p14:creationId xmlns:p14="http://schemas.microsoft.com/office/powerpoint/2010/main" val="927556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2EAD6-8D24-45EB-A0BD-A66138845647}"/>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6000">
                <a:hlinkClick r:id="rId2"/>
              </a:rPr>
              <a:t>When North America was part of Asia</a:t>
            </a:r>
            <a:endParaRPr lang="en-US" sz="6000"/>
          </a:p>
        </p:txBody>
      </p:sp>
      <p:grpSp>
        <p:nvGrpSpPr>
          <p:cNvPr id="73" name="Group 7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74" name="Straight Connector 7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EFF1D66-0ED0-4058-BF10-CE719961582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267" b="5886"/>
          <a:stretch/>
        </p:blipFill>
        <p:spPr bwMode="auto">
          <a:xfrm>
            <a:off x="5640572" y="557360"/>
            <a:ext cx="5608830" cy="563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73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6CE8CC-6D12-4966-AC9F-3AE06156E9BE}"/>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3300">
                <a:hlinkClick r:id="rId2"/>
              </a:rPr>
              <a:t>Author:Monte, Urbano</a:t>
            </a:r>
            <a:br>
              <a:rPr lang="en-US" sz="3300">
                <a:hlinkClick r:id="rId2"/>
              </a:rPr>
            </a:br>
            <a:r>
              <a:rPr lang="en-US" sz="3300">
                <a:hlinkClick r:id="rId2"/>
              </a:rPr>
              <a:t>Composite:Tavola 1-60</a:t>
            </a:r>
            <a:br>
              <a:rPr lang="en-US" sz="3300">
                <a:hlinkClick r:id="rId2"/>
              </a:rPr>
            </a:br>
            <a:r>
              <a:rPr lang="en-US" sz="3300">
                <a:hlinkClick r:id="rId2"/>
              </a:rPr>
              <a:t>Date:1587</a:t>
            </a:r>
            <a:br>
              <a:rPr lang="en-US" sz="3300"/>
            </a:br>
            <a:br>
              <a:rPr lang="en-US" sz="3300"/>
            </a:br>
            <a:endParaRPr lang="en-US" sz="3300"/>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9DDBF2B2-F2B3-4B09-8D0A-1A4081361C49}"/>
              </a:ext>
            </a:extLst>
          </p:cNvPr>
          <p:cNvPicPr>
            <a:picLocks noGrp="1" noChangeAspect="1"/>
          </p:cNvPicPr>
          <p:nvPr>
            <p:ph idx="1"/>
          </p:nvPr>
        </p:nvPicPr>
        <p:blipFill rotWithShape="1">
          <a:blip r:embed="rId3"/>
          <a:srcRect b="327"/>
          <a:stretch/>
        </p:blipFill>
        <p:spPr>
          <a:xfrm>
            <a:off x="5640572" y="557360"/>
            <a:ext cx="5608830" cy="5632704"/>
          </a:xfrm>
          <a:prstGeom prst="rect">
            <a:avLst/>
          </a:prstGeom>
        </p:spPr>
      </p:pic>
    </p:spTree>
    <p:extLst>
      <p:ext uri="{BB962C8B-B14F-4D97-AF65-F5344CB8AC3E}">
        <p14:creationId xmlns:p14="http://schemas.microsoft.com/office/powerpoint/2010/main" val="389347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5209EFA-B549-42C9-A08A-4B227661BA84}"/>
              </a:ext>
            </a:extLst>
          </p:cNvPr>
          <p:cNvSpPr>
            <a:spLocks noGrp="1"/>
          </p:cNvSpPr>
          <p:nvPr>
            <p:ph type="title"/>
          </p:nvPr>
        </p:nvSpPr>
        <p:spPr>
          <a:xfrm>
            <a:off x="838200" y="365760"/>
            <a:ext cx="10515600" cy="1325563"/>
          </a:xfrm>
        </p:spPr>
        <p:txBody>
          <a:bodyPr vert="horz" lIns="91440" tIns="45720" rIns="91440" bIns="45720" rtlCol="0" anchor="ctr">
            <a:normAutofit/>
          </a:bodyPr>
          <a:lstStyle/>
          <a:p>
            <a:r>
              <a:rPr lang="en-US">
                <a:solidFill>
                  <a:schemeClr val="bg1"/>
                </a:solidFill>
              </a:rPr>
              <a:t>Any thoughts on Antarctica?</a:t>
            </a:r>
          </a:p>
        </p:txBody>
      </p:sp>
      <p:sp>
        <p:nvSpPr>
          <p:cNvPr id="9" name="Content Placeholder 8">
            <a:extLst>
              <a:ext uri="{FF2B5EF4-FFF2-40B4-BE49-F238E27FC236}">
                <a16:creationId xmlns:a16="http://schemas.microsoft.com/office/drawing/2014/main" id="{1CEA8A71-BEC6-425E-9963-BD4762B137B8}"/>
              </a:ext>
            </a:extLst>
          </p:cNvPr>
          <p:cNvSpPr>
            <a:spLocks noGrp="1"/>
          </p:cNvSpPr>
          <p:nvPr>
            <p:ph sz="half" idx="1"/>
          </p:nvPr>
        </p:nvSpPr>
        <p:spPr>
          <a:xfrm>
            <a:off x="841248" y="2276857"/>
            <a:ext cx="5015484" cy="3900106"/>
          </a:xfrm>
        </p:spPr>
        <p:txBody>
          <a:bodyPr vert="horz" lIns="91440" tIns="45720" rIns="91440" bIns="45720" rtlCol="0" anchor="ctr">
            <a:normAutofit/>
          </a:bodyPr>
          <a:lstStyle/>
          <a:p>
            <a:pPr fontAlgn="t"/>
            <a:r>
              <a:rPr lang="en-US" sz="2200">
                <a:effectLst/>
              </a:rPr>
              <a:t>Author: </a:t>
            </a:r>
            <a:r>
              <a:rPr lang="en-US" sz="2200" b="0">
                <a:effectLst/>
              </a:rPr>
              <a:t>Abraham Ortelius</a:t>
            </a:r>
          </a:p>
          <a:p>
            <a:pPr fontAlgn="t"/>
            <a:r>
              <a:rPr lang="en-US" sz="2200">
                <a:effectLst/>
              </a:rPr>
              <a:t>Title: </a:t>
            </a:r>
            <a:r>
              <a:rPr lang="en-US" sz="2200" b="0" spc="-5"/>
              <a:t>TH</a:t>
            </a:r>
            <a:r>
              <a:rPr lang="en-US" sz="2200" b="0" spc="-25"/>
              <a:t>E</a:t>
            </a:r>
            <a:r>
              <a:rPr lang="en-US" sz="2200" b="0" spc="-190"/>
              <a:t>A</a:t>
            </a:r>
            <a:r>
              <a:rPr lang="en-US" sz="2200" b="0" spc="-5"/>
              <a:t>TRU</a:t>
            </a:r>
            <a:r>
              <a:rPr lang="en-US" sz="2200" b="0"/>
              <a:t>M</a:t>
            </a:r>
            <a:r>
              <a:rPr lang="en-US" sz="2200" b="0" spc="-20"/>
              <a:t> </a:t>
            </a:r>
            <a:r>
              <a:rPr lang="en-US" sz="2200" b="0" spc="-5"/>
              <a:t>ORBI</a:t>
            </a:r>
            <a:r>
              <a:rPr lang="en-US" sz="2200" b="0"/>
              <a:t>S</a:t>
            </a:r>
            <a:r>
              <a:rPr lang="en-US" sz="2200" b="0" spc="10"/>
              <a:t> </a:t>
            </a:r>
            <a:r>
              <a:rPr lang="en-US" sz="2200" b="0" spc="-5"/>
              <a:t>TER</a:t>
            </a:r>
            <a:r>
              <a:rPr lang="en-US" sz="2200" b="0" spc="-10"/>
              <a:t>R</a:t>
            </a:r>
            <a:r>
              <a:rPr lang="en-US" sz="2200" b="0" spc="-5"/>
              <a:t>ARU</a:t>
            </a:r>
            <a:r>
              <a:rPr lang="en-US" sz="2200" b="0"/>
              <a:t>M</a:t>
            </a:r>
            <a:endParaRPr lang="en-US" sz="2200">
              <a:effectLst/>
            </a:endParaRPr>
          </a:p>
          <a:p>
            <a:pPr fontAlgn="t"/>
            <a:r>
              <a:rPr lang="en-US" sz="2200">
                <a:effectLst/>
              </a:rPr>
              <a:t>Date: </a:t>
            </a:r>
            <a:r>
              <a:rPr lang="en-US" sz="2200" b="0" spc="-5"/>
              <a:t>1570</a:t>
            </a:r>
            <a:endParaRPr lang="en-US" sz="2200">
              <a:effectLst/>
            </a:endParaRPr>
          </a:p>
          <a:p>
            <a:endParaRPr lang="en-US" sz="2200"/>
          </a:p>
        </p:txBody>
      </p:sp>
      <p:pic>
        <p:nvPicPr>
          <p:cNvPr id="3074" name="Picture 2">
            <a:extLst>
              <a:ext uri="{FF2B5EF4-FFF2-40B4-BE49-F238E27FC236}">
                <a16:creationId xmlns:a16="http://schemas.microsoft.com/office/drawing/2014/main" id="{AE314217-C8DA-4C3E-A038-1BF10D8D1A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7" r="7364" b="-1"/>
          <a:stretch/>
        </p:blipFill>
        <p:spPr bwMode="auto">
          <a:xfrm>
            <a:off x="6335270" y="2276857"/>
            <a:ext cx="5015484" cy="39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234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371599" y="294538"/>
            <a:ext cx="9895951" cy="1033669"/>
          </a:xfrm>
          <a:prstGeom prst="rect">
            <a:avLst/>
          </a:prstGeom>
        </p:spPr>
        <p:txBody>
          <a:bodyPr vert="horz" lIns="91440" tIns="45720" rIns="91440" bIns="45720" rtlCol="0" anchor="ctr">
            <a:normAutofit/>
          </a:bodyPr>
          <a:lstStyle/>
          <a:p>
            <a:pPr marL="12700" marR="5080"/>
            <a:r>
              <a:rPr lang="en-US" sz="4000" b="0" kern="1200" spc="-10">
                <a:solidFill>
                  <a:srgbClr val="FFFFFF"/>
                </a:solidFill>
                <a:latin typeface="+mj-lt"/>
                <a:ea typeface="+mj-ea"/>
                <a:cs typeface="+mj-cs"/>
              </a:rPr>
              <a:t>JOAN</a:t>
            </a:r>
            <a:r>
              <a:rPr lang="en-US" sz="4000" b="0" kern="1200" spc="-90">
                <a:solidFill>
                  <a:srgbClr val="FFFFFF"/>
                </a:solidFill>
                <a:latin typeface="+mj-lt"/>
                <a:ea typeface="+mj-ea"/>
                <a:cs typeface="+mj-cs"/>
              </a:rPr>
              <a:t> </a:t>
            </a:r>
            <a:r>
              <a:rPr lang="en-US" sz="4000" b="0" kern="1200" spc="-20">
                <a:solidFill>
                  <a:srgbClr val="FFFFFF"/>
                </a:solidFill>
                <a:latin typeface="+mj-lt"/>
                <a:ea typeface="+mj-ea"/>
                <a:cs typeface="+mj-cs"/>
              </a:rPr>
              <a:t>BLEAU  </a:t>
            </a:r>
            <a:r>
              <a:rPr lang="en-US" sz="4000" b="0" kern="1200" spc="-70">
                <a:solidFill>
                  <a:srgbClr val="FFFFFF"/>
                </a:solidFill>
                <a:latin typeface="+mj-lt"/>
                <a:ea typeface="+mj-ea"/>
                <a:cs typeface="+mj-cs"/>
              </a:rPr>
              <a:t>LATE</a:t>
            </a:r>
            <a:r>
              <a:rPr lang="en-US" sz="4000" b="0" kern="1200" spc="-25">
                <a:solidFill>
                  <a:srgbClr val="FFFFFF"/>
                </a:solidFill>
                <a:latin typeface="+mj-lt"/>
                <a:ea typeface="+mj-ea"/>
                <a:cs typeface="+mj-cs"/>
              </a:rPr>
              <a:t> </a:t>
            </a:r>
            <a:r>
              <a:rPr lang="en-US" sz="4000" b="0" kern="1200">
                <a:solidFill>
                  <a:srgbClr val="FFFFFF"/>
                </a:solidFill>
                <a:latin typeface="+mj-lt"/>
                <a:ea typeface="+mj-ea"/>
                <a:cs typeface="+mj-cs"/>
              </a:rPr>
              <a:t>1600</a:t>
            </a:r>
            <a:endParaRPr lang="en-US" sz="4000" kern="1200">
              <a:solidFill>
                <a:srgbClr val="FFFFFF"/>
              </a:solidFill>
              <a:latin typeface="+mj-lt"/>
              <a:ea typeface="+mj-ea"/>
              <a:cs typeface="+mj-cs"/>
            </a:endParaRPr>
          </a:p>
        </p:txBody>
      </p:sp>
      <p:sp>
        <p:nvSpPr>
          <p:cNvPr id="3" name="object 3"/>
          <p:cNvSpPr txBox="1"/>
          <p:nvPr/>
        </p:nvSpPr>
        <p:spPr>
          <a:xfrm>
            <a:off x="600075" y="2045777"/>
            <a:ext cx="2559566" cy="3739703"/>
          </a:xfrm>
          <a:prstGeom prst="rect">
            <a:avLst/>
          </a:prstGeom>
        </p:spPr>
        <p:txBody>
          <a:bodyPr vert="horz" lIns="91440" tIns="45720" rIns="91440" bIns="45720" rtlCol="0" anchor="ctr">
            <a:normAutofit/>
          </a:bodyPr>
          <a:lstStyle/>
          <a:p>
            <a:pPr marL="355600" marR="5080" indent="-228600" defTabSz="914400">
              <a:lnSpc>
                <a:spcPct val="90000"/>
              </a:lnSpc>
              <a:spcBef>
                <a:spcPts val="100"/>
              </a:spcBef>
              <a:buFont typeface="Arial" panose="020B0604020202020204" pitchFamily="34" charset="0"/>
              <a:buChar char="•"/>
              <a:tabLst>
                <a:tab pos="354965" algn="l"/>
                <a:tab pos="355600" algn="l"/>
              </a:tabLst>
            </a:pPr>
            <a:r>
              <a:rPr lang="en-US" sz="2000" spc="-15" dirty="0"/>
              <a:t>Why </a:t>
            </a:r>
            <a:r>
              <a:rPr lang="en-US" sz="2000" spc="-5" dirty="0"/>
              <a:t>would </a:t>
            </a:r>
            <a:r>
              <a:rPr lang="en-US" sz="2000" dirty="0"/>
              <a:t>a  </a:t>
            </a:r>
            <a:r>
              <a:rPr lang="en-US" sz="2000" spc="-5" dirty="0"/>
              <a:t>Dutchman </a:t>
            </a:r>
            <a:r>
              <a:rPr lang="en-US" sz="2000" spc="-15" dirty="0"/>
              <a:t>create  </a:t>
            </a:r>
            <a:r>
              <a:rPr lang="en-US" sz="2000" dirty="0"/>
              <a:t>such a </a:t>
            </a:r>
            <a:r>
              <a:rPr lang="en-US" sz="2000" spc="-10" dirty="0"/>
              <a:t>realistic</a:t>
            </a:r>
            <a:r>
              <a:rPr lang="en-US" sz="2000" spc="-40" dirty="0"/>
              <a:t> </a:t>
            </a:r>
            <a:r>
              <a:rPr lang="en-US" sz="2000" dirty="0"/>
              <a:t>map?</a:t>
            </a:r>
          </a:p>
          <a:p>
            <a:pPr marL="355600" marR="288925" indent="-228600" defTabSz="914400">
              <a:lnSpc>
                <a:spcPct val="90000"/>
              </a:lnSpc>
              <a:spcBef>
                <a:spcPts val="1010"/>
              </a:spcBef>
              <a:buFont typeface="Arial" panose="020B0604020202020204" pitchFamily="34" charset="0"/>
              <a:buChar char="•"/>
              <a:tabLst>
                <a:tab pos="354965" algn="l"/>
                <a:tab pos="355600" algn="l"/>
              </a:tabLst>
            </a:pPr>
            <a:r>
              <a:rPr lang="en-US" sz="2000" spc="-5" dirty="0"/>
              <a:t>What </a:t>
            </a:r>
            <a:r>
              <a:rPr lang="en-US" sz="2000" spc="-10" dirty="0"/>
              <a:t>continent </a:t>
            </a:r>
            <a:r>
              <a:rPr lang="en-US" sz="2000" spc="-5" dirty="0"/>
              <a:t>is  </a:t>
            </a:r>
            <a:r>
              <a:rPr lang="en-US" sz="2000" dirty="0"/>
              <a:t>missing?</a:t>
            </a:r>
          </a:p>
          <a:p>
            <a:pPr marL="355600" marR="10795" indent="-228600" defTabSz="914400">
              <a:lnSpc>
                <a:spcPct val="90000"/>
              </a:lnSpc>
              <a:spcBef>
                <a:spcPts val="1000"/>
              </a:spcBef>
              <a:buFont typeface="Arial" panose="020B0604020202020204" pitchFamily="34" charset="0"/>
              <a:buChar char="•"/>
              <a:tabLst>
                <a:tab pos="354965" algn="l"/>
                <a:tab pos="355600" algn="l"/>
              </a:tabLst>
            </a:pPr>
            <a:r>
              <a:rPr lang="en-US" sz="2000" spc="-10" dirty="0"/>
              <a:t>How </a:t>
            </a:r>
            <a:r>
              <a:rPr lang="en-US" sz="2000" spc="-5" dirty="0"/>
              <a:t>is </a:t>
            </a:r>
            <a:r>
              <a:rPr lang="en-US" sz="2000" dirty="0"/>
              <a:t>the </a:t>
            </a:r>
            <a:r>
              <a:rPr lang="en-US" sz="2000" spc="-10" dirty="0"/>
              <a:t>world  </a:t>
            </a:r>
            <a:r>
              <a:rPr lang="en-US" sz="2000" dirty="0"/>
              <a:t>map </a:t>
            </a:r>
            <a:r>
              <a:rPr lang="en-US" sz="2000" spc="-5" dirty="0"/>
              <a:t>becoming</a:t>
            </a:r>
            <a:r>
              <a:rPr lang="en-US" sz="2000" spc="-55" dirty="0"/>
              <a:t> </a:t>
            </a:r>
            <a:r>
              <a:rPr lang="en-US" sz="2000" spc="-10" dirty="0"/>
              <a:t>more  realistic?</a:t>
            </a:r>
            <a:endParaRPr lang="en-US" sz="2000" dirty="0"/>
          </a:p>
          <a:p>
            <a:pPr marL="355600" indent="-228600" defTabSz="914400">
              <a:lnSpc>
                <a:spcPct val="90000"/>
              </a:lnSpc>
              <a:spcBef>
                <a:spcPts val="994"/>
              </a:spcBef>
              <a:buFont typeface="Arial" panose="020B0604020202020204" pitchFamily="34" charset="0"/>
              <a:buChar char="•"/>
              <a:tabLst>
                <a:tab pos="354965" algn="l"/>
                <a:tab pos="355600" algn="l"/>
              </a:tabLst>
            </a:pPr>
            <a:r>
              <a:rPr lang="en-US" sz="2000" spc="-10" dirty="0"/>
              <a:t>Where </a:t>
            </a:r>
            <a:r>
              <a:rPr lang="en-US" sz="2000" spc="-5" dirty="0"/>
              <a:t>is</a:t>
            </a:r>
            <a:r>
              <a:rPr lang="en-US" sz="2000" spc="10" dirty="0"/>
              <a:t> </a:t>
            </a:r>
            <a:r>
              <a:rPr lang="en-US" sz="2000" spc="-5" dirty="0"/>
              <a:t>there</a:t>
            </a:r>
            <a:endParaRPr lang="en-US" sz="2000" dirty="0"/>
          </a:p>
          <a:p>
            <a:pPr marL="355600" indent="-228600" defTabSz="914400">
              <a:lnSpc>
                <a:spcPct val="90000"/>
              </a:lnSpc>
              <a:buFont typeface="Arial" panose="020B0604020202020204" pitchFamily="34" charset="0"/>
              <a:buChar char="•"/>
            </a:pPr>
            <a:r>
              <a:rPr lang="en-US" sz="2000" spc="-10" dirty="0"/>
              <a:t>distortion?</a:t>
            </a:r>
            <a:r>
              <a:rPr lang="en-US" sz="2000" spc="5" dirty="0"/>
              <a:t> </a:t>
            </a:r>
            <a:r>
              <a:rPr lang="en-US" sz="2000" spc="-10" dirty="0"/>
              <a:t>Why?</a:t>
            </a:r>
            <a:endParaRPr lang="en-US" sz="2000" dirty="0"/>
          </a:p>
        </p:txBody>
      </p:sp>
      <p:sp>
        <p:nvSpPr>
          <p:cNvPr id="4" name="object 4"/>
          <p:cNvSpPr/>
          <p:nvPr/>
        </p:nvSpPr>
        <p:spPr>
          <a:xfrm>
            <a:off x="4057650" y="1209645"/>
            <a:ext cx="7083415" cy="516863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AB1E5B-06F8-415E-9723-F9F9D7841037}"/>
              </a:ext>
            </a:extLst>
          </p:cNvPr>
          <p:cNvSpPr>
            <a:spLocks noGrp="1"/>
          </p:cNvSpPr>
          <p:nvPr>
            <p:ph type="title"/>
          </p:nvPr>
        </p:nvSpPr>
        <p:spPr>
          <a:xfrm>
            <a:off x="581646" y="349664"/>
            <a:ext cx="5845571" cy="1638377"/>
          </a:xfrm>
        </p:spPr>
        <p:txBody>
          <a:bodyPr vert="horz" lIns="91440" tIns="45720" rIns="91440" bIns="45720" rtlCol="0" anchor="b">
            <a:normAutofit/>
          </a:bodyPr>
          <a:lstStyle/>
          <a:p>
            <a:r>
              <a:rPr lang="en-US" sz="4800">
                <a:hlinkClick r:id="rId2"/>
              </a:rPr>
              <a:t>Emma Willard</a:t>
            </a:r>
            <a:r>
              <a:rPr lang="en-US" sz="4800"/>
              <a:t> </a:t>
            </a:r>
            <a:endParaRPr lang="en-US" sz="4800" dirty="0"/>
          </a:p>
        </p:txBody>
      </p:sp>
      <p:sp>
        <p:nvSpPr>
          <p:cNvPr id="9" name="Content Placeholder 8">
            <a:extLst>
              <a:ext uri="{FF2B5EF4-FFF2-40B4-BE49-F238E27FC236}">
                <a16:creationId xmlns:a16="http://schemas.microsoft.com/office/drawing/2014/main" id="{95B6773B-5DBD-4782-B026-0DC9E9CF5059}"/>
              </a:ext>
            </a:extLst>
          </p:cNvPr>
          <p:cNvSpPr>
            <a:spLocks noGrp="1"/>
          </p:cNvSpPr>
          <p:nvPr>
            <p:ph idx="1"/>
          </p:nvPr>
        </p:nvSpPr>
        <p:spPr>
          <a:xfrm>
            <a:off x="587988" y="2620641"/>
            <a:ext cx="5837750" cy="3023702"/>
          </a:xfrm>
        </p:spPr>
        <p:txBody>
          <a:bodyPr vert="horz" lIns="91440" tIns="45720" rIns="91440" bIns="45720" rtlCol="0" anchor="ctr">
            <a:normAutofit/>
          </a:bodyPr>
          <a:lstStyle/>
          <a:p>
            <a:pPr marL="0" marR="0" indent="0">
              <a:spcAft>
                <a:spcPts val="1800"/>
              </a:spcAft>
              <a:buNone/>
            </a:pPr>
            <a:r>
              <a:rPr lang="en-US" sz="2000" b="0" i="0">
                <a:effectLst/>
              </a:rPr>
              <a:t>Willard is one of the first, perhaps the very first, female mapmaker in America. A teacher, pioneer of education for women, and founder of her own school, Willard was fascinated with the power of geography and the potential for maps to tell stories. </a:t>
            </a:r>
          </a:p>
          <a:p>
            <a:pPr marL="0" indent="0">
              <a:spcAft>
                <a:spcPts val="1800"/>
              </a:spcAft>
              <a:buNone/>
            </a:pPr>
            <a:r>
              <a:rPr lang="en-US" sz="2000">
                <a:hlinkClick r:id="rId3"/>
              </a:rPr>
              <a:t>David Rumsey Maps</a:t>
            </a:r>
            <a:endParaRPr lang="en-US" sz="2000"/>
          </a:p>
        </p:txBody>
      </p:sp>
      <p:sp>
        <p:nvSpPr>
          <p:cNvPr id="19"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a:extLst>
              <a:ext uri="{FF2B5EF4-FFF2-40B4-BE49-F238E27FC236}">
                <a16:creationId xmlns:a16="http://schemas.microsoft.com/office/drawing/2014/main" id="{B36FB776-EAC3-4C7C-A96E-C00A2E4E752F}"/>
              </a:ext>
            </a:extLst>
          </p:cNvPr>
          <p:cNvPicPr>
            <a:picLocks noChangeAspect="1"/>
          </p:cNvPicPr>
          <p:nvPr/>
        </p:nvPicPr>
        <p:blipFill rotWithShape="1">
          <a:blip r:embed="rId4"/>
          <a:srcRect t="4574" r="1" b="1"/>
          <a:stretch/>
        </p:blipFill>
        <p:spPr>
          <a:xfrm>
            <a:off x="7421373" y="627954"/>
            <a:ext cx="4235516" cy="5353373"/>
          </a:xfrm>
          <a:prstGeom prst="rect">
            <a:avLst/>
          </a:prstGeom>
        </p:spPr>
      </p:pic>
      <p:sp>
        <p:nvSpPr>
          <p:cNvPr id="23" name="Rectangle 2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553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430338F-E2FD-4573-B0B7-E2EB12CC9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BA111-479C-4E42-A5A9-D1F6E2B7F3ED}"/>
              </a:ext>
            </a:extLst>
          </p:cNvPr>
          <p:cNvSpPr>
            <a:spLocks noGrp="1"/>
          </p:cNvSpPr>
          <p:nvPr>
            <p:ph type="title"/>
          </p:nvPr>
        </p:nvSpPr>
        <p:spPr>
          <a:xfrm>
            <a:off x="532015" y="4495568"/>
            <a:ext cx="3861960" cy="1905232"/>
          </a:xfrm>
        </p:spPr>
        <p:txBody>
          <a:bodyPr vert="horz" lIns="91440" tIns="45720" rIns="91440" bIns="45720" rtlCol="0" anchor="ctr">
            <a:normAutofit/>
          </a:bodyPr>
          <a:lstStyle/>
          <a:p>
            <a:r>
              <a:rPr lang="en-US" sz="3200" kern="1200">
                <a:solidFill>
                  <a:schemeClr val="tx1"/>
                </a:solidFill>
                <a:latin typeface="+mj-lt"/>
                <a:ea typeface="+mj-ea"/>
                <a:cs typeface="+mj-cs"/>
                <a:hlinkClick r:id="rId2"/>
              </a:rPr>
              <a:t>Emma Willard</a:t>
            </a:r>
            <a:endParaRPr lang="en-US" sz="3200" kern="120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a:extLst>
              <a:ext uri="{FF2B5EF4-FFF2-40B4-BE49-F238E27FC236}">
                <a16:creationId xmlns:a16="http://schemas.microsoft.com/office/drawing/2014/main" id="{9EBF9451-96AF-4BFC-AA52-6879146F68D4}"/>
              </a:ext>
            </a:extLst>
          </p:cNvPr>
          <p:cNvPicPr>
            <a:picLocks noChangeAspect="1"/>
          </p:cNvPicPr>
          <p:nvPr/>
        </p:nvPicPr>
        <p:blipFill rotWithShape="1">
          <a:blip r:embed="rId3"/>
          <a:srcRect t="8698" b="13057"/>
          <a:stretch/>
        </p:blipFill>
        <p:spPr>
          <a:xfrm>
            <a:off x="838200" y="364143"/>
            <a:ext cx="5136795" cy="3426462"/>
          </a:xfrm>
          <a:prstGeom prst="rect">
            <a:avLst/>
          </a:prstGeom>
        </p:spPr>
      </p:pic>
      <p:pic>
        <p:nvPicPr>
          <p:cNvPr id="7" name="Picture 6">
            <a:extLst>
              <a:ext uri="{FF2B5EF4-FFF2-40B4-BE49-F238E27FC236}">
                <a16:creationId xmlns:a16="http://schemas.microsoft.com/office/drawing/2014/main" id="{C85F7575-93E1-4992-8ED6-1983D6677F22}"/>
              </a:ext>
            </a:extLst>
          </p:cNvPr>
          <p:cNvPicPr>
            <a:picLocks noChangeAspect="1"/>
          </p:cNvPicPr>
          <p:nvPr/>
        </p:nvPicPr>
        <p:blipFill rotWithShape="1">
          <a:blip r:embed="rId4"/>
          <a:srcRect b="9246"/>
          <a:stretch/>
        </p:blipFill>
        <p:spPr>
          <a:xfrm>
            <a:off x="6297264" y="364142"/>
            <a:ext cx="5136795" cy="3426462"/>
          </a:xfrm>
          <a:prstGeom prst="rect">
            <a:avLst/>
          </a:prstGeom>
        </p:spPr>
      </p:pic>
      <p:sp>
        <p:nvSpPr>
          <p:cNvPr id="24" name="Rectangle 23">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AE7038-2292-4886-BF04-7A650E1D7BEE}"/>
              </a:ext>
            </a:extLst>
          </p:cNvPr>
          <p:cNvSpPr txBox="1"/>
          <p:nvPr/>
        </p:nvSpPr>
        <p:spPr>
          <a:xfrm>
            <a:off x="517889" y="5524500"/>
            <a:ext cx="6586915" cy="876300"/>
          </a:xfrm>
          <a:prstGeom prst="rect">
            <a:avLst/>
          </a:prstGeom>
        </p:spPr>
        <p:txBody>
          <a:bodyPr vert="horz" lIns="91440" tIns="45720" rIns="91440" bIns="45720" rtlCol="0" anchor="ctr">
            <a:normAutofit/>
          </a:bodyPr>
          <a:lstStyle/>
          <a:p>
            <a:pPr marL="0" indent="-228600" defTabSz="914400">
              <a:lnSpc>
                <a:spcPct val="90000"/>
              </a:lnSpc>
              <a:spcAft>
                <a:spcPts val="1800"/>
              </a:spcAft>
              <a:buFont typeface="Arial" panose="020B0604020202020204" pitchFamily="34" charset="0"/>
              <a:buChar char="•"/>
            </a:pPr>
            <a:r>
              <a:rPr lang="en-US" dirty="0">
                <a:hlinkClick r:id="rId5"/>
              </a:rPr>
              <a:t>David Rumsey Maps</a:t>
            </a:r>
            <a:endParaRPr lang="en-US" dirty="0"/>
          </a:p>
        </p:txBody>
      </p:sp>
      <p:sp>
        <p:nvSpPr>
          <p:cNvPr id="21" name="TextBox 20">
            <a:extLst>
              <a:ext uri="{FF2B5EF4-FFF2-40B4-BE49-F238E27FC236}">
                <a16:creationId xmlns:a16="http://schemas.microsoft.com/office/drawing/2014/main" id="{90E443A4-8569-4629-9D51-BE6BC9605F5D}"/>
              </a:ext>
            </a:extLst>
          </p:cNvPr>
          <p:cNvSpPr txBox="1"/>
          <p:nvPr/>
        </p:nvSpPr>
        <p:spPr>
          <a:xfrm>
            <a:off x="5022389" y="4709520"/>
            <a:ext cx="6541195" cy="1477328"/>
          </a:xfrm>
          <a:prstGeom prst="rect">
            <a:avLst/>
          </a:prstGeom>
          <a:noFill/>
        </p:spPr>
        <p:txBody>
          <a:bodyPr wrap="square">
            <a:spAutoFit/>
          </a:bodyPr>
          <a:lstStyle/>
          <a:p>
            <a:pPr marL="0" marR="0" indent="0">
              <a:spcAft>
                <a:spcPts val="1800"/>
              </a:spcAft>
              <a:buNone/>
            </a:pPr>
            <a:r>
              <a:rPr lang="en-US" sz="1800" b="0" i="0" dirty="0">
                <a:effectLst/>
              </a:rPr>
              <a:t>In 1828, she published a series of maps as part of her </a:t>
            </a:r>
            <a:r>
              <a:rPr lang="en-US" sz="1800" b="0" i="1" dirty="0">
                <a:effectLst/>
              </a:rPr>
              <a:t>History of the United States, or Republic of America</a:t>
            </a:r>
            <a:r>
              <a:rPr lang="en-US" sz="1800" b="0" i="0" dirty="0">
                <a:effectLst/>
              </a:rPr>
              <a:t>, which showed graphically how the country, as she understood it, had come to be. It was the first book of its kind—</a:t>
            </a:r>
            <a:r>
              <a:rPr lang="en-US" sz="1800" b="0" i="0" dirty="0">
                <a:effectLst/>
                <a:hlinkClick r:id="rId6"/>
              </a:rPr>
              <a:t>the first atlas to present the evolution of America</a:t>
            </a:r>
            <a:endParaRPr lang="en-US" sz="1800" b="0" i="0" dirty="0">
              <a:effectLst/>
            </a:endParaRPr>
          </a:p>
        </p:txBody>
      </p:sp>
    </p:spTree>
    <p:extLst>
      <p:ext uri="{BB962C8B-B14F-4D97-AF65-F5344CB8AC3E}">
        <p14:creationId xmlns:p14="http://schemas.microsoft.com/office/powerpoint/2010/main" val="370584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A8B6-E5DC-492D-8D74-4926D754389A}"/>
              </a:ext>
            </a:extLst>
          </p:cNvPr>
          <p:cNvSpPr>
            <a:spLocks noGrp="1"/>
          </p:cNvSpPr>
          <p:nvPr>
            <p:ph type="title"/>
          </p:nvPr>
        </p:nvSpPr>
        <p:spPr>
          <a:xfrm>
            <a:off x="408373" y="203045"/>
            <a:ext cx="9720072" cy="1499616"/>
          </a:xfrm>
        </p:spPr>
        <p:txBody>
          <a:bodyPr>
            <a:normAutofit/>
          </a:bodyPr>
          <a:lstStyle/>
          <a:p>
            <a:r>
              <a:rPr lang="en-US"/>
              <a:t>Social Studies Practices (SSP)</a:t>
            </a:r>
            <a:endParaRPr lang="en-US" dirty="0"/>
          </a:p>
        </p:txBody>
      </p:sp>
      <p:graphicFrame>
        <p:nvGraphicFramePr>
          <p:cNvPr id="46" name="Content Placeholder 2">
            <a:extLst>
              <a:ext uri="{FF2B5EF4-FFF2-40B4-BE49-F238E27FC236}">
                <a16:creationId xmlns:a16="http://schemas.microsoft.com/office/drawing/2014/main" id="{D57D918F-CEA7-4E04-AF4D-5296617E3580}"/>
              </a:ext>
            </a:extLst>
          </p:cNvPr>
          <p:cNvGraphicFramePr/>
          <p:nvPr>
            <p:extLst>
              <p:ext uri="{D42A27DB-BD31-4B8C-83A1-F6EECF244321}">
                <p14:modId xmlns:p14="http://schemas.microsoft.com/office/powerpoint/2010/main" val="1782964717"/>
              </p:ext>
            </p:extLst>
          </p:nvPr>
        </p:nvGraphicFramePr>
        <p:xfrm>
          <a:off x="101699" y="677646"/>
          <a:ext cx="11846560" cy="665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0578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2A339-D040-4086-BC5C-69A4B0F6A700}"/>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hlinkClick r:id="rId2"/>
              </a:rPr>
              <a:t>Emma Willard</a:t>
            </a:r>
            <a:endParaRPr lang="en-US" sz="2800" kern="120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9BBC30D-F2D4-480B-BEB1-0F9EB8ABCEE3}"/>
              </a:ext>
            </a:extLst>
          </p:cNvPr>
          <p:cNvSpPr txBox="1"/>
          <p:nvPr/>
        </p:nvSpPr>
        <p:spPr>
          <a:xfrm>
            <a:off x="490151" y="1665783"/>
            <a:ext cx="3243262" cy="725562"/>
          </a:xfrm>
          <a:prstGeom prst="rect">
            <a:avLst/>
          </a:prstGeom>
        </p:spPr>
        <p:txBody>
          <a:bodyPr vert="horz" lIns="91440" tIns="45720" rIns="91440" bIns="45720" rtlCol="0" anchor="ctr">
            <a:normAutofit/>
          </a:bodyPr>
          <a:lstStyle/>
          <a:p>
            <a:pPr marL="0" indent="-228600" defTabSz="914400">
              <a:lnSpc>
                <a:spcPct val="90000"/>
              </a:lnSpc>
              <a:spcAft>
                <a:spcPts val="1800"/>
              </a:spcAft>
              <a:buFont typeface="Arial" panose="020B0604020202020204" pitchFamily="34" charset="0"/>
              <a:buChar char="•"/>
            </a:pPr>
            <a:r>
              <a:rPr lang="en-US" sz="1700" dirty="0">
                <a:hlinkClick r:id="rId3"/>
              </a:rPr>
              <a:t>David Rumsey Maps</a:t>
            </a:r>
            <a:endParaRPr lang="en-US" sz="1700" dirty="0"/>
          </a:p>
        </p:txBody>
      </p:sp>
      <p:pic>
        <p:nvPicPr>
          <p:cNvPr id="5" name="Content Placeholder 4">
            <a:extLst>
              <a:ext uri="{FF2B5EF4-FFF2-40B4-BE49-F238E27FC236}">
                <a16:creationId xmlns:a16="http://schemas.microsoft.com/office/drawing/2014/main" id="{F9ACC9F7-2458-48BA-807C-7531354C86D4}"/>
              </a:ext>
            </a:extLst>
          </p:cNvPr>
          <p:cNvPicPr>
            <a:picLocks noGrp="1" noChangeAspect="1"/>
          </p:cNvPicPr>
          <p:nvPr>
            <p:ph idx="1"/>
          </p:nvPr>
        </p:nvPicPr>
        <p:blipFill rotWithShape="1">
          <a:blip r:embed="rId4"/>
          <a:srcRect b="16854"/>
          <a:stretch/>
        </p:blipFill>
        <p:spPr>
          <a:xfrm>
            <a:off x="20" y="2959630"/>
            <a:ext cx="6400781" cy="3898370"/>
          </a:xfrm>
          <a:prstGeom prst="rect">
            <a:avLst/>
          </a:prstGeom>
        </p:spPr>
      </p:pic>
      <p:pic>
        <p:nvPicPr>
          <p:cNvPr id="7" name="Picture 6">
            <a:extLst>
              <a:ext uri="{FF2B5EF4-FFF2-40B4-BE49-F238E27FC236}">
                <a16:creationId xmlns:a16="http://schemas.microsoft.com/office/drawing/2014/main" id="{4220A9FB-6BC3-4F7F-818F-F6C0ECDF2EEA}"/>
              </a:ext>
            </a:extLst>
          </p:cNvPr>
          <p:cNvPicPr>
            <a:picLocks noChangeAspect="1"/>
          </p:cNvPicPr>
          <p:nvPr/>
        </p:nvPicPr>
        <p:blipFill rotWithShape="1">
          <a:blip r:embed="rId5"/>
          <a:srcRect t="4796" r="2" b="2"/>
          <a:stretch/>
        </p:blipFill>
        <p:spPr>
          <a:xfrm>
            <a:off x="6591299" y="1"/>
            <a:ext cx="5600701" cy="6857999"/>
          </a:xfrm>
          <a:prstGeom prst="rect">
            <a:avLst/>
          </a:prstGeom>
        </p:spPr>
      </p:pic>
      <p:sp>
        <p:nvSpPr>
          <p:cNvPr id="17" name="TextBox 16">
            <a:extLst>
              <a:ext uri="{FF2B5EF4-FFF2-40B4-BE49-F238E27FC236}">
                <a16:creationId xmlns:a16="http://schemas.microsoft.com/office/drawing/2014/main" id="{B6B4B21C-A49E-4EA7-AD9E-E6D2F3D0B8C4}"/>
              </a:ext>
            </a:extLst>
          </p:cNvPr>
          <p:cNvSpPr txBox="1"/>
          <p:nvPr/>
        </p:nvSpPr>
        <p:spPr>
          <a:xfrm>
            <a:off x="3200410" y="730270"/>
            <a:ext cx="3048000" cy="2031325"/>
          </a:xfrm>
          <a:prstGeom prst="rect">
            <a:avLst/>
          </a:prstGeom>
          <a:noFill/>
        </p:spPr>
        <p:txBody>
          <a:bodyPr wrap="square">
            <a:spAutoFit/>
          </a:bodyPr>
          <a:lstStyle/>
          <a:p>
            <a:pPr marL="0" marR="0" indent="0">
              <a:spcAft>
                <a:spcPts val="1800"/>
              </a:spcAft>
              <a:buNone/>
            </a:pPr>
            <a:r>
              <a:rPr lang="en-US" b="0" i="0" dirty="0">
                <a:effectLst/>
              </a:rPr>
              <a:t>In 1828, Emma Willard was 41 years old—only slightly older than the United States of America itself, if you start counting from 1789, when the U.S. Constitution came into force.</a:t>
            </a:r>
          </a:p>
        </p:txBody>
      </p:sp>
    </p:spTree>
    <p:extLst>
      <p:ext uri="{BB962C8B-B14F-4D97-AF65-F5344CB8AC3E}">
        <p14:creationId xmlns:p14="http://schemas.microsoft.com/office/powerpoint/2010/main" val="3969907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F386E-CB11-4616-BEB5-80A282791DB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hlinkClick r:id="rId2"/>
              </a:rPr>
              <a:t>Historic </a:t>
            </a:r>
            <a:r>
              <a:rPr lang="en-US" sz="5400" b="1" i="0">
                <a:solidFill>
                  <a:srgbClr val="FFFFFF"/>
                </a:solidFill>
                <a:effectLst/>
                <a:hlinkClick r:id="rId2"/>
              </a:rPr>
              <a:t>Maps of Tennessee</a:t>
            </a:r>
            <a:endParaRPr lang="en-US" sz="5400">
              <a:solidFill>
                <a:srgbClr val="FFFFFF"/>
              </a:solidFill>
            </a:endParaRPr>
          </a:p>
        </p:txBody>
      </p:sp>
      <p:cxnSp>
        <p:nvCxnSpPr>
          <p:cNvPr id="47" name="Straight Connector 4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descr="Map&#10;&#10;Description automatically generated">
            <a:extLst>
              <a:ext uri="{FF2B5EF4-FFF2-40B4-BE49-F238E27FC236}">
                <a16:creationId xmlns:a16="http://schemas.microsoft.com/office/drawing/2014/main" id="{58C813FD-3439-447F-8437-E6F7F578383C}"/>
              </a:ext>
            </a:extLst>
          </p:cNvPr>
          <p:cNvPicPr>
            <a:picLocks noChangeAspect="1"/>
          </p:cNvPicPr>
          <p:nvPr/>
        </p:nvPicPr>
        <p:blipFill>
          <a:blip r:embed="rId3"/>
          <a:stretch>
            <a:fillRect/>
          </a:stretch>
        </p:blipFill>
        <p:spPr>
          <a:xfrm>
            <a:off x="331567" y="2584265"/>
            <a:ext cx="5455917" cy="3682743"/>
          </a:xfrm>
          <a:prstGeom prst="rect">
            <a:avLst/>
          </a:prstGeom>
        </p:spPr>
      </p:pic>
      <p:cxnSp>
        <p:nvCxnSpPr>
          <p:cNvPr id="49" name="Straight Connector 4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D20D6AE-D325-4046-B6ED-42C3E87943A5}"/>
              </a:ext>
            </a:extLst>
          </p:cNvPr>
          <p:cNvPicPr>
            <a:picLocks noChangeAspect="1"/>
          </p:cNvPicPr>
          <p:nvPr/>
        </p:nvPicPr>
        <p:blipFill>
          <a:blip r:embed="rId4"/>
          <a:stretch>
            <a:fillRect/>
          </a:stretch>
        </p:blipFill>
        <p:spPr>
          <a:xfrm>
            <a:off x="6445073" y="3143496"/>
            <a:ext cx="5455917" cy="2564280"/>
          </a:xfrm>
          <a:prstGeom prst="rect">
            <a:avLst/>
          </a:prstGeom>
        </p:spPr>
      </p:pic>
    </p:spTree>
    <p:extLst>
      <p:ext uri="{BB962C8B-B14F-4D97-AF65-F5344CB8AC3E}">
        <p14:creationId xmlns:p14="http://schemas.microsoft.com/office/powerpoint/2010/main" val="3033020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763540" y="-1543304"/>
            <a:ext cx="9947660" cy="2725102"/>
          </a:xfrm>
          <a:prstGeom prst="rect">
            <a:avLst/>
          </a:prstGeom>
        </p:spPr>
        <p:txBody>
          <a:bodyPr vert="horz" lIns="91440" tIns="45720" rIns="91440" bIns="45720" rtlCol="0" anchor="b">
            <a:normAutofit/>
          </a:bodyPr>
          <a:lstStyle/>
          <a:p>
            <a:pPr marL="12700" marR="5080">
              <a:tabLst>
                <a:tab pos="4464685" algn="l"/>
              </a:tabLst>
            </a:pPr>
            <a:r>
              <a:rPr lang="en-US" sz="3200" b="0" kern="1200" spc="-50" dirty="0">
                <a:solidFill>
                  <a:schemeClr val="tx1"/>
                </a:solidFill>
                <a:latin typeface="+mj-lt"/>
                <a:ea typeface="+mj-ea"/>
                <a:cs typeface="+mj-cs"/>
              </a:rPr>
              <a:t>GIOVANNI</a:t>
            </a:r>
            <a:r>
              <a:rPr lang="en-US" sz="3200" b="0" kern="1200" spc="-65" dirty="0">
                <a:solidFill>
                  <a:schemeClr val="tx1"/>
                </a:solidFill>
                <a:latin typeface="+mj-lt"/>
                <a:ea typeface="+mj-ea"/>
                <a:cs typeface="+mj-cs"/>
              </a:rPr>
              <a:t> </a:t>
            </a:r>
            <a:r>
              <a:rPr lang="en-US" sz="3200" b="0" kern="1200" spc="-25" dirty="0">
                <a:solidFill>
                  <a:schemeClr val="tx1"/>
                </a:solidFill>
                <a:latin typeface="+mj-lt"/>
                <a:ea typeface="+mj-ea"/>
                <a:cs typeface="+mj-cs"/>
              </a:rPr>
              <a:t>MARIA</a:t>
            </a:r>
            <a:r>
              <a:rPr lang="en-US" sz="3200" b="0" kern="1200" spc="-70" dirty="0">
                <a:solidFill>
                  <a:schemeClr val="tx1"/>
                </a:solidFill>
                <a:latin typeface="+mj-lt"/>
                <a:ea typeface="+mj-ea"/>
                <a:cs typeface="+mj-cs"/>
              </a:rPr>
              <a:t> </a:t>
            </a:r>
            <a:r>
              <a:rPr lang="en-US" sz="3200" b="0" kern="1200" spc="-20" dirty="0">
                <a:solidFill>
                  <a:schemeClr val="tx1"/>
                </a:solidFill>
                <a:latin typeface="+mj-lt"/>
                <a:ea typeface="+mj-ea"/>
                <a:cs typeface="+mj-cs"/>
              </a:rPr>
              <a:t>CASSINI: </a:t>
            </a:r>
            <a:r>
              <a:rPr lang="en-US" sz="3200" b="0" i="1" kern="1200" spc="-25" dirty="0">
                <a:solidFill>
                  <a:schemeClr val="tx1"/>
                </a:solidFill>
                <a:latin typeface="+mj-lt"/>
                <a:ea typeface="+mj-ea"/>
                <a:cs typeface="+mj-cs"/>
              </a:rPr>
              <a:t>LA </a:t>
            </a:r>
            <a:r>
              <a:rPr lang="en-US" sz="3200" b="0" i="1" kern="1200" spc="-70" dirty="0">
                <a:solidFill>
                  <a:schemeClr val="tx1"/>
                </a:solidFill>
                <a:latin typeface="+mj-lt"/>
                <a:ea typeface="+mj-ea"/>
                <a:cs typeface="+mj-cs"/>
              </a:rPr>
              <a:t>NUOVA </a:t>
            </a:r>
            <a:r>
              <a:rPr lang="en-US" sz="3200" b="0" i="1" kern="1200" spc="-40" dirty="0">
                <a:solidFill>
                  <a:schemeClr val="tx1"/>
                </a:solidFill>
                <a:latin typeface="+mj-lt"/>
                <a:ea typeface="+mj-ea"/>
                <a:cs typeface="+mj-cs"/>
              </a:rPr>
              <a:t>OLANDA </a:t>
            </a:r>
            <a:r>
              <a:rPr lang="en-US" sz="3200" b="0" i="1" kern="1200" spc="-20" dirty="0">
                <a:solidFill>
                  <a:schemeClr val="tx1"/>
                </a:solidFill>
                <a:latin typeface="+mj-lt"/>
                <a:ea typeface="+mj-ea"/>
                <a:cs typeface="+mj-cs"/>
              </a:rPr>
              <a:t>E </a:t>
            </a:r>
            <a:r>
              <a:rPr lang="en-US" sz="3200" b="0" i="1" kern="1200" spc="-15" dirty="0">
                <a:solidFill>
                  <a:schemeClr val="tx1"/>
                </a:solidFill>
                <a:latin typeface="+mj-lt"/>
                <a:ea typeface="+mj-ea"/>
                <a:cs typeface="+mj-cs"/>
              </a:rPr>
              <a:t>LA </a:t>
            </a:r>
            <a:r>
              <a:rPr lang="en-US" sz="3200" b="0" i="1" kern="1200" spc="-70" dirty="0">
                <a:solidFill>
                  <a:schemeClr val="tx1"/>
                </a:solidFill>
                <a:latin typeface="+mj-lt"/>
                <a:ea typeface="+mj-ea"/>
                <a:cs typeface="+mj-cs"/>
              </a:rPr>
              <a:t>NUOVA  </a:t>
            </a:r>
            <a:r>
              <a:rPr lang="en-US" sz="3200" b="0" i="1" kern="1200" spc="-35" dirty="0">
                <a:solidFill>
                  <a:schemeClr val="tx1"/>
                </a:solidFill>
                <a:latin typeface="+mj-lt"/>
                <a:ea typeface="+mj-ea"/>
                <a:cs typeface="+mj-cs"/>
              </a:rPr>
              <a:t>GUINEA </a:t>
            </a:r>
            <a:r>
              <a:rPr lang="en-US" sz="3200" b="0" i="1" kern="1200" spc="-60" dirty="0">
                <a:solidFill>
                  <a:schemeClr val="tx1"/>
                </a:solidFill>
                <a:latin typeface="+mj-lt"/>
                <a:ea typeface="+mj-ea"/>
                <a:cs typeface="+mj-cs"/>
              </a:rPr>
              <a:t>DELINEATE </a:t>
            </a:r>
            <a:r>
              <a:rPr lang="en-US" sz="3200" b="0" i="1" kern="1200" spc="-30" dirty="0">
                <a:solidFill>
                  <a:schemeClr val="tx1"/>
                </a:solidFill>
                <a:latin typeface="+mj-lt"/>
                <a:ea typeface="+mj-ea"/>
                <a:cs typeface="+mj-cs"/>
              </a:rPr>
              <a:t>SULLE </a:t>
            </a:r>
            <a:r>
              <a:rPr lang="en-US" sz="3200" b="0" i="1" kern="1200" spc="-70" dirty="0">
                <a:solidFill>
                  <a:schemeClr val="tx1"/>
                </a:solidFill>
                <a:latin typeface="+mj-lt"/>
                <a:ea typeface="+mj-ea"/>
                <a:cs typeface="+mj-cs"/>
              </a:rPr>
              <a:t>ULTIME </a:t>
            </a:r>
            <a:r>
              <a:rPr lang="en-US" sz="3200" b="0" i="1" kern="1200" spc="-30" dirty="0">
                <a:solidFill>
                  <a:schemeClr val="tx1"/>
                </a:solidFill>
                <a:latin typeface="+mj-lt"/>
                <a:ea typeface="+mj-ea"/>
                <a:cs typeface="+mj-cs"/>
              </a:rPr>
              <a:t>OSSERAZIONE </a:t>
            </a:r>
            <a:r>
              <a:rPr lang="en-US" sz="3200" b="0" i="1" kern="1200" dirty="0">
                <a:solidFill>
                  <a:schemeClr val="tx1"/>
                </a:solidFill>
                <a:latin typeface="+mj-lt"/>
                <a:ea typeface="+mj-ea"/>
                <a:cs typeface="+mj-cs"/>
              </a:rPr>
              <a:t>. . .</a:t>
            </a:r>
            <a:r>
              <a:rPr lang="en-US" sz="3200" b="0" i="1" kern="1200" spc="-120" dirty="0">
                <a:solidFill>
                  <a:schemeClr val="tx1"/>
                </a:solidFill>
                <a:latin typeface="+mj-lt"/>
                <a:ea typeface="+mj-ea"/>
                <a:cs typeface="+mj-cs"/>
              </a:rPr>
              <a:t> </a:t>
            </a:r>
            <a:r>
              <a:rPr lang="en-US" sz="3200" b="0" i="1" kern="1200" spc="-20" dirty="0">
                <a:solidFill>
                  <a:schemeClr val="tx1"/>
                </a:solidFill>
                <a:latin typeface="+mj-lt"/>
                <a:ea typeface="+mj-ea"/>
                <a:cs typeface="+mj-cs"/>
              </a:rPr>
              <a:t>1798</a:t>
            </a:r>
            <a:endParaRPr lang="en-US" sz="3200" kern="1200" dirty="0">
              <a:solidFill>
                <a:schemeClr val="tx1"/>
              </a:solidFill>
              <a:latin typeface="+mj-lt"/>
              <a:ea typeface="+mj-ea"/>
              <a:cs typeface="+mj-cs"/>
            </a:endParaRPr>
          </a:p>
        </p:txBody>
      </p:sp>
      <p:sp>
        <p:nvSpPr>
          <p:cNvPr id="17" name="Rectangle 9">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1">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bject 2"/>
          <p:cNvSpPr/>
          <p:nvPr/>
        </p:nvSpPr>
        <p:spPr>
          <a:xfrm>
            <a:off x="2649137" y="1181798"/>
            <a:ext cx="7505700" cy="5486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371599" y="294538"/>
            <a:ext cx="9895951" cy="1033669"/>
          </a:xfrm>
          <a:prstGeom prst="rect">
            <a:avLst/>
          </a:prstGeom>
        </p:spPr>
        <p:txBody>
          <a:bodyPr vert="horz" lIns="91440" tIns="45720" rIns="91440" bIns="45720" rtlCol="0" anchor="ctr">
            <a:normAutofit/>
          </a:bodyPr>
          <a:lstStyle/>
          <a:p>
            <a:pPr marL="12700" marR="5080"/>
            <a:r>
              <a:rPr lang="en-US" sz="3400" b="0" kern="1200" spc="-65" dirty="0">
                <a:solidFill>
                  <a:srgbClr val="FFFFFF"/>
                </a:solidFill>
                <a:latin typeface="+mj-lt"/>
                <a:ea typeface="+mj-ea"/>
                <a:cs typeface="+mj-cs"/>
              </a:rPr>
              <a:t>DÉTAILS </a:t>
            </a:r>
            <a:r>
              <a:rPr lang="en-US" sz="3400" b="0" kern="1200" spc="-15" dirty="0">
                <a:solidFill>
                  <a:srgbClr val="FFFFFF"/>
                </a:solidFill>
                <a:latin typeface="+mj-lt"/>
                <a:ea typeface="+mj-ea"/>
                <a:cs typeface="+mj-cs"/>
              </a:rPr>
              <a:t>SUR </a:t>
            </a:r>
            <a:r>
              <a:rPr lang="en-US" sz="3400" b="0" kern="1200" spc="-35" dirty="0">
                <a:solidFill>
                  <a:srgbClr val="FFFFFF"/>
                </a:solidFill>
                <a:latin typeface="+mj-lt"/>
                <a:ea typeface="+mj-ea"/>
                <a:cs typeface="+mj-cs"/>
              </a:rPr>
              <a:t>CARTE GEOGRAPHIE</a:t>
            </a:r>
            <a:r>
              <a:rPr lang="en-US" sz="3400" b="0" kern="1200" spc="-285" dirty="0">
                <a:solidFill>
                  <a:srgbClr val="FFFFFF"/>
                </a:solidFill>
                <a:latin typeface="+mj-lt"/>
                <a:ea typeface="+mj-ea"/>
                <a:cs typeface="+mj-cs"/>
              </a:rPr>
              <a:t> </a:t>
            </a:r>
            <a:r>
              <a:rPr lang="en-US" sz="3400" b="0" kern="1200" spc="-35" dirty="0">
                <a:solidFill>
                  <a:srgbClr val="FFFFFF"/>
                </a:solidFill>
                <a:latin typeface="+mj-lt"/>
                <a:ea typeface="+mj-ea"/>
                <a:cs typeface="+mj-cs"/>
              </a:rPr>
              <a:t>MAPPEMONDE  </a:t>
            </a:r>
            <a:r>
              <a:rPr lang="en-US" sz="3400" b="0" kern="1200" spc="-30" dirty="0">
                <a:solidFill>
                  <a:srgbClr val="FFFFFF"/>
                </a:solidFill>
                <a:latin typeface="+mj-lt"/>
                <a:ea typeface="+mj-ea"/>
                <a:cs typeface="+mj-cs"/>
              </a:rPr>
              <a:t>PHYSIQUE </a:t>
            </a:r>
            <a:r>
              <a:rPr lang="en-US" sz="3400" b="0" kern="1200" spc="-15" dirty="0">
                <a:solidFill>
                  <a:srgbClr val="FFFFFF"/>
                </a:solidFill>
                <a:latin typeface="+mj-lt"/>
                <a:ea typeface="+mj-ea"/>
                <a:cs typeface="+mj-cs"/>
              </a:rPr>
              <a:t>ET </a:t>
            </a:r>
            <a:r>
              <a:rPr lang="en-US" sz="3400" b="0" kern="1200" spc="-25" dirty="0">
                <a:solidFill>
                  <a:srgbClr val="FFFFFF"/>
                </a:solidFill>
                <a:latin typeface="+mj-lt"/>
                <a:ea typeface="+mj-ea"/>
                <a:cs typeface="+mj-cs"/>
              </a:rPr>
              <a:t>POLITIQUE </a:t>
            </a:r>
            <a:r>
              <a:rPr lang="en-US" sz="3400" b="0" kern="1200" dirty="0">
                <a:solidFill>
                  <a:srgbClr val="FFFFFF"/>
                </a:solidFill>
                <a:latin typeface="+mj-lt"/>
                <a:ea typeface="+mj-ea"/>
                <a:cs typeface="+mj-cs"/>
              </a:rPr>
              <a:t>L. </a:t>
            </a:r>
            <a:r>
              <a:rPr lang="en-US" sz="3400" b="0" kern="1200" spc="-25" dirty="0">
                <a:solidFill>
                  <a:srgbClr val="FFFFFF"/>
                </a:solidFill>
                <a:latin typeface="+mj-lt"/>
                <a:ea typeface="+mj-ea"/>
                <a:cs typeface="+mj-cs"/>
              </a:rPr>
              <a:t>DUSSIEUX</a:t>
            </a:r>
            <a:r>
              <a:rPr lang="en-US" sz="3400" b="0" kern="1200" spc="-330" dirty="0">
                <a:solidFill>
                  <a:srgbClr val="FFFFFF"/>
                </a:solidFill>
                <a:latin typeface="+mj-lt"/>
                <a:ea typeface="+mj-ea"/>
                <a:cs typeface="+mj-cs"/>
              </a:rPr>
              <a:t> </a:t>
            </a:r>
            <a:r>
              <a:rPr lang="en-US" sz="3400" b="0" kern="1200" spc="-20" dirty="0">
                <a:solidFill>
                  <a:srgbClr val="FFFFFF"/>
                </a:solidFill>
                <a:latin typeface="+mj-lt"/>
                <a:ea typeface="+mj-ea"/>
                <a:cs typeface="+mj-cs"/>
              </a:rPr>
              <a:t>1821</a:t>
            </a:r>
            <a:endParaRPr lang="en-US" sz="3400" kern="1200" dirty="0">
              <a:solidFill>
                <a:srgbClr val="FFFFFF"/>
              </a:solidFill>
              <a:latin typeface="+mj-lt"/>
              <a:ea typeface="+mj-ea"/>
              <a:cs typeface="+mj-cs"/>
            </a:endParaRPr>
          </a:p>
        </p:txBody>
      </p:sp>
      <p:sp>
        <p:nvSpPr>
          <p:cNvPr id="3" name="object 3"/>
          <p:cNvSpPr txBox="1"/>
          <p:nvPr/>
        </p:nvSpPr>
        <p:spPr>
          <a:xfrm>
            <a:off x="142874" y="1891970"/>
            <a:ext cx="2952751" cy="4245265"/>
          </a:xfrm>
          <a:prstGeom prst="rect">
            <a:avLst/>
          </a:prstGeom>
        </p:spPr>
        <p:txBody>
          <a:bodyPr vert="horz" lIns="91440" tIns="45720" rIns="91440" bIns="45720" rtlCol="0" anchor="ctr">
            <a:normAutofit/>
          </a:bodyPr>
          <a:lstStyle/>
          <a:p>
            <a:pPr marL="469265" marR="191770" indent="-228600" defTabSz="914400">
              <a:lnSpc>
                <a:spcPct val="90000"/>
              </a:lnSpc>
              <a:spcBef>
                <a:spcPts val="95"/>
              </a:spcBef>
              <a:buFont typeface="Arial" panose="020B0604020202020204" pitchFamily="34" charset="0"/>
              <a:buChar char="•"/>
              <a:tabLst>
                <a:tab pos="469265" algn="l"/>
                <a:tab pos="469900" algn="l"/>
              </a:tabLst>
            </a:pPr>
            <a:r>
              <a:rPr lang="en-US" sz="2000" spc="-15" dirty="0"/>
              <a:t>HOW  </a:t>
            </a:r>
            <a:r>
              <a:rPr lang="en-US" sz="2000" spc="-10" dirty="0"/>
              <a:t>REALISTIC  </a:t>
            </a:r>
            <a:r>
              <a:rPr lang="en-US" sz="2000" spc="-15" dirty="0"/>
              <a:t>DOES </a:t>
            </a:r>
            <a:r>
              <a:rPr lang="en-US" sz="2000" spc="-10" dirty="0"/>
              <a:t>THE  MAP</a:t>
            </a:r>
            <a:r>
              <a:rPr lang="en-US" sz="2000" spc="-50" dirty="0"/>
              <a:t> </a:t>
            </a:r>
            <a:r>
              <a:rPr lang="en-US" sz="2000" spc="-15" dirty="0"/>
              <a:t>LOOK?</a:t>
            </a:r>
            <a:endParaRPr lang="en-US" sz="2000" dirty="0"/>
          </a:p>
          <a:p>
            <a:pPr marL="469265" marR="95250" indent="-228600" defTabSz="914400">
              <a:lnSpc>
                <a:spcPct val="90000"/>
              </a:lnSpc>
              <a:spcBef>
                <a:spcPts val="1010"/>
              </a:spcBef>
              <a:buFont typeface="Arial" panose="020B0604020202020204" pitchFamily="34" charset="0"/>
              <a:buChar char="•"/>
              <a:tabLst>
                <a:tab pos="469265" algn="l"/>
                <a:tab pos="469900" algn="l"/>
              </a:tabLst>
            </a:pPr>
            <a:r>
              <a:rPr lang="en-US" sz="2000" spc="-45" dirty="0"/>
              <a:t>WHAT  </a:t>
            </a:r>
            <a:r>
              <a:rPr lang="en-US" sz="2000" spc="-25" dirty="0"/>
              <a:t>C</a:t>
            </a:r>
            <a:r>
              <a:rPr lang="en-US" sz="2000" spc="-10" dirty="0"/>
              <a:t>ONT</a:t>
            </a:r>
            <a:r>
              <a:rPr lang="en-US" sz="2000" dirty="0"/>
              <a:t>I</a:t>
            </a:r>
            <a:r>
              <a:rPr lang="en-US" sz="2000" spc="-5" dirty="0"/>
              <a:t>NEN</a:t>
            </a:r>
            <a:r>
              <a:rPr lang="en-US" sz="2000" spc="-20" dirty="0"/>
              <a:t>T</a:t>
            </a:r>
            <a:r>
              <a:rPr lang="en-US" sz="2000" spc="-5" dirty="0"/>
              <a:t>S  ARE </a:t>
            </a:r>
            <a:r>
              <a:rPr lang="en-US" sz="2000" spc="-40" dirty="0"/>
              <a:t>FULLY  </a:t>
            </a:r>
            <a:r>
              <a:rPr lang="en-US" sz="2000" spc="-10" dirty="0"/>
              <a:t>MAPPED?</a:t>
            </a:r>
            <a:endParaRPr lang="en-US" sz="2000" dirty="0"/>
          </a:p>
          <a:p>
            <a:pPr marL="469900" indent="-228600" defTabSz="914400">
              <a:lnSpc>
                <a:spcPct val="90000"/>
              </a:lnSpc>
              <a:spcBef>
                <a:spcPts val="1000"/>
              </a:spcBef>
              <a:buFont typeface="Arial" panose="020B0604020202020204" pitchFamily="34" charset="0"/>
              <a:buChar char="•"/>
              <a:tabLst>
                <a:tab pos="469265" algn="l"/>
                <a:tab pos="469900" algn="l"/>
              </a:tabLst>
            </a:pPr>
            <a:r>
              <a:rPr lang="en-US" sz="2000" spc="-5" dirty="0"/>
              <a:t>WHICH IS</a:t>
            </a:r>
            <a:endParaRPr lang="en-US" sz="2000" dirty="0"/>
          </a:p>
          <a:p>
            <a:pPr marL="469265" indent="-228600" defTabSz="914400">
              <a:lnSpc>
                <a:spcPct val="90000"/>
              </a:lnSpc>
              <a:buFont typeface="Arial" panose="020B0604020202020204" pitchFamily="34" charset="0"/>
              <a:buChar char="•"/>
            </a:pPr>
            <a:r>
              <a:rPr lang="en-US" sz="2000" spc="-5" dirty="0"/>
              <a:t>MISSING?</a:t>
            </a:r>
            <a:endParaRPr lang="en-US" sz="2000" dirty="0"/>
          </a:p>
          <a:p>
            <a:pPr marL="469265" marR="5080" indent="-228600" defTabSz="914400">
              <a:lnSpc>
                <a:spcPct val="90000"/>
              </a:lnSpc>
              <a:spcBef>
                <a:spcPts val="1000"/>
              </a:spcBef>
              <a:buFont typeface="Arial" panose="020B0604020202020204" pitchFamily="34" charset="0"/>
              <a:buChar char="•"/>
              <a:tabLst>
                <a:tab pos="469265" algn="l"/>
                <a:tab pos="469900" algn="l"/>
              </a:tabLst>
            </a:pPr>
            <a:r>
              <a:rPr lang="en-US" sz="2000" spc="-5" dirty="0"/>
              <a:t>WHEN </a:t>
            </a:r>
            <a:r>
              <a:rPr lang="en-US" sz="2000" spc="-35" dirty="0"/>
              <a:t>WAS  </a:t>
            </a:r>
            <a:r>
              <a:rPr lang="en-US" sz="2000" spc="-45" dirty="0"/>
              <a:t>THAT  </a:t>
            </a:r>
            <a:r>
              <a:rPr lang="en-US" sz="2000" spc="-10" dirty="0"/>
              <a:t>CONTINENT  DI</a:t>
            </a:r>
            <a:r>
              <a:rPr lang="en-US" sz="2000" spc="-5" dirty="0"/>
              <a:t>S</a:t>
            </a:r>
            <a:r>
              <a:rPr lang="en-US" sz="2000" spc="-25" dirty="0"/>
              <a:t>CO</a:t>
            </a:r>
            <a:r>
              <a:rPr lang="en-US" sz="2000" spc="-10" dirty="0"/>
              <a:t>VE</a:t>
            </a:r>
            <a:r>
              <a:rPr lang="en-US" sz="2000" spc="-5" dirty="0"/>
              <a:t>R</a:t>
            </a:r>
            <a:r>
              <a:rPr lang="en-US" sz="2000" spc="-10" dirty="0"/>
              <a:t>ED?</a:t>
            </a:r>
            <a:endParaRPr lang="en-US" sz="2000" dirty="0"/>
          </a:p>
        </p:txBody>
      </p:sp>
      <p:sp>
        <p:nvSpPr>
          <p:cNvPr id="4" name="object 4"/>
          <p:cNvSpPr/>
          <p:nvPr/>
        </p:nvSpPr>
        <p:spPr>
          <a:xfrm>
            <a:off x="3202876" y="1535395"/>
            <a:ext cx="8881872" cy="47533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24A87A-82F8-4E09-9D22-CC98D1A873B4}"/>
              </a:ext>
            </a:extLst>
          </p:cNvPr>
          <p:cNvSpPr>
            <a:spLocks noGrp="1"/>
          </p:cNvSpPr>
          <p:nvPr>
            <p:ph type="title"/>
          </p:nvPr>
        </p:nvSpPr>
        <p:spPr>
          <a:xfrm>
            <a:off x="808638" y="386930"/>
            <a:ext cx="9236700" cy="1188950"/>
          </a:xfrm>
        </p:spPr>
        <p:txBody>
          <a:bodyPr anchor="b">
            <a:normAutofit/>
          </a:bodyPr>
          <a:lstStyle/>
          <a:p>
            <a:r>
              <a:rPr lang="en-US" sz="3800"/>
              <a:t>Martin Waldseemüller on his 1507 world map</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7C83B5-1DBC-4941-8455-D0E91116E101}"/>
              </a:ext>
            </a:extLst>
          </p:cNvPr>
          <p:cNvSpPr>
            <a:spLocks noGrp="1"/>
          </p:cNvSpPr>
          <p:nvPr>
            <p:ph idx="1"/>
          </p:nvPr>
        </p:nvSpPr>
        <p:spPr>
          <a:xfrm>
            <a:off x="793660" y="2599509"/>
            <a:ext cx="10143668" cy="3435531"/>
          </a:xfrm>
        </p:spPr>
        <p:txBody>
          <a:bodyPr anchor="ctr">
            <a:normAutofit/>
          </a:bodyPr>
          <a:lstStyle/>
          <a:p>
            <a:pPr marL="0" indent="0">
              <a:buNone/>
            </a:pPr>
            <a:r>
              <a:rPr lang="en-US" sz="4000" i="1" dirty="0"/>
              <a:t>“This one request we have to make, that those who may not be acquainted with geography shall not condemn all that they see before them until they have learned what will surely be apparent to them later on, when they have come to understand what they see.”</a:t>
            </a:r>
          </a:p>
        </p:txBody>
      </p:sp>
    </p:spTree>
    <p:extLst>
      <p:ext uri="{BB962C8B-B14F-4D97-AF65-F5344CB8AC3E}">
        <p14:creationId xmlns:p14="http://schemas.microsoft.com/office/powerpoint/2010/main" val="512870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FA452A-F68B-4D13-A384-3BB1365E7E6E}"/>
              </a:ext>
            </a:extLst>
          </p:cNvPr>
          <p:cNvSpPr>
            <a:spLocks noGrp="1"/>
          </p:cNvSpPr>
          <p:nvPr>
            <p:ph type="title"/>
          </p:nvPr>
        </p:nvSpPr>
        <p:spPr>
          <a:xfrm>
            <a:off x="841248" y="334644"/>
            <a:ext cx="10509504" cy="1076914"/>
          </a:xfrm>
        </p:spPr>
        <p:txBody>
          <a:bodyPr anchor="ctr">
            <a:normAutofit/>
          </a:bodyPr>
          <a:lstStyle/>
          <a:p>
            <a:r>
              <a:rPr lang="en-US" sz="4000"/>
              <a:t>Tools of the trade</a:t>
            </a:r>
          </a:p>
        </p:txBody>
      </p:sp>
      <p:sp>
        <p:nvSpPr>
          <p:cNvPr id="12"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1A71E36-6609-4A2B-86FB-28112AF18E1B}"/>
              </a:ext>
            </a:extLst>
          </p:cNvPr>
          <p:cNvGraphicFramePr>
            <a:graphicFrameLocks noGrp="1"/>
          </p:cNvGraphicFramePr>
          <p:nvPr>
            <p:ph idx="1"/>
            <p:extLst>
              <p:ext uri="{D42A27DB-BD31-4B8C-83A1-F6EECF244321}">
                <p14:modId xmlns:p14="http://schemas.microsoft.com/office/powerpoint/2010/main" val="687441030"/>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50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0AB18B-422D-4B93-9B6F-F281E8AF9FB2}"/>
              </a:ext>
            </a:extLst>
          </p:cNvPr>
          <p:cNvSpPr>
            <a:spLocks noGrp="1"/>
          </p:cNvSpPr>
          <p:nvPr>
            <p:ph type="title"/>
          </p:nvPr>
        </p:nvSpPr>
        <p:spPr>
          <a:xfrm>
            <a:off x="599818" y="5234320"/>
            <a:ext cx="6931319" cy="1202339"/>
          </a:xfrm>
        </p:spPr>
        <p:txBody>
          <a:bodyPr vert="horz" lIns="91440" tIns="45720" rIns="91440" bIns="45720" rtlCol="0" anchor="b">
            <a:normAutofit fontScale="90000"/>
          </a:bodyPr>
          <a:lstStyle/>
          <a:p>
            <a:r>
              <a:rPr lang="en-US" sz="2800" kern="1200" dirty="0">
                <a:solidFill>
                  <a:schemeClr val="tx1">
                    <a:lumMod val="85000"/>
                    <a:lumOff val="15000"/>
                  </a:schemeClr>
                </a:solidFill>
                <a:latin typeface="+mj-lt"/>
                <a:ea typeface="+mj-ea"/>
                <a:cs typeface="+mj-cs"/>
              </a:rPr>
              <a:t>TITLE: </a:t>
            </a:r>
            <a:r>
              <a:rPr lang="en-US" sz="2800" kern="1200" dirty="0">
                <a:solidFill>
                  <a:schemeClr val="tx1">
                    <a:lumMod val="85000"/>
                    <a:lumOff val="15000"/>
                  </a:schemeClr>
                </a:solidFill>
                <a:latin typeface="+mj-lt"/>
                <a:ea typeface="+mj-ea"/>
                <a:cs typeface="+mj-cs"/>
                <a:hlinkClick r:id="rId2"/>
              </a:rPr>
              <a:t>Babylonian World Map </a:t>
            </a:r>
            <a:br>
              <a:rPr lang="en-US" sz="2800" kern="1200" dirty="0">
                <a:solidFill>
                  <a:schemeClr val="tx1">
                    <a:lumMod val="85000"/>
                    <a:lumOff val="15000"/>
                  </a:schemeClr>
                </a:solidFill>
                <a:latin typeface="+mj-lt"/>
                <a:ea typeface="+mj-ea"/>
                <a:cs typeface="+mj-cs"/>
              </a:rPr>
            </a:br>
            <a:r>
              <a:rPr lang="en-US" sz="2800" kern="1200" dirty="0">
                <a:solidFill>
                  <a:schemeClr val="tx1">
                    <a:lumMod val="85000"/>
                    <a:lumOff val="15000"/>
                  </a:schemeClr>
                </a:solidFill>
                <a:latin typeface="+mj-lt"/>
                <a:ea typeface="+mj-ea"/>
                <a:cs typeface="+mj-cs"/>
              </a:rPr>
              <a:t>DATE: 600-500 B.C. </a:t>
            </a:r>
            <a:br>
              <a:rPr lang="en-US" sz="2800" kern="1200" dirty="0">
                <a:solidFill>
                  <a:schemeClr val="tx1">
                    <a:lumMod val="85000"/>
                    <a:lumOff val="15000"/>
                  </a:schemeClr>
                </a:solidFill>
                <a:latin typeface="+mj-lt"/>
                <a:ea typeface="+mj-ea"/>
                <a:cs typeface="+mj-cs"/>
              </a:rPr>
            </a:br>
            <a:r>
              <a:rPr lang="en-US" sz="2800" kern="1200" dirty="0">
                <a:solidFill>
                  <a:schemeClr val="tx1">
                    <a:lumMod val="85000"/>
                    <a:lumOff val="15000"/>
                  </a:schemeClr>
                </a:solidFill>
                <a:latin typeface="+mj-lt"/>
                <a:ea typeface="+mj-ea"/>
                <a:cs typeface="+mj-cs"/>
              </a:rPr>
              <a:t>AUTHOR: unknown</a:t>
            </a:r>
          </a:p>
        </p:txBody>
      </p:sp>
      <p:pic>
        <p:nvPicPr>
          <p:cNvPr id="2050" name="Picture 2">
            <a:extLst>
              <a:ext uri="{FF2B5EF4-FFF2-40B4-BE49-F238E27FC236}">
                <a16:creationId xmlns:a16="http://schemas.microsoft.com/office/drawing/2014/main" id="{F614A704-7EE7-47CB-BE35-FADC8495FDFE}"/>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6256" r="26633"/>
          <a:stretch/>
        </p:blipFill>
        <p:spPr bwMode="auto">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FDEF13C-E757-42BE-944A-66F51C0499E5}"/>
              </a:ext>
            </a:extLst>
          </p:cNvPr>
          <p:cNvPicPr>
            <a:picLocks noChangeAspect="1"/>
          </p:cNvPicPr>
          <p:nvPr/>
        </p:nvPicPr>
        <p:blipFill rotWithShape="1">
          <a:blip r:embed="rId4"/>
          <a:srcRect b="10654"/>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415662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4D999-5CC3-472F-AF8C-DA090ED2B097}"/>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4700">
                <a:hlinkClick r:id="rId2"/>
              </a:rPr>
              <a:t>TITLE: Turin Papyrus </a:t>
            </a:r>
            <a:br>
              <a:rPr lang="en-US" sz="4700">
                <a:hlinkClick r:id="rId2"/>
              </a:rPr>
            </a:br>
            <a:r>
              <a:rPr lang="en-US" sz="4700">
                <a:hlinkClick r:id="rId2"/>
              </a:rPr>
              <a:t>DATE: 1150 B.C. </a:t>
            </a:r>
            <a:br>
              <a:rPr lang="en-US" sz="4700">
                <a:hlinkClick r:id="rId2"/>
              </a:rPr>
            </a:br>
            <a:r>
              <a:rPr lang="en-US" sz="4700">
                <a:hlinkClick r:id="rId2"/>
              </a:rPr>
              <a:t>AUTHOR: unknown</a:t>
            </a:r>
            <a:endParaRPr lang="en-US" sz="4700"/>
          </a:p>
        </p:txBody>
      </p:sp>
      <p:grpSp>
        <p:nvGrpSpPr>
          <p:cNvPr id="15" name="Group 1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6" name="Straight Connector 1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5">
            <a:extLst>
              <a:ext uri="{FF2B5EF4-FFF2-40B4-BE49-F238E27FC236}">
                <a16:creationId xmlns:a16="http://schemas.microsoft.com/office/drawing/2014/main" id="{1D302F24-6581-40D7-A55C-DFD748D1B7EF}"/>
              </a:ext>
            </a:extLst>
          </p:cNvPr>
          <p:cNvPicPr>
            <a:picLocks noGrp="1" noChangeAspect="1"/>
          </p:cNvPicPr>
          <p:nvPr>
            <p:ph sz="half" idx="1"/>
          </p:nvPr>
        </p:nvPicPr>
        <p:blipFill rotWithShape="1">
          <a:blip r:embed="rId3"/>
          <a:srcRect l="10247" r="7604" b="1"/>
          <a:stretch/>
        </p:blipFill>
        <p:spPr>
          <a:xfrm>
            <a:off x="5640572" y="557360"/>
            <a:ext cx="5608830" cy="5632704"/>
          </a:xfrm>
          <a:prstGeom prst="rect">
            <a:avLst/>
          </a:prstGeom>
        </p:spPr>
      </p:pic>
    </p:spTree>
    <p:extLst>
      <p:ext uri="{BB962C8B-B14F-4D97-AF65-F5344CB8AC3E}">
        <p14:creationId xmlns:p14="http://schemas.microsoft.com/office/powerpoint/2010/main" val="108630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F1151E-4DFE-44AE-99B6-8CDCB5786420}"/>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5100" dirty="0">
                <a:hlinkClick r:id="rId2"/>
              </a:rPr>
              <a:t>Greek Views of the World</a:t>
            </a:r>
            <a:br>
              <a:rPr lang="en-US" sz="5100" dirty="0">
                <a:hlinkClick r:id="rId2"/>
              </a:rPr>
            </a:br>
            <a:r>
              <a:rPr lang="en-US" sz="5100" dirty="0">
                <a:hlinkClick r:id="rId2"/>
              </a:rPr>
              <a:t>Dates: Various</a:t>
            </a:r>
            <a:br>
              <a:rPr lang="en-US" sz="5100" dirty="0">
                <a:hlinkClick r:id="rId2"/>
              </a:rPr>
            </a:br>
            <a:r>
              <a:rPr lang="en-US" sz="5100" dirty="0">
                <a:hlinkClick r:id="rId2"/>
              </a:rPr>
              <a:t>Authors: Various</a:t>
            </a:r>
            <a:endParaRPr lang="en-US" sz="5100" dirty="0"/>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F9BD8C3D-B213-4BEC-9F4E-4D66E6623759}"/>
              </a:ext>
            </a:extLst>
          </p:cNvPr>
          <p:cNvPicPr>
            <a:picLocks noGrp="1" noChangeAspect="1"/>
          </p:cNvPicPr>
          <p:nvPr>
            <p:ph idx="1"/>
          </p:nvPr>
        </p:nvPicPr>
        <p:blipFill rotWithShape="1">
          <a:blip r:embed="rId3"/>
          <a:srcRect r="13369"/>
          <a:stretch/>
        </p:blipFill>
        <p:spPr>
          <a:xfrm>
            <a:off x="5640572" y="557360"/>
            <a:ext cx="5608830" cy="5632704"/>
          </a:xfrm>
          <a:prstGeom prst="rect">
            <a:avLst/>
          </a:prstGeom>
        </p:spPr>
      </p:pic>
    </p:spTree>
    <p:extLst>
      <p:ext uri="{BB962C8B-B14F-4D97-AF65-F5344CB8AC3E}">
        <p14:creationId xmlns:p14="http://schemas.microsoft.com/office/powerpoint/2010/main" val="1265824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B9FA382-3F80-4C42-99B6-071D0CFB8B66}"/>
              </a:ext>
            </a:extLst>
          </p:cNvPr>
          <p:cNvSpPr>
            <a:spLocks noGrp="1" noChangeArrowheads="1"/>
          </p:cNvSpPr>
          <p:nvPr>
            <p:ph type="title"/>
          </p:nvPr>
        </p:nvSpPr>
        <p:spPr bwMode="auto">
          <a:xfrm>
            <a:off x="841247" y="1655286"/>
            <a:ext cx="4609057" cy="261004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spcAft>
                <a:spcPct val="0"/>
              </a:spcAft>
              <a:buClrTx/>
              <a:buSzTx/>
              <a:tabLst/>
            </a:pPr>
            <a:r>
              <a:rPr lang="en-US" altLang="en-US" sz="5400" kern="1200">
                <a:solidFill>
                  <a:schemeClr val="tx1"/>
                </a:solidFill>
                <a:latin typeface="+mj-lt"/>
                <a:ea typeface="+mj-ea"/>
                <a:cs typeface="+mj-cs"/>
                <a:hlinkClick r:id="rId3"/>
              </a:rPr>
              <a:t>H</a:t>
            </a:r>
            <a:r>
              <a:rPr kumimoji="0" lang="en-US" altLang="en-US" sz="5400" b="0" i="0" u="none" strike="noStrike" kern="1200" cap="none" normalizeH="0" baseline="0">
                <a:ln>
                  <a:noFill/>
                </a:ln>
                <a:solidFill>
                  <a:schemeClr val="tx1"/>
                </a:solidFill>
                <a:effectLst/>
                <a:latin typeface="+mj-lt"/>
                <a:ea typeface="+mj-ea"/>
                <a:cs typeface="+mj-cs"/>
                <a:hlinkClick r:id="rId3"/>
              </a:rPr>
              <a:t>ow we know the Earth is round</a:t>
            </a:r>
            <a:r>
              <a:rPr kumimoji="0" lang="en-US" altLang="en-US" sz="5400" b="0" i="0" u="none" strike="noStrike" kern="1200" cap="none" normalizeH="0" baseline="0">
                <a:ln>
                  <a:noFill/>
                </a:ln>
                <a:solidFill>
                  <a:schemeClr val="tx1"/>
                </a:solidFill>
                <a:effectLst/>
                <a:latin typeface="+mj-lt"/>
                <a:ea typeface="+mj-ea"/>
                <a:cs typeface="+mj-cs"/>
              </a:rPr>
              <a:t> </a:t>
            </a:r>
          </a:p>
        </p:txBody>
      </p:sp>
      <p:sp>
        <p:nvSpPr>
          <p:cNvPr id="10" name="Freeform: Shape 9">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nline Media 4" title="How The Ancient Greeks Proved Earth Wasn't Flat 2,200 Years Ago">
            <a:hlinkClick r:id="" action="ppaction://media"/>
            <a:extLst>
              <a:ext uri="{FF2B5EF4-FFF2-40B4-BE49-F238E27FC236}">
                <a16:creationId xmlns:a16="http://schemas.microsoft.com/office/drawing/2014/main" id="{F40D01B2-C93F-41D7-AC53-6644DFD88C9C}"/>
              </a:ext>
            </a:extLst>
          </p:cNvPr>
          <p:cNvPicPr>
            <a:picLocks noGrp="1" noRot="1" noChangeAspect="1"/>
          </p:cNvPicPr>
          <p:nvPr>
            <p:ph idx="1"/>
            <a:videoFile r:link="rId1"/>
          </p:nvPr>
        </p:nvPicPr>
        <p:blipFill>
          <a:blip r:embed="rId4"/>
          <a:stretch>
            <a:fillRect/>
          </a:stretch>
        </p:blipFill>
        <p:spPr>
          <a:xfrm>
            <a:off x="6507579" y="1962570"/>
            <a:ext cx="5079371" cy="2869844"/>
          </a:xfrm>
          <a:prstGeom prst="rect">
            <a:avLst/>
          </a:prstGeom>
        </p:spPr>
      </p:pic>
      <p:sp>
        <p:nvSpPr>
          <p:cNvPr id="14" name="Freeform: Shape 13">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92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Type xmlns="e74e6d64-9086-4c1f-b0bd-07cd5d3d228d" xsi:nil="true"/>
    <AppVersion xmlns="e74e6d64-9086-4c1f-b0bd-07cd5d3d228d" xsi:nil="true"/>
    <TeamsChannelId xmlns="e74e6d64-9086-4c1f-b0bd-07cd5d3d228d" xsi:nil="true"/>
    <NotebookType xmlns="e74e6d64-9086-4c1f-b0bd-07cd5d3d228d" xsi:nil="true"/>
    <Teachers xmlns="e74e6d64-9086-4c1f-b0bd-07cd5d3d228d">
      <UserInfo>
        <DisplayName/>
        <AccountId xsi:nil="true"/>
        <AccountType/>
      </UserInfo>
    </Teachers>
    <Templates xmlns="e74e6d64-9086-4c1f-b0bd-07cd5d3d228d" xsi:nil="true"/>
    <LMS_Mappings xmlns="e74e6d64-9086-4c1f-b0bd-07cd5d3d228d" xsi:nil="true"/>
    <Owner xmlns="e74e6d64-9086-4c1f-b0bd-07cd5d3d228d">
      <UserInfo>
        <DisplayName/>
        <AccountId xsi:nil="true"/>
        <AccountType/>
      </UserInfo>
    </Owner>
    <Self_Registration_Enabled0 xmlns="e74e6d64-9086-4c1f-b0bd-07cd5d3d228d" xsi:nil="true"/>
    <DefaultSectionNames xmlns="e74e6d64-9086-4c1f-b0bd-07cd5d3d228d" xsi:nil="true"/>
    <Invited_Teachers xmlns="e74e6d64-9086-4c1f-b0bd-07cd5d3d228d" xsi:nil="true"/>
    <IsNotebookLocked xmlns="e74e6d64-9086-4c1f-b0bd-07cd5d3d228d" xsi:nil="true"/>
    <Students xmlns="e74e6d64-9086-4c1f-b0bd-07cd5d3d228d">
      <UserInfo>
        <DisplayName/>
        <AccountId xsi:nil="true"/>
        <AccountType/>
      </UserInfo>
    </Students>
    <Student_Groups xmlns="e74e6d64-9086-4c1f-b0bd-07cd5d3d228d">
      <UserInfo>
        <DisplayName/>
        <AccountId xsi:nil="true"/>
        <AccountType/>
      </UserInfo>
    </Student_Groups>
    <CultureName xmlns="e74e6d64-9086-4c1f-b0bd-07cd5d3d228d" xsi:nil="true"/>
    <Is_Collaboration_Space_Locked xmlns="e74e6d64-9086-4c1f-b0bd-07cd5d3d228d" xsi:nil="true"/>
    <Teams_Channel_Section_Location xmlns="e74e6d64-9086-4c1f-b0bd-07cd5d3d228d" xsi:nil="true"/>
    <Invited_Students xmlns="e74e6d64-9086-4c1f-b0bd-07cd5d3d228d" xsi:nil="true"/>
    <Distribution_Groups xmlns="e74e6d64-9086-4c1f-b0bd-07cd5d3d228d" xsi:nil="true"/>
    <Self_Registration_Enabled xmlns="e74e6d64-9086-4c1f-b0bd-07cd5d3d228d" xsi:nil="true"/>
    <Has_Teacher_Only_SectionGroup xmlns="e74e6d64-9086-4c1f-b0bd-07cd5d3d228d" xsi:nil="true"/>
    <Math_Settings xmlns="e74e6d64-9086-4c1f-b0bd-07cd5d3d228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1CDC4F5F33004288EF8CE272E1C0A7" ma:contentTypeVersion="35" ma:contentTypeDescription="Create a new document." ma:contentTypeScope="" ma:versionID="af32a8716839ce770f8e679659d435ba">
  <xsd:schema xmlns:xsd="http://www.w3.org/2001/XMLSchema" xmlns:xs="http://www.w3.org/2001/XMLSchema" xmlns:p="http://schemas.microsoft.com/office/2006/metadata/properties" xmlns:ns3="2add34c5-7df0-420e-8b71-301032458f2d" xmlns:ns4="e74e6d64-9086-4c1f-b0bd-07cd5d3d228d" targetNamespace="http://schemas.microsoft.com/office/2006/metadata/properties" ma:root="true" ma:fieldsID="db262fd2ea9ae541964f6f45ef25726a" ns3:_="" ns4:_="">
    <xsd:import namespace="2add34c5-7df0-420e-8b71-301032458f2d"/>
    <xsd:import namespace="e74e6d64-9086-4c1f-b0bd-07cd5d3d228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MediaServiceMetadata" minOccurs="0"/>
                <xsd:element ref="ns4:MediaServiceFastMetadata" minOccurs="0"/>
                <xsd:element ref="ns4:MediaServiceDateTaken" minOccurs="0"/>
                <xsd:element ref="ns4:MediaServiceAutoTags" minOccurs="0"/>
                <xsd:element ref="ns4:Templates" minOccurs="0"/>
                <xsd:element ref="ns4:CultureName" minOccurs="0"/>
                <xsd:element ref="ns4:Self_Registration_Enabled0" minOccurs="0"/>
                <xsd:element ref="ns4:Has_Teacher_Only_SectionGroup" minOccurs="0"/>
                <xsd:element ref="ns4:Is_Collaboration_Space_Locked" minOccurs="0"/>
                <xsd:element ref="ns4:MediaServiceOCR" minOccurs="0"/>
                <xsd:element ref="ns4:MediaServiceLocation" minOccurs="0"/>
                <xsd:element ref="ns4:TeamsChannelId" minOccurs="0"/>
                <xsd:element ref="ns4:IsNotebookLocked" minOccurs="0"/>
                <xsd:element ref="ns4:Math_Settings" minOccurs="0"/>
                <xsd:element ref="ns4:Distribution_Groups" minOccurs="0"/>
                <xsd:element ref="ns4:LMS_Mappings" minOccurs="0"/>
                <xsd:element ref="ns4:MediaServiceGenerationTime" minOccurs="0"/>
                <xsd:element ref="ns4:MediaServiceEventHashCode" minOccurs="0"/>
                <xsd:element ref="ns4:MediaServiceAutoKeyPoints" minOccurs="0"/>
                <xsd:element ref="ns4:MediaServiceKeyPoints" minOccurs="0"/>
                <xsd:element ref="ns4: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d34c5-7df0-420e-8b71-301032458f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4e6d64-9086-4c1f-b0bd-07cd5d3d228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MediaServiceMetadata" ma:index="22" nillable="true" ma:displayName="MediaServiceMetadata" ma:description="" ma:hidden="true" ma:internalName="MediaServiceMetadata" ma:readOnly="true">
      <xsd:simpleType>
        <xsd:restriction base="dms:Note"/>
      </xsd:simpleType>
    </xsd:element>
    <xsd:element name="MediaServiceFastMetadata" ma:index="23" nillable="true" ma:displayName="MediaServiceFastMetadata" ma:description="" ma:hidden="true" ma:internalName="MediaServiceFastMetadata" ma:readOnly="true">
      <xsd:simpleType>
        <xsd:restriction base="dms:Note"/>
      </xsd:simpleType>
    </xsd:element>
    <xsd:element name="MediaServiceDateTaken" ma:index="24" nillable="true" ma:displayName="MediaServiceDateTaken" ma:description="" ma:hidden="true" ma:internalName="MediaServiceDateTaken" ma:readOnly="true">
      <xsd:simpleType>
        <xsd:restriction base="dms:Text"/>
      </xsd:simpleType>
    </xsd:element>
    <xsd:element name="MediaServiceAutoTags" ma:index="25" nillable="true" ma:displayName="MediaServiceAutoTags" ma:description="" ma:internalName="MediaServiceAutoTags" ma:readOnly="true">
      <xsd:simpleType>
        <xsd:restriction base="dms:Text"/>
      </xsd:simpleType>
    </xsd:element>
    <xsd:element name="Templates" ma:index="26" nillable="true" ma:displayName="Templates" ma:internalName="Templates">
      <xsd:simpleType>
        <xsd:restriction base="dms:Note">
          <xsd:maxLength value="255"/>
        </xsd:restriction>
      </xsd:simpleType>
    </xsd:element>
    <xsd:element name="CultureName" ma:index="27" nillable="true" ma:displayName="Culture Name" ma:internalName="CultureName">
      <xsd:simpleType>
        <xsd:restriction base="dms:Text"/>
      </xsd:simpleType>
    </xsd:element>
    <xsd:element name="Self_Registration_Enabled0" ma:index="28" nillable="true" ma:displayName="Self Registration Enabled" ma:internalName="Self_Registration_Enabled0">
      <xsd:simpleType>
        <xsd:restriction base="dms:Boolean"/>
      </xsd:simpleType>
    </xsd:element>
    <xsd:element name="Has_Teacher_Only_SectionGroup" ma:index="29" nillable="true" ma:displayName="Has Teacher Only SectionGroup" ma:internalName="Has_Teacher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MediaServiceOCR" ma:index="31" nillable="true" ma:displayName="MediaServiceOCR" ma:internalName="MediaServiceOCR" ma:readOnly="true">
      <xsd:simpleType>
        <xsd:restriction base="dms:Note">
          <xsd:maxLength value="255"/>
        </xsd:restriction>
      </xsd:simpleType>
    </xsd:element>
    <xsd:element name="MediaServiceLocation" ma:index="32" nillable="true" ma:displayName="MediaServiceLocation" ma:internalName="MediaServiceLocation" ma:readOnly="true">
      <xsd:simpleType>
        <xsd:restriction base="dms:Text"/>
      </xsd:simpleType>
    </xsd:element>
    <xsd:element name="TeamsChannelId" ma:index="33" nillable="true" ma:displayName="Teams Channel Id" ma:internalName="TeamsChannelId">
      <xsd:simpleType>
        <xsd:restriction base="dms:Text"/>
      </xsd:simpleType>
    </xsd:element>
    <xsd:element name="IsNotebookLocked" ma:index="34" nillable="true" ma:displayName="Is Notebook Locked" ma:internalName="IsNotebookLocked">
      <xsd:simpleType>
        <xsd:restriction base="dms:Boolean"/>
      </xsd:simpleType>
    </xsd:element>
    <xsd:element name="Math_Settings" ma:index="35" nillable="true" ma:displayName="Math Settings" ma:internalName="Math_Settings">
      <xsd:simpleType>
        <xsd:restriction base="dms:Text"/>
      </xsd:simpleType>
    </xsd:element>
    <xsd:element name="Distribution_Groups" ma:index="36" nillable="true" ma:displayName="Distribution Groups" ma:internalName="Distribution_Groups">
      <xsd:simpleType>
        <xsd:restriction base="dms:Note">
          <xsd:maxLength value="255"/>
        </xsd:restriction>
      </xsd:simpleType>
    </xsd:element>
    <xsd:element name="LMS_Mappings" ma:index="37" nillable="true" ma:displayName="LMS Mappings" ma:internalName="LMS_Mappings">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Teams_Channel_Section_Location" ma:index="42" nillable="true" ma:displayName="Teams Channel Section Location" ma:internalName="Teams_Channel_Section_Loca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B7EA60-89AB-4F7D-AE9D-B0F4F4648157}">
  <ds:schemaRefs>
    <ds:schemaRef ds:uri="e74e6d64-9086-4c1f-b0bd-07cd5d3d228d"/>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2add34c5-7df0-420e-8b71-301032458f2d"/>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40CC8200-8C29-48EC-A9A8-6C2610037FB3}">
  <ds:schemaRefs>
    <ds:schemaRef ds:uri="http://schemas.microsoft.com/sharepoint/v3/contenttype/forms"/>
  </ds:schemaRefs>
</ds:datastoreItem>
</file>

<file path=customXml/itemProps3.xml><?xml version="1.0" encoding="utf-8"?>
<ds:datastoreItem xmlns:ds="http://schemas.openxmlformats.org/officeDocument/2006/customXml" ds:itemID="{B870B4BC-D3A7-46F9-9402-393A5EF6DE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dd34c5-7df0-420e-8b71-301032458f2d"/>
    <ds:schemaRef ds:uri="e74e6d64-9086-4c1f-b0bd-07cd5d3d2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512</TotalTime>
  <Words>1415</Words>
  <Application>Microsoft Office PowerPoint</Application>
  <PresentationFormat>Widescreen</PresentationFormat>
  <Paragraphs>89</Paragraphs>
  <Slides>33</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Balto</vt:lpstr>
      <vt:lpstr>Book Antiqua</vt:lpstr>
      <vt:lpstr>Calibri</vt:lpstr>
      <vt:lpstr>Calibri Light</vt:lpstr>
      <vt:lpstr>Helvetica</vt:lpstr>
      <vt:lpstr>Lora</vt:lpstr>
      <vt:lpstr>Office Theme</vt:lpstr>
      <vt:lpstr>Developing a geographic awareness at the middle level using Ancient, Medieval, and Renaissance era maps.</vt:lpstr>
      <vt:lpstr>PowerPoint Presentation</vt:lpstr>
      <vt:lpstr>Social Studies Practices (SSP)</vt:lpstr>
      <vt:lpstr>Martin Waldseemüller on his 1507 world map</vt:lpstr>
      <vt:lpstr>Tools of the trade</vt:lpstr>
      <vt:lpstr>TITLE: Babylonian World Map  DATE: 600-500 B.C.  AUTHOR: unknown</vt:lpstr>
      <vt:lpstr>TITLE: Turin Papyrus  DATE: 1150 B.C.  AUTHOR: unknown</vt:lpstr>
      <vt:lpstr>Greek Views of the World Dates: Various Authors: Various</vt:lpstr>
      <vt:lpstr>How we know the Earth is round </vt:lpstr>
      <vt:lpstr>Marcus Vipsanius Agrippa  Orbis Terrarum 20 A.D.</vt:lpstr>
      <vt:lpstr>Title: The Han Mawangdui Maps  Date: pre-168 B.C.  Author: unknown</vt:lpstr>
      <vt:lpstr>China in 1000 CE ‘The Most Advanced Society in the World’</vt:lpstr>
      <vt:lpstr>Early World Maps in China</vt:lpstr>
      <vt:lpstr>TITLE: World Maps of al-Idrisi  DATE: 1154-1192  AUTHOR: Abu Abdullah Mohammed Ibn al-Sharif al-Idrisi [Edrisi] TABULA ROGERIANA, @1138</vt:lpstr>
      <vt:lpstr>TITLE: The Catalan Atlas DATE: 1375 AUTHOR: Abraham Cresques</vt:lpstr>
      <vt:lpstr>The Mystery of Extraordinarily Accurate Medieval Maps</vt:lpstr>
      <vt:lpstr>TITLE: Fra Mauro’s Mappamundi DATE: 1457 -1459 AUTHOR: Fra Mauro</vt:lpstr>
      <vt:lpstr>On Scale and Distance:</vt:lpstr>
      <vt:lpstr>TITLE: Toscanelli’s World Map  DATE: 1474  AUTHOR: Paolo Toscanelli</vt:lpstr>
      <vt:lpstr>WHAT WAS FINALLY  PROVEN? WHO WAS RESPONSIBLE  FOR PROVING IT?</vt:lpstr>
      <vt:lpstr>Erdapfel TITLE: Behaim Globe  DATE: 1492  AUTHOR: Martin Behaim </vt:lpstr>
      <vt:lpstr>How Leonardo da Vinci made a “satellite” map in 1502</vt:lpstr>
      <vt:lpstr>Exploring the Early Americas Waldseemüller Maps Compare and contrast his 1507 and 1516 maps with the Library of Congress Lesson</vt:lpstr>
      <vt:lpstr>When North America was part of Asia</vt:lpstr>
      <vt:lpstr>Author:Monte, Urbano Composite:Tavola 1-60 Date:1587  </vt:lpstr>
      <vt:lpstr>Any thoughts on Antarctica?</vt:lpstr>
      <vt:lpstr>JOAN BLEAU  LATE 1600</vt:lpstr>
      <vt:lpstr>Emma Willard </vt:lpstr>
      <vt:lpstr>Emma Willard</vt:lpstr>
      <vt:lpstr>Emma Willard</vt:lpstr>
      <vt:lpstr>Historic Maps of Tennessee</vt:lpstr>
      <vt:lpstr>GIOVANNI MARIA CASSINI: LA NUOVA OLANDA E LA NUOVA  GUINEA DELINEATE SULLE ULTIME OSSERAZIONE . . . 1798</vt:lpstr>
      <vt:lpstr>DÉTAILS SUR CARTE GEOGRAPHIE MAPPEMONDE  PHYSIQUE ET POLITIQUE L. DUSSIEUX 1821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according to Dicæarchus (300 B.C.)</dc:title>
  <dc:creator>Brian Smith</dc:creator>
  <cp:lastModifiedBy>geo4tn@gmail.com</cp:lastModifiedBy>
  <cp:revision>51</cp:revision>
  <dcterms:created xsi:type="dcterms:W3CDTF">2021-02-17T17:34:34Z</dcterms:created>
  <dcterms:modified xsi:type="dcterms:W3CDTF">2021-02-23T21:19:59Z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0x010100081CDC4F5F33004288EF8CE272E1C0A7</vt:lpwstr>
  </property>
</Properties>
</file>