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Lst>
  <p:sldSz cx="13004800" cy="9753600"/>
  <p:notesSz cx="6858000" cy="9144000"/>
  <p:defaultTextStyle>
    <a:lvl1pPr algn="ctr" defTabSz="584200">
      <a:defRPr sz="2400">
        <a:solidFill>
          <a:srgbClr val="414141"/>
        </a:solidFill>
        <a:latin typeface="Palatino"/>
        <a:ea typeface="Palatino"/>
        <a:cs typeface="Palatino"/>
        <a:sym typeface="Palatino"/>
      </a:defRPr>
    </a:lvl1pPr>
    <a:lvl2pPr indent="228600" algn="ctr" defTabSz="584200">
      <a:defRPr sz="2400">
        <a:solidFill>
          <a:srgbClr val="414141"/>
        </a:solidFill>
        <a:latin typeface="Palatino"/>
        <a:ea typeface="Palatino"/>
        <a:cs typeface="Palatino"/>
        <a:sym typeface="Palatino"/>
      </a:defRPr>
    </a:lvl2pPr>
    <a:lvl3pPr indent="457200" algn="ctr" defTabSz="584200">
      <a:defRPr sz="2400">
        <a:solidFill>
          <a:srgbClr val="414141"/>
        </a:solidFill>
        <a:latin typeface="Palatino"/>
        <a:ea typeface="Palatino"/>
        <a:cs typeface="Palatino"/>
        <a:sym typeface="Palatino"/>
      </a:defRPr>
    </a:lvl3pPr>
    <a:lvl4pPr indent="685800" algn="ctr" defTabSz="584200">
      <a:defRPr sz="2400">
        <a:solidFill>
          <a:srgbClr val="414141"/>
        </a:solidFill>
        <a:latin typeface="Palatino"/>
        <a:ea typeface="Palatino"/>
        <a:cs typeface="Palatino"/>
        <a:sym typeface="Palatino"/>
      </a:defRPr>
    </a:lvl4pPr>
    <a:lvl5pPr indent="914400" algn="ctr" defTabSz="584200">
      <a:defRPr sz="2400">
        <a:solidFill>
          <a:srgbClr val="414141"/>
        </a:solidFill>
        <a:latin typeface="Palatino"/>
        <a:ea typeface="Palatino"/>
        <a:cs typeface="Palatino"/>
        <a:sym typeface="Palatino"/>
      </a:defRPr>
    </a:lvl5pPr>
    <a:lvl6pPr indent="1143000" algn="ctr" defTabSz="584200">
      <a:defRPr sz="2400">
        <a:solidFill>
          <a:srgbClr val="414141"/>
        </a:solidFill>
        <a:latin typeface="Palatino"/>
        <a:ea typeface="Palatino"/>
        <a:cs typeface="Palatino"/>
        <a:sym typeface="Palatino"/>
      </a:defRPr>
    </a:lvl6pPr>
    <a:lvl7pPr indent="1371600" algn="ctr" defTabSz="584200">
      <a:defRPr sz="2400">
        <a:solidFill>
          <a:srgbClr val="414141"/>
        </a:solidFill>
        <a:latin typeface="Palatino"/>
        <a:ea typeface="Palatino"/>
        <a:cs typeface="Palatino"/>
        <a:sym typeface="Palatino"/>
      </a:defRPr>
    </a:lvl7pPr>
    <a:lvl8pPr indent="1600200" algn="ctr" defTabSz="584200">
      <a:defRPr sz="2400">
        <a:solidFill>
          <a:srgbClr val="414141"/>
        </a:solidFill>
        <a:latin typeface="Palatino"/>
        <a:ea typeface="Palatino"/>
        <a:cs typeface="Palatino"/>
        <a:sym typeface="Palatino"/>
      </a:defRPr>
    </a:lvl8pPr>
    <a:lvl9pPr indent="1828800" algn="ctr" defTabSz="584200">
      <a:defRPr sz="2400">
        <a:solidFill>
          <a:srgbClr val="414141"/>
        </a:solidFill>
        <a:latin typeface="Palatino"/>
        <a:ea typeface="Palatino"/>
        <a:cs typeface="Palatino"/>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B0564E"/>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6C7C4E"/>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rgbClr val="A8C3DF"/>
              </a:solidFill>
              <a:prstDash val="solid"/>
              <a:miter lim="400000"/>
            </a:ln>
          </a:left>
          <a:right>
            <a:ln w="12700" cap="flat">
              <a:solidFill>
                <a:srgbClr val="A8C3DF"/>
              </a:solidFill>
              <a:prstDash val="solid"/>
              <a:miter lim="400000"/>
            </a:ln>
          </a:right>
          <a:top>
            <a:ln w="12700" cap="flat">
              <a:solidFill>
                <a:srgbClr val="A8C3DF"/>
              </a:solidFill>
              <a:prstDash val="solid"/>
              <a:miter lim="400000"/>
            </a:ln>
          </a:top>
          <a:bottom>
            <a:ln w="12700" cap="flat">
              <a:solidFill>
                <a:srgbClr val="A8C3DF"/>
              </a:solidFill>
              <a:prstDash val="solid"/>
              <a:miter lim="400000"/>
            </a:ln>
          </a:bottom>
          <a:insideH>
            <a:ln w="12700" cap="flat">
              <a:solidFill>
                <a:srgbClr val="A8C3DF"/>
              </a:solidFill>
              <a:prstDash val="solid"/>
              <a:miter lim="400000"/>
            </a:ln>
          </a:insideH>
          <a:insideV>
            <a:ln w="12700" cap="flat">
              <a:solidFill>
                <a:srgbClr val="A8C3DF"/>
              </a:solidFill>
              <a:prstDash val="solid"/>
              <a:miter lim="400000"/>
            </a:ln>
          </a:insideV>
        </a:tcBdr>
        <a:fill>
          <a:noFill/>
        </a:fill>
      </a:tcStyle>
    </a:wholeTbl>
    <a:band2H>
      <a:tcTxStyle/>
      <a:tcStyle>
        <a:tcBdr/>
        <a:fill>
          <a:solidFill>
            <a:srgbClr val="A8C3DF">
              <a:alpha val="3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314975"/>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496392"/>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760" y="-12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1" name="Shape 4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952317046"/>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7" name="Shape 7"/>
          <p:cNvSpPr/>
          <p:nvPr/>
        </p:nvSpPr>
        <p:spPr>
          <a:xfrm>
            <a:off x="508000" y="6591300"/>
            <a:ext cx="119994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8" name="Shape 8"/>
          <p:cNvSpPr/>
          <p:nvPr/>
        </p:nvSpPr>
        <p:spPr>
          <a:xfrm>
            <a:off x="508000" y="4089400"/>
            <a:ext cx="12000019"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9" name="Shape 9"/>
          <p:cNvSpPr/>
          <p:nvPr/>
        </p:nvSpPr>
        <p:spPr>
          <a:xfrm rot="16200000">
            <a:off x="7172923" y="53476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0" name="Shape 10"/>
          <p:cNvSpPr>
            <a:spLocks noGrp="1"/>
          </p:cNvSpPr>
          <p:nvPr>
            <p:ph type="title"/>
          </p:nvPr>
        </p:nvSpPr>
        <p:spPr>
          <a:xfrm>
            <a:off x="508000" y="4140200"/>
            <a:ext cx="7200900" cy="2413000"/>
          </a:xfrm>
          <a:prstGeom prst="rect">
            <a:avLst/>
          </a:prstGeom>
        </p:spPr>
        <p:txBody>
          <a:bodyPr/>
          <a:lstStyle>
            <a:lvl1pPr algn="l"/>
          </a:lstStyle>
          <a:p>
            <a:pPr lvl="0">
              <a:defRPr sz="1800">
                <a:solidFill>
                  <a:srgbClr val="000000"/>
                </a:solidFill>
              </a:defRPr>
            </a:pPr>
            <a:r>
              <a:rPr sz="7000">
                <a:solidFill>
                  <a:srgbClr val="D93E2B"/>
                </a:solidFill>
              </a:rPr>
              <a:t>Title Text</a:t>
            </a:r>
          </a:p>
        </p:txBody>
      </p:sp>
      <p:sp>
        <p:nvSpPr>
          <p:cNvPr id="11" name="Shape 11"/>
          <p:cNvSpPr>
            <a:spLocks noGrp="1"/>
          </p:cNvSpPr>
          <p:nvPr>
            <p:ph type="body"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3" name="Shape 13"/>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4" name="Shape 14"/>
          <p:cNvSpPr/>
          <p:nvPr/>
        </p:nvSpPr>
        <p:spPr>
          <a:xfrm>
            <a:off x="508000" y="9131300"/>
            <a:ext cx="119994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5" name="Shape 15"/>
          <p:cNvSpPr/>
          <p:nvPr/>
        </p:nvSpPr>
        <p:spPr>
          <a:xfrm>
            <a:off x="508000" y="6629400"/>
            <a:ext cx="12000019"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6" name="Shape 16"/>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7" name="Shape 17"/>
          <p:cNvSpPr>
            <a:spLocks noGrp="1"/>
          </p:cNvSpPr>
          <p:nvPr>
            <p:ph type="title"/>
          </p:nvPr>
        </p:nvSpPr>
        <p:spPr>
          <a:xfrm>
            <a:off x="508000" y="6680200"/>
            <a:ext cx="7200900" cy="2413000"/>
          </a:xfrm>
          <a:prstGeom prst="rect">
            <a:avLst/>
          </a:prstGeom>
        </p:spPr>
        <p:txBody>
          <a:bodyPr/>
          <a:lstStyle>
            <a:lvl1pPr algn="l"/>
          </a:lstStyle>
          <a:p>
            <a:pPr lvl="0">
              <a:defRPr sz="1800">
                <a:solidFill>
                  <a:srgbClr val="000000"/>
                </a:solidFill>
              </a:defRPr>
            </a:pPr>
            <a:r>
              <a:rPr sz="7000">
                <a:solidFill>
                  <a:srgbClr val="D93E2B"/>
                </a:solidFill>
              </a:rPr>
              <a:t>Title Text</a:t>
            </a:r>
          </a:p>
        </p:txBody>
      </p:sp>
      <p:sp>
        <p:nvSpPr>
          <p:cNvPr id="18" name="Shape 18"/>
          <p:cNvSpPr>
            <a:spLocks noGrp="1"/>
          </p:cNvSpPr>
          <p:nvPr>
            <p:ph type="body"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20" name="Shape 20"/>
          <p:cNvSpPr>
            <a:spLocks noGrp="1"/>
          </p:cNvSpPr>
          <p:nvPr>
            <p:ph type="title"/>
          </p:nvPr>
        </p:nvSpPr>
        <p:spPr>
          <a:xfrm>
            <a:off x="508000" y="3670300"/>
            <a:ext cx="11988800" cy="2413000"/>
          </a:xfrm>
          <a:prstGeom prst="rect">
            <a:avLst/>
          </a:prstGeom>
        </p:spPr>
        <p:txBody>
          <a:bodyPr/>
          <a:lstStyle/>
          <a:p>
            <a:pPr lvl="0">
              <a:defRPr sz="1800">
                <a:solidFill>
                  <a:srgbClr val="000000"/>
                </a:solidFill>
              </a:defRPr>
            </a:pPr>
            <a:r>
              <a:rPr sz="7000">
                <a:solidFill>
                  <a:srgbClr val="D93E2B"/>
                </a:solidFill>
              </a:rPr>
              <a:t>Title Text</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22" name="Shape 22"/>
          <p:cNvSpPr/>
          <p:nvPr/>
        </p:nvSpPr>
        <p:spPr>
          <a:xfrm>
            <a:off x="508000" y="4876800"/>
            <a:ext cx="5676374"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3" name="Shape 23"/>
          <p:cNvSpPr/>
          <p:nvPr/>
        </p:nvSpPr>
        <p:spPr>
          <a:xfrm>
            <a:off x="508000" y="2768600"/>
            <a:ext cx="5676316"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4" name="Shape 24"/>
          <p:cNvSpPr>
            <a:spLocks noGrp="1"/>
          </p:cNvSpPr>
          <p:nvPr>
            <p:ph type="title"/>
          </p:nvPr>
        </p:nvSpPr>
        <p:spPr>
          <a:xfrm>
            <a:off x="508000" y="2806700"/>
            <a:ext cx="5676900" cy="2032000"/>
          </a:xfrm>
          <a:prstGeom prst="rect">
            <a:avLst/>
          </a:prstGeom>
        </p:spPr>
        <p:txBody>
          <a:bodyPr/>
          <a:lstStyle>
            <a:lvl1pPr algn="l">
              <a:defRPr sz="5600"/>
            </a:lvl1pPr>
          </a:lstStyle>
          <a:p>
            <a:pPr lvl="0">
              <a:defRPr sz="1800">
                <a:solidFill>
                  <a:srgbClr val="000000"/>
                </a:solidFill>
              </a:defRPr>
            </a:pPr>
            <a:r>
              <a:rPr sz="5600">
                <a:solidFill>
                  <a:srgbClr val="D93E2B"/>
                </a:solidFill>
              </a:rPr>
              <a:t>Title Text</a:t>
            </a:r>
          </a:p>
        </p:txBody>
      </p:sp>
      <p:sp>
        <p:nvSpPr>
          <p:cNvPr id="25" name="Shape 25"/>
          <p:cNvSpPr>
            <a:spLocks noGrp="1"/>
          </p:cNvSpPr>
          <p:nvPr>
            <p:ph type="body"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
        <p:nvSpPr>
          <p:cNvPr id="30" name="Shape 30"/>
          <p:cNvSpPr>
            <a:spLocks noGrp="1"/>
          </p:cNvSpPr>
          <p:nvPr>
            <p:ph type="body" idx="1"/>
          </p:nvPr>
        </p:nvSpPr>
        <p:spPr>
          <a:prstGeom prst="rect">
            <a:avLst/>
          </a:prstGeom>
        </p:spPr>
        <p:txBody>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
        <p:nvSpPr>
          <p:cNvPr id="33" name="Shape 33"/>
          <p:cNvSpPr>
            <a:spLocks noGrp="1"/>
          </p:cNvSpPr>
          <p:nvPr>
            <p:ph type="body"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pPr lvl="0">
              <a:defRPr sz="1800">
                <a:solidFill>
                  <a:srgbClr val="000000"/>
                </a:solidFill>
              </a:defRPr>
            </a:pPr>
            <a:r>
              <a:rPr sz="3000">
                <a:solidFill>
                  <a:srgbClr val="414141"/>
                </a:solidFill>
              </a:rPr>
              <a:t>Body Level One</a:t>
            </a:r>
          </a:p>
          <a:p>
            <a:pPr lvl="1">
              <a:defRPr sz="1800">
                <a:solidFill>
                  <a:srgbClr val="000000"/>
                </a:solidFill>
              </a:defRPr>
            </a:pPr>
            <a:r>
              <a:rPr sz="3000">
                <a:solidFill>
                  <a:srgbClr val="414141"/>
                </a:solidFill>
              </a:rPr>
              <a:t>Body Level Two</a:t>
            </a:r>
          </a:p>
          <a:p>
            <a:pPr lvl="2">
              <a:defRPr sz="1800">
                <a:solidFill>
                  <a:srgbClr val="000000"/>
                </a:solidFill>
              </a:defRPr>
            </a:pPr>
            <a:r>
              <a:rPr sz="3000">
                <a:solidFill>
                  <a:srgbClr val="414141"/>
                </a:solidFill>
              </a:rPr>
              <a:t>Body Level Three</a:t>
            </a:r>
          </a:p>
          <a:p>
            <a:pPr lvl="3">
              <a:defRPr sz="1800">
                <a:solidFill>
                  <a:srgbClr val="000000"/>
                </a:solidFill>
              </a:defRPr>
            </a:pPr>
            <a:r>
              <a:rPr sz="3000">
                <a:solidFill>
                  <a:srgbClr val="414141"/>
                </a:solidFill>
              </a:rPr>
              <a:t>Body Level Four</a:t>
            </a:r>
          </a:p>
          <a:p>
            <a:pPr lvl="4">
              <a:defRPr sz="1800">
                <a:solidFill>
                  <a:srgbClr val="000000"/>
                </a:solidFill>
              </a:defRPr>
            </a:pPr>
            <a:r>
              <a:rPr sz="3000">
                <a:solidFill>
                  <a:srgbClr val="414141"/>
                </a:solidFill>
              </a:rPr>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35" name="Shape 35"/>
          <p:cNvSpPr>
            <a:spLocks noGrp="1"/>
          </p:cNvSpPr>
          <p:nvPr>
            <p:ph type="body" idx="1"/>
          </p:nvPr>
        </p:nvSpPr>
        <p:spPr>
          <a:xfrm>
            <a:off x="508000" y="1270000"/>
            <a:ext cx="11988800" cy="7213600"/>
          </a:xfrm>
          <a:prstGeom prst="rect">
            <a:avLst/>
          </a:prstGeom>
        </p:spPr>
        <p:txBody>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7000">
                <a:solidFill>
                  <a:srgbClr val="D93E2B"/>
                </a:solidFill>
              </a:rPr>
              <a:t>Title Text</a:t>
            </a:r>
          </a:p>
        </p:txBody>
      </p:sp>
      <p:sp>
        <p:nvSpPr>
          <p:cNvPr id="5" name="Shape 5"/>
          <p:cNvSpPr>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algn="ctr" defTabSz="584200">
        <a:lnSpc>
          <a:spcPct val="90000"/>
        </a:lnSpc>
        <a:spcBef>
          <a:spcPts val="1600"/>
        </a:spcBef>
        <a:defRPr sz="7000">
          <a:solidFill>
            <a:srgbClr val="D93E2B"/>
          </a:solidFill>
          <a:latin typeface="+mn-lt"/>
          <a:ea typeface="+mn-ea"/>
          <a:cs typeface="+mn-cs"/>
          <a:sym typeface="Bodoni SvtyTwo ITC TT-Book"/>
        </a:defRPr>
      </a:lvl1pPr>
      <a:lvl2pPr indent="228600" algn="ctr" defTabSz="584200">
        <a:lnSpc>
          <a:spcPct val="90000"/>
        </a:lnSpc>
        <a:spcBef>
          <a:spcPts val="1600"/>
        </a:spcBef>
        <a:defRPr sz="7000">
          <a:solidFill>
            <a:srgbClr val="D93E2B"/>
          </a:solidFill>
          <a:latin typeface="+mn-lt"/>
          <a:ea typeface="+mn-ea"/>
          <a:cs typeface="+mn-cs"/>
          <a:sym typeface="Bodoni SvtyTwo ITC TT-Book"/>
        </a:defRPr>
      </a:lvl2pPr>
      <a:lvl3pPr indent="457200" algn="ctr" defTabSz="584200">
        <a:lnSpc>
          <a:spcPct val="90000"/>
        </a:lnSpc>
        <a:spcBef>
          <a:spcPts val="1600"/>
        </a:spcBef>
        <a:defRPr sz="7000">
          <a:solidFill>
            <a:srgbClr val="D93E2B"/>
          </a:solidFill>
          <a:latin typeface="+mn-lt"/>
          <a:ea typeface="+mn-ea"/>
          <a:cs typeface="+mn-cs"/>
          <a:sym typeface="Bodoni SvtyTwo ITC TT-Book"/>
        </a:defRPr>
      </a:lvl3pPr>
      <a:lvl4pPr indent="685800" algn="ctr" defTabSz="584200">
        <a:lnSpc>
          <a:spcPct val="90000"/>
        </a:lnSpc>
        <a:spcBef>
          <a:spcPts val="1600"/>
        </a:spcBef>
        <a:defRPr sz="7000">
          <a:solidFill>
            <a:srgbClr val="D93E2B"/>
          </a:solidFill>
          <a:latin typeface="+mn-lt"/>
          <a:ea typeface="+mn-ea"/>
          <a:cs typeface="+mn-cs"/>
          <a:sym typeface="Bodoni SvtyTwo ITC TT-Book"/>
        </a:defRPr>
      </a:lvl4pPr>
      <a:lvl5pPr indent="914400" algn="ctr" defTabSz="584200">
        <a:lnSpc>
          <a:spcPct val="90000"/>
        </a:lnSpc>
        <a:spcBef>
          <a:spcPts val="1600"/>
        </a:spcBef>
        <a:defRPr sz="7000">
          <a:solidFill>
            <a:srgbClr val="D93E2B"/>
          </a:solidFill>
          <a:latin typeface="+mn-lt"/>
          <a:ea typeface="+mn-ea"/>
          <a:cs typeface="+mn-cs"/>
          <a:sym typeface="Bodoni SvtyTwo ITC TT-Book"/>
        </a:defRPr>
      </a:lvl5pPr>
      <a:lvl6pPr indent="1143000" algn="ctr" defTabSz="584200">
        <a:lnSpc>
          <a:spcPct val="90000"/>
        </a:lnSpc>
        <a:spcBef>
          <a:spcPts val="1600"/>
        </a:spcBef>
        <a:defRPr sz="7000">
          <a:solidFill>
            <a:srgbClr val="D93E2B"/>
          </a:solidFill>
          <a:latin typeface="+mn-lt"/>
          <a:ea typeface="+mn-ea"/>
          <a:cs typeface="+mn-cs"/>
          <a:sym typeface="Bodoni SvtyTwo ITC TT-Book"/>
        </a:defRPr>
      </a:lvl6pPr>
      <a:lvl7pPr indent="1371600" algn="ctr" defTabSz="584200">
        <a:lnSpc>
          <a:spcPct val="90000"/>
        </a:lnSpc>
        <a:spcBef>
          <a:spcPts val="1600"/>
        </a:spcBef>
        <a:defRPr sz="7000">
          <a:solidFill>
            <a:srgbClr val="D93E2B"/>
          </a:solidFill>
          <a:latin typeface="+mn-lt"/>
          <a:ea typeface="+mn-ea"/>
          <a:cs typeface="+mn-cs"/>
          <a:sym typeface="Bodoni SvtyTwo ITC TT-Book"/>
        </a:defRPr>
      </a:lvl7pPr>
      <a:lvl8pPr indent="1600200" algn="ctr" defTabSz="584200">
        <a:lnSpc>
          <a:spcPct val="90000"/>
        </a:lnSpc>
        <a:spcBef>
          <a:spcPts val="1600"/>
        </a:spcBef>
        <a:defRPr sz="7000">
          <a:solidFill>
            <a:srgbClr val="D93E2B"/>
          </a:solidFill>
          <a:latin typeface="+mn-lt"/>
          <a:ea typeface="+mn-ea"/>
          <a:cs typeface="+mn-cs"/>
          <a:sym typeface="Bodoni SvtyTwo ITC TT-Book"/>
        </a:defRPr>
      </a:lvl8pPr>
      <a:lvl9pPr indent="1828800" algn="ctr" defTabSz="584200">
        <a:lnSpc>
          <a:spcPct val="90000"/>
        </a:lnSpc>
        <a:spcBef>
          <a:spcPts val="1600"/>
        </a:spcBef>
        <a:defRPr sz="7000">
          <a:solidFill>
            <a:srgbClr val="D93E2B"/>
          </a:solidFill>
          <a:latin typeface="+mn-lt"/>
          <a:ea typeface="+mn-ea"/>
          <a:cs typeface="+mn-cs"/>
          <a:sym typeface="Bodoni SvtyTwo ITC TT-Book"/>
        </a:defRPr>
      </a:lvl9pPr>
    </p:titleStyle>
    <p:bodyStyle>
      <a:lvl1pPr marL="4699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1pPr>
      <a:lvl2pPr marL="9398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2pPr>
      <a:lvl3pPr marL="14097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3pPr>
      <a:lvl4pPr marL="18796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4pPr>
      <a:lvl5pPr marL="23495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5pPr>
      <a:lvl6pPr marL="28194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6pPr>
      <a:lvl7pPr marL="32893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7pPr>
      <a:lvl8pPr marL="37592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8pPr>
      <a:lvl9pPr marL="42291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9pPr>
    </p:bodyStyle>
    <p:otherStyle>
      <a:lvl1pPr algn="ctr" defTabSz="584200">
        <a:defRPr>
          <a:solidFill>
            <a:schemeClr val="tx1"/>
          </a:solidFill>
          <a:latin typeface="+mn-lt"/>
          <a:ea typeface="+mn-ea"/>
          <a:cs typeface="+mn-cs"/>
          <a:sym typeface="Palatino"/>
        </a:defRPr>
      </a:lvl1pPr>
      <a:lvl2pPr indent="228600" algn="ctr" defTabSz="584200">
        <a:defRPr>
          <a:solidFill>
            <a:schemeClr val="tx1"/>
          </a:solidFill>
          <a:latin typeface="+mn-lt"/>
          <a:ea typeface="+mn-ea"/>
          <a:cs typeface="+mn-cs"/>
          <a:sym typeface="Palatino"/>
        </a:defRPr>
      </a:lvl2pPr>
      <a:lvl3pPr indent="457200" algn="ctr" defTabSz="584200">
        <a:defRPr>
          <a:solidFill>
            <a:schemeClr val="tx1"/>
          </a:solidFill>
          <a:latin typeface="+mn-lt"/>
          <a:ea typeface="+mn-ea"/>
          <a:cs typeface="+mn-cs"/>
          <a:sym typeface="Palatino"/>
        </a:defRPr>
      </a:lvl3pPr>
      <a:lvl4pPr indent="685800" algn="ctr" defTabSz="584200">
        <a:defRPr>
          <a:solidFill>
            <a:schemeClr val="tx1"/>
          </a:solidFill>
          <a:latin typeface="+mn-lt"/>
          <a:ea typeface="+mn-ea"/>
          <a:cs typeface="+mn-cs"/>
          <a:sym typeface="Palatino"/>
        </a:defRPr>
      </a:lvl4pPr>
      <a:lvl5pPr indent="914400" algn="ctr" defTabSz="584200">
        <a:defRPr>
          <a:solidFill>
            <a:schemeClr val="tx1"/>
          </a:solidFill>
          <a:latin typeface="+mn-lt"/>
          <a:ea typeface="+mn-ea"/>
          <a:cs typeface="+mn-cs"/>
          <a:sym typeface="Palatino"/>
        </a:defRPr>
      </a:lvl5pPr>
      <a:lvl6pPr indent="1143000" algn="ctr" defTabSz="584200">
        <a:defRPr>
          <a:solidFill>
            <a:schemeClr val="tx1"/>
          </a:solidFill>
          <a:latin typeface="+mn-lt"/>
          <a:ea typeface="+mn-ea"/>
          <a:cs typeface="+mn-cs"/>
          <a:sym typeface="Palatino"/>
        </a:defRPr>
      </a:lvl6pPr>
      <a:lvl7pPr indent="1371600" algn="ctr" defTabSz="584200">
        <a:defRPr>
          <a:solidFill>
            <a:schemeClr val="tx1"/>
          </a:solidFill>
          <a:latin typeface="+mn-lt"/>
          <a:ea typeface="+mn-ea"/>
          <a:cs typeface="+mn-cs"/>
          <a:sym typeface="Palatino"/>
        </a:defRPr>
      </a:lvl7pPr>
      <a:lvl8pPr indent="1600200" algn="ctr" defTabSz="584200">
        <a:defRPr>
          <a:solidFill>
            <a:schemeClr val="tx1"/>
          </a:solidFill>
          <a:latin typeface="+mn-lt"/>
          <a:ea typeface="+mn-ea"/>
          <a:cs typeface="+mn-cs"/>
          <a:sym typeface="Palatino"/>
        </a:defRPr>
      </a:lvl8pPr>
      <a:lvl9pPr indent="1828800" algn="ctr" defTabSz="584200">
        <a:defRPr>
          <a:solidFill>
            <a:schemeClr val="tx1"/>
          </a:solidFill>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p:nvPr/>
        </p:nvSpPr>
        <p:spPr>
          <a:xfrm>
            <a:off x="3053308" y="9112250"/>
            <a:ext cx="6898184"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10000"/>
              </a:lnSpc>
              <a:defRPr sz="2100" i="1"/>
            </a:lvl1pPr>
          </a:lstStyle>
          <a:p>
            <a:pPr lvl="0">
              <a:defRPr sz="1800" i="0">
                <a:solidFill>
                  <a:srgbClr val="000000"/>
                </a:solidFill>
              </a:defRPr>
            </a:pPr>
            <a:r>
              <a:rPr sz="2100" i="1">
                <a:solidFill>
                  <a:srgbClr val="414141"/>
                </a:solidFill>
              </a:rPr>
              <a:t>http://www.gallup.com/poll/125066/State-States.aspx</a:t>
            </a:r>
          </a:p>
        </p:txBody>
      </p:sp>
      <p:sp>
        <p:nvSpPr>
          <p:cNvPr id="44" name="Shape 44"/>
          <p:cNvSpPr>
            <a:spLocks noGrp="1"/>
          </p:cNvSpPr>
          <p:nvPr>
            <p:ph type="title"/>
          </p:nvPr>
        </p:nvSpPr>
        <p:spPr>
          <a:xfrm>
            <a:off x="508000" y="4140200"/>
            <a:ext cx="7434263" cy="2413000"/>
          </a:xfrm>
          <a:prstGeom prst="rect">
            <a:avLst/>
          </a:prstGeom>
        </p:spPr>
        <p:txBody>
          <a:bodyPr/>
          <a:lstStyle>
            <a:lvl1pPr>
              <a:defRPr sz="7100" b="1">
                <a:latin typeface="Gill Sans SemiBold"/>
                <a:ea typeface="Gill Sans SemiBold"/>
                <a:cs typeface="Gill Sans SemiBold"/>
                <a:sym typeface="Gill Sans SemiBold"/>
              </a:defRPr>
            </a:lvl1pPr>
          </a:lstStyle>
          <a:p>
            <a:pPr lvl="0">
              <a:defRPr sz="1800" b="0">
                <a:solidFill>
                  <a:srgbClr val="000000"/>
                </a:solidFill>
              </a:defRPr>
            </a:pPr>
            <a:r>
              <a:rPr sz="7100" b="1">
                <a:solidFill>
                  <a:srgbClr val="D93E2B"/>
                </a:solidFill>
              </a:rPr>
              <a:t>State of the States</a:t>
            </a:r>
          </a:p>
        </p:txBody>
      </p:sp>
      <p:sp>
        <p:nvSpPr>
          <p:cNvPr id="45" name="Shape 45"/>
          <p:cNvSpPr>
            <a:spLocks noGrp="1"/>
          </p:cNvSpPr>
          <p:nvPr>
            <p:ph type="body" idx="1"/>
          </p:nvPr>
        </p:nvSpPr>
        <p:spPr>
          <a:prstGeom prst="rect">
            <a:avLst/>
          </a:prstGeom>
        </p:spPr>
        <p:txBody>
          <a:bodyPr/>
          <a:lstStyle>
            <a:lvl1pPr>
              <a:defRPr sz="3500"/>
            </a:lvl1pPr>
          </a:lstStyle>
          <a:p>
            <a:pPr lvl="0">
              <a:defRPr sz="1800">
                <a:solidFill>
                  <a:srgbClr val="000000"/>
                </a:solidFill>
              </a:defRPr>
            </a:pPr>
            <a:r>
              <a:rPr sz="3500">
                <a:solidFill>
                  <a:srgbClr val="414141"/>
                </a:solidFill>
              </a:rPr>
              <a:t>GALLUP   2013</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xfrm>
            <a:off x="508000" y="3627637"/>
            <a:ext cx="11988800" cy="4675737"/>
          </a:xfrm>
          <a:prstGeom prst="rect">
            <a:avLst/>
          </a:prstGeom>
        </p:spPr>
        <p:txBody>
          <a:bodyPr/>
          <a:lstStyle/>
          <a:p>
            <a:pPr lvl="0" algn="l" defTabSz="457200">
              <a:lnSpc>
                <a:spcPct val="100000"/>
              </a:lnSpc>
              <a:spcBef>
                <a:spcPts val="0"/>
              </a:spcBef>
              <a:defRPr sz="1800">
                <a:solidFill>
                  <a:srgbClr val="000000"/>
                </a:solidFill>
              </a:defRPr>
            </a:pPr>
            <a:r>
              <a:rPr sz="4600" b="1">
                <a:solidFill>
                  <a:srgbClr val="252727"/>
                </a:solidFill>
                <a:latin typeface="Gill Sans SemiBold"/>
                <a:ea typeface="Gill Sans SemiBold"/>
                <a:cs typeface="Gill Sans SemiBold"/>
                <a:sym typeface="Gill Sans SemiBold"/>
              </a:rPr>
              <a:t>% Protestant</a:t>
            </a:r>
          </a:p>
          <a:p>
            <a:pPr lvl="0" algn="l" defTabSz="457200">
              <a:lnSpc>
                <a:spcPct val="100000"/>
              </a:lnSpc>
              <a:spcBef>
                <a:spcPts val="0"/>
              </a:spcBef>
              <a:defRPr sz="1800">
                <a:solidFill>
                  <a:srgbClr val="000000"/>
                </a:solidFill>
              </a:defRPr>
            </a:pPr>
            <a:endParaRPr sz="4600" b="1">
              <a:solidFill>
                <a:srgbClr val="252727"/>
              </a:solidFill>
              <a:latin typeface="Gill Sans SemiBold"/>
              <a:ea typeface="Gill Sans SemiBold"/>
              <a:cs typeface="Gill Sans SemiBold"/>
              <a:sym typeface="Gill Sans SemiBold"/>
            </a:endParaRPr>
          </a:p>
          <a:p>
            <a:pPr lvl="0" algn="l"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The percentage of state residents who report they are Protestant…</a:t>
            </a:r>
          </a:p>
          <a:p>
            <a:pPr lvl="0" algn="l" defTabSz="457200">
              <a:lnSpc>
                <a:spcPct val="100000"/>
              </a:lnSpc>
              <a:spcBef>
                <a:spcPts val="0"/>
              </a:spcBef>
              <a:defRPr sz="1800">
                <a:solidFill>
                  <a:srgbClr val="000000"/>
                </a:solidFill>
              </a:defRPr>
            </a:pPr>
            <a:endParaRPr sz="4100" b="1">
              <a:solidFill>
                <a:srgbClr val="252727"/>
              </a:solidFill>
              <a:latin typeface="Gill Sans SemiBold"/>
              <a:ea typeface="Gill Sans SemiBold"/>
              <a:cs typeface="Gill Sans SemiBold"/>
              <a:sym typeface="Gill Sans SemiBold"/>
            </a:endParaRPr>
          </a:p>
          <a:p>
            <a:pPr lvl="0"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Which states are the most Protestant? least?</a:t>
            </a:r>
          </a:p>
        </p:txBody>
      </p:sp>
      <p:sp>
        <p:nvSpPr>
          <p:cNvPr id="89" name="Shape 89"/>
          <p:cNvSpPr/>
          <p:nvPr/>
        </p:nvSpPr>
        <p:spPr>
          <a:xfrm>
            <a:off x="431904" y="1181917"/>
            <a:ext cx="12140993" cy="241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nSpc>
                <a:spcPct val="90000"/>
              </a:lnSpc>
              <a:spcBef>
                <a:spcPts val="1600"/>
              </a:spcBef>
              <a:defRPr sz="7600" b="1">
                <a:solidFill>
                  <a:srgbClr val="D93E2B"/>
                </a:solidFill>
                <a:latin typeface="Gill Sans SemiBold"/>
                <a:ea typeface="Gill Sans SemiBold"/>
                <a:cs typeface="Gill Sans SemiBold"/>
                <a:sym typeface="Gill Sans SemiBold"/>
              </a:defRPr>
            </a:lvl1pPr>
          </a:lstStyle>
          <a:p>
            <a:pPr lvl="0">
              <a:defRPr sz="1800" b="0">
                <a:solidFill>
                  <a:srgbClr val="000000"/>
                </a:solidFill>
              </a:defRPr>
            </a:pPr>
            <a:r>
              <a:rPr sz="7600" b="1">
                <a:solidFill>
                  <a:srgbClr val="D93E2B"/>
                </a:solidFill>
              </a:rPr>
              <a:t>The Gallup Survey Topic</a:t>
            </a:r>
          </a:p>
        </p:txBody>
      </p:sp>
      <p:sp>
        <p:nvSpPr>
          <p:cNvPr id="90" name="Shape 90"/>
          <p:cNvSpPr/>
          <p:nvPr/>
        </p:nvSpPr>
        <p:spPr>
          <a:xfrm>
            <a:off x="5867400" y="252945"/>
            <a:ext cx="1270000"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4</a:t>
            </a:r>
          </a:p>
        </p:txBody>
      </p:sp>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p:nvPr/>
        </p:nvSpPr>
        <p:spPr>
          <a:xfrm>
            <a:off x="505403" y="596522"/>
            <a:ext cx="11952595" cy="179536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5500" dirty="0">
                <a:latin typeface="Gill Sans"/>
                <a:ea typeface="Gill Sans"/>
                <a:cs typeface="Gill Sans"/>
                <a:sym typeface="Gill Sans"/>
              </a:rPr>
              <a:t>Place the following U.S. states in order from </a:t>
            </a:r>
            <a:r>
              <a:rPr sz="5500" b="1" dirty="0">
                <a:latin typeface="Gill Sans"/>
                <a:ea typeface="Gill Sans"/>
                <a:cs typeface="Gill Sans"/>
                <a:sym typeface="Gill Sans"/>
              </a:rPr>
              <a:t>most</a:t>
            </a:r>
            <a:r>
              <a:rPr sz="5500" dirty="0">
                <a:latin typeface="Gill Sans"/>
                <a:ea typeface="Gill Sans"/>
                <a:cs typeface="Gill Sans"/>
                <a:sym typeface="Gill Sans"/>
              </a:rPr>
              <a:t> to </a:t>
            </a:r>
            <a:r>
              <a:rPr sz="5500" b="1" dirty="0">
                <a:latin typeface="Gill Sans"/>
                <a:ea typeface="Gill Sans"/>
                <a:cs typeface="Gill Sans"/>
                <a:sym typeface="Gill Sans"/>
              </a:rPr>
              <a:t>least</a:t>
            </a:r>
            <a:r>
              <a:rPr sz="5500" dirty="0">
                <a:latin typeface="Gill Sans"/>
                <a:ea typeface="Gill Sans"/>
                <a:cs typeface="Gill Sans"/>
                <a:sym typeface="Gill Sans"/>
              </a:rPr>
              <a:t> </a:t>
            </a:r>
            <a:r>
              <a:rPr sz="5500" b="1" dirty="0">
                <a:latin typeface="Gill Sans"/>
                <a:ea typeface="Gill Sans"/>
                <a:cs typeface="Gill Sans"/>
                <a:sym typeface="Gill Sans"/>
              </a:rPr>
              <a:t>PROTESTANT</a:t>
            </a:r>
            <a:r>
              <a:rPr sz="5500" dirty="0">
                <a:latin typeface="Gill Sans"/>
                <a:ea typeface="Gill Sans"/>
                <a:cs typeface="Gill Sans"/>
                <a:sym typeface="Gill Sans"/>
              </a:rPr>
              <a:t>:</a:t>
            </a:r>
          </a:p>
        </p:txBody>
      </p:sp>
      <p:sp>
        <p:nvSpPr>
          <p:cNvPr id="93" name="Shape 93"/>
          <p:cNvSpPr/>
          <p:nvPr/>
        </p:nvSpPr>
        <p:spPr>
          <a:xfrm>
            <a:off x="910350" y="2610461"/>
            <a:ext cx="656758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NORTH CAROLINA</a:t>
            </a:r>
          </a:p>
        </p:txBody>
      </p:sp>
      <p:sp>
        <p:nvSpPr>
          <p:cNvPr id="94" name="Shape 94"/>
          <p:cNvSpPr/>
          <p:nvPr/>
        </p:nvSpPr>
        <p:spPr>
          <a:xfrm>
            <a:off x="2077131" y="3899091"/>
            <a:ext cx="5400800"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CONNECTICUT</a:t>
            </a:r>
          </a:p>
        </p:txBody>
      </p:sp>
      <p:sp>
        <p:nvSpPr>
          <p:cNvPr id="95" name="Shape 95"/>
          <p:cNvSpPr/>
          <p:nvPr/>
        </p:nvSpPr>
        <p:spPr>
          <a:xfrm>
            <a:off x="3923996" y="5187722"/>
            <a:ext cx="3553936"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ALABAMA</a:t>
            </a:r>
          </a:p>
        </p:txBody>
      </p:sp>
      <p:sp>
        <p:nvSpPr>
          <p:cNvPr id="96" name="Shape 96"/>
          <p:cNvSpPr/>
          <p:nvPr/>
        </p:nvSpPr>
        <p:spPr>
          <a:xfrm>
            <a:off x="3515059" y="6476352"/>
            <a:ext cx="396287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LOUISIANA</a:t>
            </a:r>
          </a:p>
        </p:txBody>
      </p:sp>
      <p:sp>
        <p:nvSpPr>
          <p:cNvPr id="97" name="Shape 97"/>
          <p:cNvSpPr/>
          <p:nvPr/>
        </p:nvSpPr>
        <p:spPr>
          <a:xfrm>
            <a:off x="2871812" y="7764983"/>
            <a:ext cx="4606120"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WISCONSISN</a:t>
            </a:r>
          </a:p>
        </p:txBody>
      </p:sp>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p:cNvSpPr>
          <p:nvPr>
            <p:ph type="title"/>
          </p:nvPr>
        </p:nvSpPr>
        <p:spPr>
          <a:xfrm>
            <a:off x="508000" y="3860100"/>
            <a:ext cx="11988800" cy="4675736"/>
          </a:xfrm>
          <a:prstGeom prst="rect">
            <a:avLst/>
          </a:prstGeom>
        </p:spPr>
        <p:txBody>
          <a:bodyPr/>
          <a:lstStyle/>
          <a:p>
            <a:pPr lvl="0" algn="l" defTabSz="457200">
              <a:lnSpc>
                <a:spcPct val="100000"/>
              </a:lnSpc>
              <a:spcBef>
                <a:spcPts val="0"/>
              </a:spcBef>
              <a:defRPr sz="1800">
                <a:solidFill>
                  <a:srgbClr val="000000"/>
                </a:solidFill>
              </a:defRPr>
            </a:pPr>
            <a:r>
              <a:rPr sz="4600" b="1">
                <a:solidFill>
                  <a:srgbClr val="252727"/>
                </a:solidFill>
                <a:latin typeface="Gill Sans SemiBold"/>
                <a:ea typeface="Gill Sans SemiBold"/>
                <a:cs typeface="Gill Sans SemiBold"/>
                <a:sym typeface="Gill Sans SemiBold"/>
              </a:rPr>
              <a:t>% Catholic</a:t>
            </a:r>
          </a:p>
          <a:p>
            <a:pPr lvl="0" algn="l" defTabSz="457200">
              <a:lnSpc>
                <a:spcPct val="100000"/>
              </a:lnSpc>
              <a:spcBef>
                <a:spcPts val="0"/>
              </a:spcBef>
              <a:defRPr sz="1800">
                <a:solidFill>
                  <a:srgbClr val="000000"/>
                </a:solidFill>
              </a:defRPr>
            </a:pPr>
            <a:endParaRPr sz="4600" b="1">
              <a:solidFill>
                <a:srgbClr val="252727"/>
              </a:solidFill>
              <a:latin typeface="Gill Sans SemiBold"/>
              <a:ea typeface="Gill Sans SemiBold"/>
              <a:cs typeface="Gill Sans SemiBold"/>
              <a:sym typeface="Gill Sans SemiBold"/>
            </a:endParaRPr>
          </a:p>
          <a:p>
            <a:pPr lvl="0" algn="l"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The percentage of state residents who report they are Catholic…</a:t>
            </a:r>
          </a:p>
          <a:p>
            <a:pPr lvl="0" algn="l" defTabSz="457200">
              <a:lnSpc>
                <a:spcPct val="100000"/>
              </a:lnSpc>
              <a:spcBef>
                <a:spcPts val="0"/>
              </a:spcBef>
              <a:defRPr sz="1800">
                <a:solidFill>
                  <a:srgbClr val="000000"/>
                </a:solidFill>
              </a:defRPr>
            </a:pPr>
            <a:endParaRPr sz="4100" b="1">
              <a:solidFill>
                <a:srgbClr val="252727"/>
              </a:solidFill>
              <a:latin typeface="Gill Sans SemiBold"/>
              <a:ea typeface="Gill Sans SemiBold"/>
              <a:cs typeface="Gill Sans SemiBold"/>
              <a:sym typeface="Gill Sans SemiBold"/>
            </a:endParaRPr>
          </a:p>
          <a:p>
            <a:pPr lvl="0"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Which states are the most Catholic? least?</a:t>
            </a:r>
          </a:p>
        </p:txBody>
      </p:sp>
      <p:sp>
        <p:nvSpPr>
          <p:cNvPr id="100" name="Shape 100"/>
          <p:cNvSpPr/>
          <p:nvPr/>
        </p:nvSpPr>
        <p:spPr>
          <a:xfrm>
            <a:off x="431904" y="1181917"/>
            <a:ext cx="12140993" cy="241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nSpc>
                <a:spcPct val="90000"/>
              </a:lnSpc>
              <a:spcBef>
                <a:spcPts val="1600"/>
              </a:spcBef>
              <a:defRPr sz="7600" b="1">
                <a:solidFill>
                  <a:srgbClr val="D93E2B"/>
                </a:solidFill>
                <a:latin typeface="Gill Sans SemiBold"/>
                <a:ea typeface="Gill Sans SemiBold"/>
                <a:cs typeface="Gill Sans SemiBold"/>
                <a:sym typeface="Gill Sans SemiBold"/>
              </a:defRPr>
            </a:lvl1pPr>
          </a:lstStyle>
          <a:p>
            <a:pPr lvl="0">
              <a:defRPr sz="1800" b="0">
                <a:solidFill>
                  <a:srgbClr val="000000"/>
                </a:solidFill>
              </a:defRPr>
            </a:pPr>
            <a:r>
              <a:rPr sz="7600" b="1">
                <a:solidFill>
                  <a:srgbClr val="D93E2B"/>
                </a:solidFill>
              </a:rPr>
              <a:t>The Gallup Survey Topic</a:t>
            </a:r>
          </a:p>
        </p:txBody>
      </p:sp>
      <p:sp>
        <p:nvSpPr>
          <p:cNvPr id="101" name="Shape 101"/>
          <p:cNvSpPr/>
          <p:nvPr/>
        </p:nvSpPr>
        <p:spPr>
          <a:xfrm>
            <a:off x="5867400" y="252945"/>
            <a:ext cx="1270000"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5</a:t>
            </a:r>
          </a:p>
        </p:txBody>
      </p:sp>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p:nvPr/>
        </p:nvSpPr>
        <p:spPr>
          <a:xfrm>
            <a:off x="142549" y="500728"/>
            <a:ext cx="12355767" cy="179536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5500" dirty="0">
                <a:latin typeface="Gill Sans"/>
                <a:ea typeface="Gill Sans"/>
                <a:cs typeface="Gill Sans"/>
                <a:sym typeface="Gill Sans"/>
              </a:rPr>
              <a:t>Place the following U.S. states in order from </a:t>
            </a:r>
            <a:r>
              <a:rPr sz="5500" b="1" dirty="0">
                <a:latin typeface="Gill Sans"/>
                <a:ea typeface="Gill Sans"/>
                <a:cs typeface="Gill Sans"/>
                <a:sym typeface="Gill Sans"/>
              </a:rPr>
              <a:t>most</a:t>
            </a:r>
            <a:r>
              <a:rPr sz="5500" dirty="0">
                <a:latin typeface="Gill Sans"/>
                <a:ea typeface="Gill Sans"/>
                <a:cs typeface="Gill Sans"/>
                <a:sym typeface="Gill Sans"/>
              </a:rPr>
              <a:t> to </a:t>
            </a:r>
            <a:r>
              <a:rPr sz="5500" b="1" dirty="0">
                <a:latin typeface="Gill Sans"/>
                <a:ea typeface="Gill Sans"/>
                <a:cs typeface="Gill Sans"/>
                <a:sym typeface="Gill Sans"/>
              </a:rPr>
              <a:t>least</a:t>
            </a:r>
            <a:r>
              <a:rPr sz="5500" dirty="0">
                <a:latin typeface="Gill Sans"/>
                <a:ea typeface="Gill Sans"/>
                <a:cs typeface="Gill Sans"/>
                <a:sym typeface="Gill Sans"/>
              </a:rPr>
              <a:t> </a:t>
            </a:r>
            <a:r>
              <a:rPr sz="5500" b="1" dirty="0">
                <a:latin typeface="Gill Sans"/>
                <a:ea typeface="Gill Sans"/>
                <a:cs typeface="Gill Sans"/>
                <a:sym typeface="Gill Sans"/>
              </a:rPr>
              <a:t>CATHOLIC</a:t>
            </a:r>
            <a:r>
              <a:rPr sz="5500" dirty="0">
                <a:latin typeface="Gill Sans"/>
                <a:ea typeface="Gill Sans"/>
                <a:cs typeface="Gill Sans"/>
                <a:sym typeface="Gill Sans"/>
              </a:rPr>
              <a:t>:</a:t>
            </a:r>
          </a:p>
        </p:txBody>
      </p:sp>
      <p:sp>
        <p:nvSpPr>
          <p:cNvPr id="104" name="Shape 104"/>
          <p:cNvSpPr/>
          <p:nvPr/>
        </p:nvSpPr>
        <p:spPr>
          <a:xfrm>
            <a:off x="3178429" y="2610461"/>
            <a:ext cx="429950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NEW JERSEY</a:t>
            </a:r>
          </a:p>
        </p:txBody>
      </p:sp>
      <p:sp>
        <p:nvSpPr>
          <p:cNvPr id="105" name="Shape 105"/>
          <p:cNvSpPr/>
          <p:nvPr/>
        </p:nvSpPr>
        <p:spPr>
          <a:xfrm>
            <a:off x="5085661" y="3899091"/>
            <a:ext cx="239227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TEXAS</a:t>
            </a:r>
          </a:p>
        </p:txBody>
      </p:sp>
      <p:sp>
        <p:nvSpPr>
          <p:cNvPr id="106" name="Shape 106"/>
          <p:cNvSpPr/>
          <p:nvPr/>
        </p:nvSpPr>
        <p:spPr>
          <a:xfrm>
            <a:off x="977881" y="5187722"/>
            <a:ext cx="650005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SOUTH CAROLINA</a:t>
            </a:r>
          </a:p>
        </p:txBody>
      </p:sp>
      <p:sp>
        <p:nvSpPr>
          <p:cNvPr id="107" name="Shape 107"/>
          <p:cNvSpPr/>
          <p:nvPr/>
        </p:nvSpPr>
        <p:spPr>
          <a:xfrm>
            <a:off x="3214582" y="6476352"/>
            <a:ext cx="4263350"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COLORADO</a:t>
            </a:r>
          </a:p>
        </p:txBody>
      </p:sp>
      <p:sp>
        <p:nvSpPr>
          <p:cNvPr id="108" name="Shape 108"/>
          <p:cNvSpPr/>
          <p:nvPr/>
        </p:nvSpPr>
        <p:spPr>
          <a:xfrm>
            <a:off x="2643299" y="7764983"/>
            <a:ext cx="483463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NEW MEXICO</a:t>
            </a:r>
          </a:p>
        </p:txBody>
      </p:sp>
    </p:spTree>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title"/>
          </p:nvPr>
        </p:nvSpPr>
        <p:spPr>
          <a:xfrm>
            <a:off x="508000" y="3895946"/>
            <a:ext cx="11988800" cy="4675737"/>
          </a:xfrm>
          <a:prstGeom prst="rect">
            <a:avLst/>
          </a:prstGeom>
        </p:spPr>
        <p:txBody>
          <a:bodyPr/>
          <a:lstStyle/>
          <a:p>
            <a:pPr lvl="0" algn="l" defTabSz="457200">
              <a:lnSpc>
                <a:spcPct val="100000"/>
              </a:lnSpc>
              <a:spcBef>
                <a:spcPts val="0"/>
              </a:spcBef>
              <a:defRPr sz="1800">
                <a:solidFill>
                  <a:srgbClr val="000000"/>
                </a:solidFill>
              </a:defRPr>
            </a:pPr>
            <a:r>
              <a:rPr sz="4600" b="1">
                <a:solidFill>
                  <a:srgbClr val="252727"/>
                </a:solidFill>
                <a:latin typeface="Gill Sans SemiBold"/>
                <a:ea typeface="Gill Sans SemiBold"/>
                <a:cs typeface="Gill Sans SemiBold"/>
                <a:sym typeface="Gill Sans SemiBold"/>
              </a:rPr>
              <a:t>% Underemployed</a:t>
            </a:r>
          </a:p>
          <a:p>
            <a:pPr lvl="0" algn="l" defTabSz="457200">
              <a:lnSpc>
                <a:spcPct val="100000"/>
              </a:lnSpc>
              <a:spcBef>
                <a:spcPts val="0"/>
              </a:spcBef>
              <a:defRPr sz="1800">
                <a:solidFill>
                  <a:srgbClr val="000000"/>
                </a:solidFill>
              </a:defRPr>
            </a:pPr>
            <a:endParaRPr sz="4600" b="1">
              <a:solidFill>
                <a:srgbClr val="252727"/>
              </a:solidFill>
              <a:latin typeface="Gill Sans SemiBold"/>
              <a:ea typeface="Gill Sans SemiBold"/>
              <a:cs typeface="Gill Sans SemiBold"/>
              <a:sym typeface="Gill Sans SemiBold"/>
            </a:endParaRPr>
          </a:p>
          <a:p>
            <a:pPr lvl="0" algn="l"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The percentage of state residents who are employed part time but want to work full time, or are unemployed…</a:t>
            </a:r>
          </a:p>
          <a:p>
            <a:pPr lvl="0" algn="l" defTabSz="457200">
              <a:lnSpc>
                <a:spcPct val="100000"/>
              </a:lnSpc>
              <a:spcBef>
                <a:spcPts val="0"/>
              </a:spcBef>
              <a:defRPr sz="1800">
                <a:solidFill>
                  <a:srgbClr val="000000"/>
                </a:solidFill>
              </a:defRPr>
            </a:pPr>
            <a:endParaRPr sz="4100" b="1">
              <a:solidFill>
                <a:srgbClr val="252727"/>
              </a:solidFill>
              <a:latin typeface="Gill Sans SemiBold"/>
              <a:ea typeface="Gill Sans SemiBold"/>
              <a:cs typeface="Gill Sans SemiBold"/>
              <a:sym typeface="Gill Sans SemiBold"/>
            </a:endParaRPr>
          </a:p>
          <a:p>
            <a:pPr lvl="0"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Which states are the most underemployed? least?</a:t>
            </a:r>
          </a:p>
        </p:txBody>
      </p:sp>
      <p:sp>
        <p:nvSpPr>
          <p:cNvPr id="111" name="Shape 111"/>
          <p:cNvSpPr/>
          <p:nvPr/>
        </p:nvSpPr>
        <p:spPr>
          <a:xfrm>
            <a:off x="431904" y="1181917"/>
            <a:ext cx="12140993" cy="241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nSpc>
                <a:spcPct val="90000"/>
              </a:lnSpc>
              <a:spcBef>
                <a:spcPts val="1600"/>
              </a:spcBef>
              <a:defRPr sz="7600" b="1">
                <a:solidFill>
                  <a:srgbClr val="D93E2B"/>
                </a:solidFill>
                <a:latin typeface="Gill Sans SemiBold"/>
                <a:ea typeface="Gill Sans SemiBold"/>
                <a:cs typeface="Gill Sans SemiBold"/>
                <a:sym typeface="Gill Sans SemiBold"/>
              </a:defRPr>
            </a:lvl1pPr>
          </a:lstStyle>
          <a:p>
            <a:pPr lvl="0">
              <a:defRPr sz="1800" b="0">
                <a:solidFill>
                  <a:srgbClr val="000000"/>
                </a:solidFill>
              </a:defRPr>
            </a:pPr>
            <a:r>
              <a:rPr sz="7600" b="1">
                <a:solidFill>
                  <a:srgbClr val="D93E2B"/>
                </a:solidFill>
              </a:rPr>
              <a:t>The Gallup Survey Topic</a:t>
            </a:r>
          </a:p>
        </p:txBody>
      </p:sp>
      <p:sp>
        <p:nvSpPr>
          <p:cNvPr id="112" name="Shape 112"/>
          <p:cNvSpPr/>
          <p:nvPr/>
        </p:nvSpPr>
        <p:spPr>
          <a:xfrm>
            <a:off x="5867400" y="252945"/>
            <a:ext cx="1270000"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6</a:t>
            </a:r>
          </a:p>
        </p:txBody>
      </p:sp>
    </p:spTree>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p:nvPr/>
        </p:nvSpPr>
        <p:spPr>
          <a:xfrm>
            <a:off x="142549" y="57378"/>
            <a:ext cx="12315450" cy="2641749"/>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5500" dirty="0">
                <a:latin typeface="Gill Sans"/>
                <a:ea typeface="Gill Sans"/>
                <a:cs typeface="Gill Sans"/>
                <a:sym typeface="Gill Sans"/>
              </a:rPr>
              <a:t>Place the following U.S. states in order from </a:t>
            </a:r>
            <a:r>
              <a:rPr sz="5500" b="1" dirty="0">
                <a:latin typeface="Gill Sans"/>
                <a:ea typeface="Gill Sans"/>
                <a:cs typeface="Gill Sans"/>
                <a:sym typeface="Gill Sans"/>
              </a:rPr>
              <a:t>most</a:t>
            </a:r>
            <a:r>
              <a:rPr sz="5500" dirty="0">
                <a:latin typeface="Gill Sans"/>
                <a:ea typeface="Gill Sans"/>
                <a:cs typeface="Gill Sans"/>
                <a:sym typeface="Gill Sans"/>
              </a:rPr>
              <a:t> to </a:t>
            </a:r>
            <a:r>
              <a:rPr sz="5500" b="1" dirty="0">
                <a:latin typeface="Gill Sans"/>
                <a:ea typeface="Gill Sans"/>
                <a:cs typeface="Gill Sans"/>
                <a:sym typeface="Gill Sans"/>
              </a:rPr>
              <a:t>least</a:t>
            </a:r>
            <a:r>
              <a:rPr sz="5500" dirty="0">
                <a:latin typeface="Gill Sans"/>
                <a:ea typeface="Gill Sans"/>
                <a:cs typeface="Gill Sans"/>
                <a:sym typeface="Gill Sans"/>
              </a:rPr>
              <a:t> </a:t>
            </a:r>
            <a:r>
              <a:rPr sz="5500" b="1" dirty="0">
                <a:latin typeface="Gill Sans"/>
                <a:ea typeface="Gill Sans"/>
                <a:cs typeface="Gill Sans"/>
                <a:sym typeface="Gill Sans"/>
              </a:rPr>
              <a:t>UNDEREMPLOYED</a:t>
            </a:r>
            <a:r>
              <a:rPr sz="5500" dirty="0">
                <a:latin typeface="Gill Sans"/>
                <a:ea typeface="Gill Sans"/>
                <a:cs typeface="Gill Sans"/>
                <a:sym typeface="Gill Sans"/>
              </a:rPr>
              <a:t>:</a:t>
            </a:r>
          </a:p>
        </p:txBody>
      </p:sp>
      <p:sp>
        <p:nvSpPr>
          <p:cNvPr id="115" name="Shape 115"/>
          <p:cNvSpPr/>
          <p:nvPr/>
        </p:nvSpPr>
        <p:spPr>
          <a:xfrm>
            <a:off x="3736069" y="2610461"/>
            <a:ext cx="374186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MICHIGAN</a:t>
            </a:r>
          </a:p>
        </p:txBody>
      </p:sp>
      <p:sp>
        <p:nvSpPr>
          <p:cNvPr id="116" name="Shape 116"/>
          <p:cNvSpPr/>
          <p:nvPr/>
        </p:nvSpPr>
        <p:spPr>
          <a:xfrm>
            <a:off x="4454010" y="3899091"/>
            <a:ext cx="302392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NEVADA</a:t>
            </a:r>
          </a:p>
        </p:txBody>
      </p:sp>
      <p:sp>
        <p:nvSpPr>
          <p:cNvPr id="117" name="Shape 117"/>
          <p:cNvSpPr/>
          <p:nvPr/>
        </p:nvSpPr>
        <p:spPr>
          <a:xfrm>
            <a:off x="1726177" y="5187722"/>
            <a:ext cx="5751755"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SOUTH DAKOTA</a:t>
            </a:r>
          </a:p>
        </p:txBody>
      </p:sp>
      <p:sp>
        <p:nvSpPr>
          <p:cNvPr id="118" name="Shape 118"/>
          <p:cNvSpPr/>
          <p:nvPr/>
        </p:nvSpPr>
        <p:spPr>
          <a:xfrm>
            <a:off x="4605442" y="6476352"/>
            <a:ext cx="2872490"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ALASKA</a:t>
            </a:r>
          </a:p>
        </p:txBody>
      </p:sp>
      <p:sp>
        <p:nvSpPr>
          <p:cNvPr id="119" name="Shape 119"/>
          <p:cNvSpPr/>
          <p:nvPr/>
        </p:nvSpPr>
        <p:spPr>
          <a:xfrm>
            <a:off x="4288253" y="7764983"/>
            <a:ext cx="3189679"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INDIANA</a:t>
            </a:r>
          </a:p>
        </p:txBody>
      </p:sp>
    </p:spTree>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xfrm>
            <a:off x="508000" y="3870546"/>
            <a:ext cx="11988800" cy="4675737"/>
          </a:xfrm>
          <a:prstGeom prst="rect">
            <a:avLst/>
          </a:prstGeom>
        </p:spPr>
        <p:txBody>
          <a:bodyPr/>
          <a:lstStyle/>
          <a:p>
            <a:pPr lvl="0" algn="l" defTabSz="457200">
              <a:lnSpc>
                <a:spcPct val="100000"/>
              </a:lnSpc>
              <a:spcBef>
                <a:spcPts val="0"/>
              </a:spcBef>
              <a:defRPr sz="1800">
                <a:solidFill>
                  <a:srgbClr val="000000"/>
                </a:solidFill>
              </a:defRPr>
            </a:pPr>
            <a:r>
              <a:rPr sz="4600" b="1">
                <a:solidFill>
                  <a:srgbClr val="252727"/>
                </a:solidFill>
                <a:latin typeface="Gill Sans SemiBold"/>
                <a:ea typeface="Gill Sans SemiBold"/>
                <a:cs typeface="Gill Sans SemiBold"/>
                <a:sym typeface="Gill Sans SemiBold"/>
              </a:rPr>
              <a:t>% Government workers</a:t>
            </a:r>
          </a:p>
          <a:p>
            <a:pPr lvl="0" algn="l" defTabSz="457200">
              <a:lnSpc>
                <a:spcPct val="100000"/>
              </a:lnSpc>
              <a:spcBef>
                <a:spcPts val="0"/>
              </a:spcBef>
              <a:defRPr sz="1800">
                <a:solidFill>
                  <a:srgbClr val="000000"/>
                </a:solidFill>
              </a:defRPr>
            </a:pPr>
            <a:endParaRPr sz="4600" b="1">
              <a:solidFill>
                <a:srgbClr val="252727"/>
              </a:solidFill>
              <a:latin typeface="Gill Sans SemiBold"/>
              <a:ea typeface="Gill Sans SemiBold"/>
              <a:cs typeface="Gill Sans SemiBold"/>
              <a:sym typeface="Gill Sans SemiBold"/>
            </a:endParaRPr>
          </a:p>
          <a:p>
            <a:pPr lvl="0" algn="l"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The percentage of state residents who are employed by federal, state, or local government</a:t>
            </a:r>
          </a:p>
          <a:p>
            <a:pPr lvl="0" algn="l" defTabSz="457200">
              <a:lnSpc>
                <a:spcPct val="100000"/>
              </a:lnSpc>
              <a:spcBef>
                <a:spcPts val="0"/>
              </a:spcBef>
              <a:defRPr sz="1800">
                <a:solidFill>
                  <a:srgbClr val="000000"/>
                </a:solidFill>
              </a:defRPr>
            </a:pPr>
            <a:endParaRPr sz="4100" b="1">
              <a:solidFill>
                <a:srgbClr val="252727"/>
              </a:solidFill>
              <a:latin typeface="Gill Sans SemiBold"/>
              <a:ea typeface="Gill Sans SemiBold"/>
              <a:cs typeface="Gill Sans SemiBold"/>
              <a:sym typeface="Gill Sans SemiBold"/>
            </a:endParaRPr>
          </a:p>
          <a:p>
            <a:pPr lvl="0"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Which states have the highest percentage of government workers? lowest?</a:t>
            </a:r>
          </a:p>
        </p:txBody>
      </p:sp>
      <p:sp>
        <p:nvSpPr>
          <p:cNvPr id="122" name="Shape 122"/>
          <p:cNvSpPr/>
          <p:nvPr/>
        </p:nvSpPr>
        <p:spPr>
          <a:xfrm>
            <a:off x="431904" y="1181917"/>
            <a:ext cx="12140993" cy="241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nSpc>
                <a:spcPct val="90000"/>
              </a:lnSpc>
              <a:spcBef>
                <a:spcPts val="1600"/>
              </a:spcBef>
              <a:defRPr sz="7600" b="1">
                <a:solidFill>
                  <a:srgbClr val="D93E2B"/>
                </a:solidFill>
                <a:latin typeface="Gill Sans SemiBold"/>
                <a:ea typeface="Gill Sans SemiBold"/>
                <a:cs typeface="Gill Sans SemiBold"/>
                <a:sym typeface="Gill Sans SemiBold"/>
              </a:defRPr>
            </a:lvl1pPr>
          </a:lstStyle>
          <a:p>
            <a:pPr lvl="0">
              <a:defRPr sz="1800" b="0">
                <a:solidFill>
                  <a:srgbClr val="000000"/>
                </a:solidFill>
              </a:defRPr>
            </a:pPr>
            <a:r>
              <a:rPr sz="7600" b="1">
                <a:solidFill>
                  <a:srgbClr val="D93E2B"/>
                </a:solidFill>
              </a:rPr>
              <a:t>The Gallup Survey Topic</a:t>
            </a:r>
          </a:p>
        </p:txBody>
      </p:sp>
      <p:sp>
        <p:nvSpPr>
          <p:cNvPr id="123" name="Shape 123"/>
          <p:cNvSpPr/>
          <p:nvPr/>
        </p:nvSpPr>
        <p:spPr>
          <a:xfrm>
            <a:off x="5867400" y="252945"/>
            <a:ext cx="1270000"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7</a:t>
            </a:r>
          </a:p>
        </p:txBody>
      </p:sp>
    </p:spTree>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nvSpPr>
        <p:spPr>
          <a:xfrm>
            <a:off x="152120" y="264981"/>
            <a:ext cx="12326037" cy="2226250"/>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4600" dirty="0">
                <a:latin typeface="Gill Sans"/>
                <a:ea typeface="Gill Sans"/>
                <a:cs typeface="Gill Sans"/>
                <a:sym typeface="Gill Sans"/>
              </a:rPr>
              <a:t>Place the following U.S. states in order from </a:t>
            </a:r>
            <a:r>
              <a:rPr sz="4600" b="1" dirty="0">
                <a:latin typeface="Gill Sans"/>
                <a:ea typeface="Gill Sans"/>
                <a:cs typeface="Gill Sans"/>
                <a:sym typeface="Gill Sans"/>
              </a:rPr>
              <a:t>highest </a:t>
            </a:r>
            <a:r>
              <a:rPr sz="4600" dirty="0">
                <a:latin typeface="Gill Sans"/>
                <a:ea typeface="Gill Sans"/>
                <a:cs typeface="Gill Sans"/>
                <a:sym typeface="Gill Sans"/>
              </a:rPr>
              <a:t>to </a:t>
            </a:r>
            <a:r>
              <a:rPr sz="4600" b="1" dirty="0">
                <a:latin typeface="Gill Sans"/>
                <a:ea typeface="Gill Sans"/>
                <a:cs typeface="Gill Sans"/>
                <a:sym typeface="Gill Sans"/>
              </a:rPr>
              <a:t>lowest percentage of</a:t>
            </a:r>
            <a:r>
              <a:rPr sz="4600" dirty="0">
                <a:latin typeface="Gill Sans"/>
                <a:ea typeface="Gill Sans"/>
                <a:cs typeface="Gill Sans"/>
                <a:sym typeface="Gill Sans"/>
              </a:rPr>
              <a:t> </a:t>
            </a:r>
            <a:r>
              <a:rPr sz="4600" b="1" dirty="0">
                <a:latin typeface="Gill Sans"/>
                <a:ea typeface="Gill Sans"/>
                <a:cs typeface="Gill Sans"/>
                <a:sym typeface="Gill Sans"/>
              </a:rPr>
              <a:t>GOVERNMENT</a:t>
            </a:r>
            <a:r>
              <a:rPr sz="4600" dirty="0">
                <a:latin typeface="Gill Sans"/>
                <a:ea typeface="Gill Sans"/>
                <a:cs typeface="Gill Sans"/>
                <a:sym typeface="Gill Sans"/>
              </a:rPr>
              <a:t> workers:</a:t>
            </a:r>
          </a:p>
        </p:txBody>
      </p:sp>
      <p:sp>
        <p:nvSpPr>
          <p:cNvPr id="126" name="Shape 126"/>
          <p:cNvSpPr/>
          <p:nvPr/>
        </p:nvSpPr>
        <p:spPr>
          <a:xfrm>
            <a:off x="3736069" y="2610461"/>
            <a:ext cx="374186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MICHIGAN</a:t>
            </a:r>
          </a:p>
        </p:txBody>
      </p:sp>
      <p:sp>
        <p:nvSpPr>
          <p:cNvPr id="127" name="Shape 127"/>
          <p:cNvSpPr/>
          <p:nvPr/>
        </p:nvSpPr>
        <p:spPr>
          <a:xfrm>
            <a:off x="4237775" y="3899091"/>
            <a:ext cx="3240157"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OREGON</a:t>
            </a:r>
          </a:p>
        </p:txBody>
      </p:sp>
      <p:sp>
        <p:nvSpPr>
          <p:cNvPr id="128" name="Shape 128"/>
          <p:cNvSpPr/>
          <p:nvPr/>
        </p:nvSpPr>
        <p:spPr>
          <a:xfrm>
            <a:off x="4605442" y="5187722"/>
            <a:ext cx="2872490"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ALASKA</a:t>
            </a:r>
          </a:p>
        </p:txBody>
      </p:sp>
      <p:sp>
        <p:nvSpPr>
          <p:cNvPr id="129" name="Shape 129"/>
          <p:cNvSpPr/>
          <p:nvPr/>
        </p:nvSpPr>
        <p:spPr>
          <a:xfrm>
            <a:off x="4168880" y="6476352"/>
            <a:ext cx="330905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GEORGIA</a:t>
            </a:r>
          </a:p>
        </p:txBody>
      </p:sp>
      <p:sp>
        <p:nvSpPr>
          <p:cNvPr id="130" name="Shape 130"/>
          <p:cNvSpPr/>
          <p:nvPr/>
        </p:nvSpPr>
        <p:spPr>
          <a:xfrm>
            <a:off x="3440025" y="7764983"/>
            <a:ext cx="4037907"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TENNESSEE</a:t>
            </a:r>
          </a:p>
        </p:txBody>
      </p:sp>
    </p:spTree>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xfrm>
            <a:off x="508000" y="3895946"/>
            <a:ext cx="11988800" cy="4675737"/>
          </a:xfrm>
          <a:prstGeom prst="rect">
            <a:avLst/>
          </a:prstGeom>
        </p:spPr>
        <p:txBody>
          <a:bodyPr/>
          <a:lstStyle/>
          <a:p>
            <a:pPr lvl="0" algn="l" defTabSz="457200">
              <a:lnSpc>
                <a:spcPct val="100000"/>
              </a:lnSpc>
              <a:spcBef>
                <a:spcPts val="0"/>
              </a:spcBef>
              <a:defRPr sz="1800">
                <a:solidFill>
                  <a:srgbClr val="000000"/>
                </a:solidFill>
              </a:defRPr>
            </a:pPr>
            <a:r>
              <a:rPr sz="4600" b="1">
                <a:solidFill>
                  <a:srgbClr val="252727"/>
                </a:solidFill>
                <a:latin typeface="Gill Sans SemiBold"/>
                <a:ea typeface="Gill Sans SemiBold"/>
                <a:cs typeface="Gill Sans SemiBold"/>
                <a:sym typeface="Gill Sans SemiBold"/>
              </a:rPr>
              <a:t>% Obese</a:t>
            </a:r>
          </a:p>
          <a:p>
            <a:pPr lvl="0" algn="l" defTabSz="457200">
              <a:lnSpc>
                <a:spcPct val="100000"/>
              </a:lnSpc>
              <a:spcBef>
                <a:spcPts val="0"/>
              </a:spcBef>
              <a:defRPr sz="1800">
                <a:solidFill>
                  <a:srgbClr val="000000"/>
                </a:solidFill>
              </a:defRPr>
            </a:pPr>
            <a:endParaRPr sz="4600" b="1">
              <a:solidFill>
                <a:srgbClr val="252727"/>
              </a:solidFill>
              <a:latin typeface="Gill Sans SemiBold"/>
              <a:ea typeface="Gill Sans SemiBold"/>
              <a:cs typeface="Gill Sans SemiBold"/>
              <a:sym typeface="Gill Sans SemiBold"/>
            </a:endParaRPr>
          </a:p>
          <a:p>
            <a:pPr lvl="0" algn="l"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The percentage of state residents whose Body Mass Index score, based on self-reported height and weight, is 30 or higher…</a:t>
            </a:r>
          </a:p>
          <a:p>
            <a:pPr lvl="0" algn="l" defTabSz="457200">
              <a:lnSpc>
                <a:spcPct val="100000"/>
              </a:lnSpc>
              <a:spcBef>
                <a:spcPts val="0"/>
              </a:spcBef>
              <a:defRPr sz="1800">
                <a:solidFill>
                  <a:srgbClr val="000000"/>
                </a:solidFill>
              </a:defRPr>
            </a:pPr>
            <a:endParaRPr sz="4100" b="1">
              <a:solidFill>
                <a:srgbClr val="252727"/>
              </a:solidFill>
              <a:latin typeface="Gill Sans SemiBold"/>
              <a:ea typeface="Gill Sans SemiBold"/>
              <a:cs typeface="Gill Sans SemiBold"/>
              <a:sym typeface="Gill Sans SemiBold"/>
            </a:endParaRPr>
          </a:p>
          <a:p>
            <a:pPr lvl="0"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Which states are the most obese? least?</a:t>
            </a:r>
          </a:p>
        </p:txBody>
      </p:sp>
      <p:sp>
        <p:nvSpPr>
          <p:cNvPr id="133" name="Shape 133"/>
          <p:cNvSpPr/>
          <p:nvPr/>
        </p:nvSpPr>
        <p:spPr>
          <a:xfrm>
            <a:off x="431904" y="1181917"/>
            <a:ext cx="12140993" cy="241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nSpc>
                <a:spcPct val="90000"/>
              </a:lnSpc>
              <a:spcBef>
                <a:spcPts val="1600"/>
              </a:spcBef>
              <a:defRPr sz="7600" b="1">
                <a:solidFill>
                  <a:srgbClr val="D93E2B"/>
                </a:solidFill>
                <a:latin typeface="Gill Sans SemiBold"/>
                <a:ea typeface="Gill Sans SemiBold"/>
                <a:cs typeface="Gill Sans SemiBold"/>
                <a:sym typeface="Gill Sans SemiBold"/>
              </a:defRPr>
            </a:lvl1pPr>
          </a:lstStyle>
          <a:p>
            <a:pPr lvl="0">
              <a:defRPr sz="1800" b="0">
                <a:solidFill>
                  <a:srgbClr val="000000"/>
                </a:solidFill>
              </a:defRPr>
            </a:pPr>
            <a:r>
              <a:rPr sz="7600" b="1">
                <a:solidFill>
                  <a:srgbClr val="D93E2B"/>
                </a:solidFill>
              </a:rPr>
              <a:t>The Gallup Survey Topic</a:t>
            </a:r>
          </a:p>
        </p:txBody>
      </p:sp>
      <p:sp>
        <p:nvSpPr>
          <p:cNvPr id="134" name="Shape 134"/>
          <p:cNvSpPr/>
          <p:nvPr/>
        </p:nvSpPr>
        <p:spPr>
          <a:xfrm>
            <a:off x="5867400" y="252945"/>
            <a:ext cx="1270000"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8</a:t>
            </a:r>
          </a:p>
        </p:txBody>
      </p:sp>
    </p:spTree>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p:nvPr/>
        </p:nvSpPr>
        <p:spPr>
          <a:xfrm>
            <a:off x="142549" y="450335"/>
            <a:ext cx="12396084" cy="179536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5500" dirty="0">
                <a:latin typeface="Gill Sans"/>
                <a:ea typeface="Gill Sans"/>
                <a:cs typeface="Gill Sans"/>
                <a:sym typeface="Gill Sans"/>
              </a:rPr>
              <a:t>Place the following U.S. states in order from </a:t>
            </a:r>
            <a:r>
              <a:rPr sz="5500" b="1" dirty="0">
                <a:latin typeface="Gill Sans"/>
                <a:ea typeface="Gill Sans"/>
                <a:cs typeface="Gill Sans"/>
                <a:sym typeface="Gill Sans"/>
              </a:rPr>
              <a:t>most</a:t>
            </a:r>
            <a:r>
              <a:rPr sz="5500" dirty="0">
                <a:latin typeface="Gill Sans"/>
                <a:ea typeface="Gill Sans"/>
                <a:cs typeface="Gill Sans"/>
                <a:sym typeface="Gill Sans"/>
              </a:rPr>
              <a:t> to </a:t>
            </a:r>
            <a:r>
              <a:rPr sz="5500" b="1" dirty="0">
                <a:latin typeface="Gill Sans"/>
                <a:ea typeface="Gill Sans"/>
                <a:cs typeface="Gill Sans"/>
                <a:sym typeface="Gill Sans"/>
              </a:rPr>
              <a:t>least</a:t>
            </a:r>
            <a:r>
              <a:rPr sz="5500" dirty="0">
                <a:latin typeface="Gill Sans"/>
                <a:ea typeface="Gill Sans"/>
                <a:cs typeface="Gill Sans"/>
                <a:sym typeface="Gill Sans"/>
              </a:rPr>
              <a:t> </a:t>
            </a:r>
            <a:r>
              <a:rPr sz="5500" b="1" dirty="0">
                <a:latin typeface="Gill Sans"/>
                <a:ea typeface="Gill Sans"/>
                <a:cs typeface="Gill Sans"/>
                <a:sym typeface="Gill Sans"/>
              </a:rPr>
              <a:t>OBESE</a:t>
            </a:r>
            <a:r>
              <a:rPr sz="5500" dirty="0">
                <a:latin typeface="Gill Sans"/>
                <a:ea typeface="Gill Sans"/>
                <a:cs typeface="Gill Sans"/>
                <a:sym typeface="Gill Sans"/>
              </a:rPr>
              <a:t>:</a:t>
            </a:r>
          </a:p>
        </p:txBody>
      </p:sp>
      <p:sp>
        <p:nvSpPr>
          <p:cNvPr id="137" name="Shape 137"/>
          <p:cNvSpPr/>
          <p:nvPr/>
        </p:nvSpPr>
        <p:spPr>
          <a:xfrm>
            <a:off x="3624200" y="2610461"/>
            <a:ext cx="385373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ARKANSAS</a:t>
            </a:r>
          </a:p>
        </p:txBody>
      </p:sp>
      <p:sp>
        <p:nvSpPr>
          <p:cNvPr id="138" name="Shape 138"/>
          <p:cNvSpPr/>
          <p:nvPr/>
        </p:nvSpPr>
        <p:spPr>
          <a:xfrm>
            <a:off x="2165126" y="3899091"/>
            <a:ext cx="5312806"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WEST VIRGINIA</a:t>
            </a:r>
          </a:p>
        </p:txBody>
      </p:sp>
      <p:sp>
        <p:nvSpPr>
          <p:cNvPr id="139" name="Shape 139"/>
          <p:cNvSpPr/>
          <p:nvPr/>
        </p:nvSpPr>
        <p:spPr>
          <a:xfrm>
            <a:off x="3214582" y="5187722"/>
            <a:ext cx="4263350"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COLORADO</a:t>
            </a:r>
          </a:p>
        </p:txBody>
      </p:sp>
      <p:sp>
        <p:nvSpPr>
          <p:cNvPr id="140" name="Shape 140"/>
          <p:cNvSpPr/>
          <p:nvPr/>
        </p:nvSpPr>
        <p:spPr>
          <a:xfrm>
            <a:off x="4338730" y="6476352"/>
            <a:ext cx="313920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FLORIDA</a:t>
            </a:r>
          </a:p>
        </p:txBody>
      </p:sp>
      <p:sp>
        <p:nvSpPr>
          <p:cNvPr id="141" name="Shape 141"/>
          <p:cNvSpPr/>
          <p:nvPr/>
        </p:nvSpPr>
        <p:spPr>
          <a:xfrm>
            <a:off x="5085661" y="7764983"/>
            <a:ext cx="239227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TEXAS</a:t>
            </a:r>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p:nvPr/>
        </p:nvPicPr>
        <p:blipFill>
          <a:blip r:embed="rId2">
            <a:extLst/>
          </a:blip>
          <a:stretch>
            <a:fillRect/>
          </a:stretch>
        </p:blipFill>
        <p:spPr>
          <a:xfrm>
            <a:off x="0" y="2364775"/>
            <a:ext cx="13004800" cy="5024050"/>
          </a:xfrm>
          <a:prstGeom prst="rect">
            <a:avLst/>
          </a:prstGeom>
          <a:effectLst>
            <a:outerShdw blurRad="63500" dist="25400" dir="5400000" rotWithShape="0">
              <a:srgbClr val="000000">
                <a:alpha val="50000"/>
              </a:srgbClr>
            </a:outerShdw>
          </a:effectLst>
        </p:spPr>
      </p:pic>
      <p:sp>
        <p:nvSpPr>
          <p:cNvPr id="48" name="Shape 48"/>
          <p:cNvSpPr/>
          <p:nvPr/>
        </p:nvSpPr>
        <p:spPr>
          <a:xfrm>
            <a:off x="544819" y="8775699"/>
            <a:ext cx="11915162" cy="76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900" b="1"/>
            </a:lvl1pPr>
          </a:lstStyle>
          <a:p>
            <a:pPr lvl="0">
              <a:defRPr sz="1800" b="0">
                <a:solidFill>
                  <a:srgbClr val="000000"/>
                </a:solidFill>
              </a:defRPr>
            </a:pPr>
            <a:r>
              <a:rPr sz="3900" b="1">
                <a:solidFill>
                  <a:srgbClr val="414141"/>
                </a:solidFill>
              </a:rPr>
              <a:t>http://www.gallup.com/poll/125066/State-States.aspx</a:t>
            </a:r>
          </a:p>
        </p:txBody>
      </p:sp>
      <p:sp>
        <p:nvSpPr>
          <p:cNvPr id="49" name="Shape 49"/>
          <p:cNvSpPr>
            <a:spLocks noGrp="1"/>
          </p:cNvSpPr>
          <p:nvPr>
            <p:ph type="title" idx="4294967295"/>
          </p:nvPr>
        </p:nvSpPr>
        <p:spPr>
          <a:xfrm>
            <a:off x="495300" y="215900"/>
            <a:ext cx="7706718" cy="2413001"/>
          </a:xfrm>
          <a:prstGeom prst="rect">
            <a:avLst/>
          </a:prstGeom>
        </p:spPr>
        <p:txBody>
          <a:bodyPr/>
          <a:lstStyle>
            <a:lvl1pPr algn="l">
              <a:defRPr sz="7400" b="1">
                <a:latin typeface="Gill Sans SemiBold"/>
                <a:ea typeface="Gill Sans SemiBold"/>
                <a:cs typeface="Gill Sans SemiBold"/>
                <a:sym typeface="Gill Sans SemiBold"/>
              </a:defRPr>
            </a:lvl1pPr>
          </a:lstStyle>
          <a:p>
            <a:pPr lvl="0">
              <a:defRPr sz="1800" b="0">
                <a:solidFill>
                  <a:srgbClr val="000000"/>
                </a:solidFill>
              </a:defRPr>
            </a:pPr>
            <a:r>
              <a:rPr sz="7400" b="1">
                <a:solidFill>
                  <a:srgbClr val="D93E2B"/>
                </a:solidFill>
              </a:rPr>
              <a:t>State of the States</a:t>
            </a:r>
          </a:p>
        </p:txBody>
      </p:sp>
      <p:sp>
        <p:nvSpPr>
          <p:cNvPr id="50" name="Shape 50"/>
          <p:cNvSpPr>
            <a:spLocks noGrp="1"/>
          </p:cNvSpPr>
          <p:nvPr>
            <p:ph type="body" idx="4294967295"/>
          </p:nvPr>
        </p:nvSpPr>
        <p:spPr>
          <a:xfrm>
            <a:off x="8293100" y="215899"/>
            <a:ext cx="4241800" cy="2413001"/>
          </a:xfrm>
          <a:prstGeom prst="rect">
            <a:avLst/>
          </a:prstGeom>
        </p:spPr>
        <p:txBody>
          <a:bodyPr/>
          <a:lstStyle>
            <a:lvl1pPr marL="0" indent="0">
              <a:spcBef>
                <a:spcPts val="0"/>
              </a:spcBef>
              <a:buClrTx/>
              <a:buSzTx/>
              <a:buFontTx/>
              <a:buNone/>
              <a:defRPr sz="4600"/>
            </a:lvl1pPr>
          </a:lstStyle>
          <a:p>
            <a:pPr lvl="0">
              <a:defRPr sz="1800">
                <a:solidFill>
                  <a:srgbClr val="000000"/>
                </a:solidFill>
              </a:defRPr>
            </a:pPr>
            <a:r>
              <a:rPr sz="4600">
                <a:solidFill>
                  <a:srgbClr val="414141"/>
                </a:solidFill>
              </a:rPr>
              <a:t>GALLUP   2013</a:t>
            </a:r>
          </a:p>
        </p:txBody>
      </p:sp>
      <p:sp>
        <p:nvSpPr>
          <p:cNvPr id="51" name="Shape 51"/>
          <p:cNvSpPr/>
          <p:nvPr/>
        </p:nvSpPr>
        <p:spPr>
          <a:xfrm>
            <a:off x="1385688" y="7363122"/>
            <a:ext cx="10233423" cy="5582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1200"/>
              </a:spcBef>
              <a:defRPr sz="3200" b="1">
                <a:solidFill>
                  <a:srgbClr val="252727"/>
                </a:solidFill>
                <a:latin typeface="Arial"/>
                <a:ea typeface="Arial"/>
                <a:cs typeface="Arial"/>
                <a:sym typeface="Arial"/>
              </a:defRPr>
            </a:lvl1pPr>
          </a:lstStyle>
          <a:p>
            <a:pPr lvl="0">
              <a:defRPr sz="1800" b="0">
                <a:solidFill>
                  <a:srgbClr val="000000"/>
                </a:solidFill>
              </a:defRPr>
            </a:pPr>
            <a:r>
              <a:rPr sz="3200" b="1">
                <a:solidFill>
                  <a:srgbClr val="252727"/>
                </a:solidFill>
              </a:rPr>
              <a:t>Map and sort state data from 2013 across measures.</a:t>
            </a:r>
          </a:p>
        </p:txBody>
      </p:sp>
    </p:spTree>
  </p:cSld>
  <p:clrMapOvr>
    <a:masterClrMapping/>
  </p:clrMapOvr>
  <p:transition xmlns:p14="http://schemas.microsoft.com/office/powerpoint/2010/mai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p:nvPr>
        </p:nvSpPr>
        <p:spPr>
          <a:xfrm>
            <a:off x="508000" y="3895946"/>
            <a:ext cx="11988800" cy="4675737"/>
          </a:xfrm>
          <a:prstGeom prst="rect">
            <a:avLst/>
          </a:prstGeom>
        </p:spPr>
        <p:txBody>
          <a:bodyPr/>
          <a:lstStyle/>
          <a:p>
            <a:pPr lvl="0" algn="l" defTabSz="457200">
              <a:lnSpc>
                <a:spcPct val="100000"/>
              </a:lnSpc>
              <a:spcBef>
                <a:spcPts val="0"/>
              </a:spcBef>
              <a:defRPr sz="1800">
                <a:solidFill>
                  <a:srgbClr val="000000"/>
                </a:solidFill>
              </a:defRPr>
            </a:pPr>
            <a:r>
              <a:rPr sz="4600" b="1">
                <a:solidFill>
                  <a:srgbClr val="252727"/>
                </a:solidFill>
                <a:latin typeface="Gill Sans SemiBold"/>
                <a:ea typeface="Gill Sans SemiBold"/>
                <a:cs typeface="Gill Sans SemiBold"/>
                <a:sym typeface="Gill Sans SemiBold"/>
              </a:rPr>
              <a:t>% Uninsured</a:t>
            </a:r>
          </a:p>
          <a:p>
            <a:pPr lvl="0" algn="l" defTabSz="457200">
              <a:lnSpc>
                <a:spcPct val="100000"/>
              </a:lnSpc>
              <a:spcBef>
                <a:spcPts val="0"/>
              </a:spcBef>
              <a:defRPr sz="1800">
                <a:solidFill>
                  <a:srgbClr val="000000"/>
                </a:solidFill>
              </a:defRPr>
            </a:pPr>
            <a:endParaRPr sz="4600" b="1">
              <a:solidFill>
                <a:srgbClr val="252727"/>
              </a:solidFill>
              <a:latin typeface="Gill Sans SemiBold"/>
              <a:ea typeface="Gill Sans SemiBold"/>
              <a:cs typeface="Gill Sans SemiBold"/>
              <a:sym typeface="Gill Sans SemiBold"/>
            </a:endParaRPr>
          </a:p>
          <a:p>
            <a:pPr lvl="0" algn="l"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The percentage of state residents who say they do not have health insurance coverage…</a:t>
            </a:r>
          </a:p>
          <a:p>
            <a:pPr lvl="0" algn="l" defTabSz="457200">
              <a:lnSpc>
                <a:spcPct val="100000"/>
              </a:lnSpc>
              <a:spcBef>
                <a:spcPts val="0"/>
              </a:spcBef>
              <a:defRPr sz="1800">
                <a:solidFill>
                  <a:srgbClr val="000000"/>
                </a:solidFill>
              </a:defRPr>
            </a:pPr>
            <a:endParaRPr sz="4100" b="1">
              <a:solidFill>
                <a:srgbClr val="252727"/>
              </a:solidFill>
              <a:latin typeface="Gill Sans SemiBold"/>
              <a:ea typeface="Gill Sans SemiBold"/>
              <a:cs typeface="Gill Sans SemiBold"/>
              <a:sym typeface="Gill Sans SemiBold"/>
            </a:endParaRPr>
          </a:p>
          <a:p>
            <a:pPr lvl="0"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Which states are the most uninsured? least?</a:t>
            </a:r>
          </a:p>
        </p:txBody>
      </p:sp>
      <p:sp>
        <p:nvSpPr>
          <p:cNvPr id="144" name="Shape 144"/>
          <p:cNvSpPr/>
          <p:nvPr/>
        </p:nvSpPr>
        <p:spPr>
          <a:xfrm>
            <a:off x="431904" y="1181917"/>
            <a:ext cx="12140993" cy="241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nSpc>
                <a:spcPct val="90000"/>
              </a:lnSpc>
              <a:spcBef>
                <a:spcPts val="1600"/>
              </a:spcBef>
              <a:defRPr sz="7600" b="1">
                <a:solidFill>
                  <a:srgbClr val="D93E2B"/>
                </a:solidFill>
                <a:latin typeface="Gill Sans SemiBold"/>
                <a:ea typeface="Gill Sans SemiBold"/>
                <a:cs typeface="Gill Sans SemiBold"/>
                <a:sym typeface="Gill Sans SemiBold"/>
              </a:defRPr>
            </a:lvl1pPr>
          </a:lstStyle>
          <a:p>
            <a:pPr lvl="0">
              <a:defRPr sz="1800" b="0">
                <a:solidFill>
                  <a:srgbClr val="000000"/>
                </a:solidFill>
              </a:defRPr>
            </a:pPr>
            <a:r>
              <a:rPr sz="7600" b="1">
                <a:solidFill>
                  <a:srgbClr val="D93E2B"/>
                </a:solidFill>
              </a:rPr>
              <a:t>The Gallup Survey Topic</a:t>
            </a:r>
          </a:p>
        </p:txBody>
      </p:sp>
      <p:sp>
        <p:nvSpPr>
          <p:cNvPr id="145" name="Shape 145"/>
          <p:cNvSpPr/>
          <p:nvPr/>
        </p:nvSpPr>
        <p:spPr>
          <a:xfrm>
            <a:off x="5867400" y="252945"/>
            <a:ext cx="1270000"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9</a:t>
            </a:r>
          </a:p>
        </p:txBody>
      </p:sp>
    </p:spTree>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p:nvPr/>
        </p:nvSpPr>
        <p:spPr>
          <a:xfrm>
            <a:off x="142549" y="490649"/>
            <a:ext cx="12194498" cy="179536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5500" dirty="0">
                <a:latin typeface="Gill Sans"/>
                <a:ea typeface="Gill Sans"/>
                <a:cs typeface="Gill Sans"/>
                <a:sym typeface="Gill Sans"/>
              </a:rPr>
              <a:t>Place the following U.S. states in order from </a:t>
            </a:r>
            <a:r>
              <a:rPr sz="5500" b="1" dirty="0">
                <a:latin typeface="Gill Sans"/>
                <a:ea typeface="Gill Sans"/>
                <a:cs typeface="Gill Sans"/>
                <a:sym typeface="Gill Sans"/>
              </a:rPr>
              <a:t>most</a:t>
            </a:r>
            <a:r>
              <a:rPr sz="5500" dirty="0">
                <a:latin typeface="Gill Sans"/>
                <a:ea typeface="Gill Sans"/>
                <a:cs typeface="Gill Sans"/>
                <a:sym typeface="Gill Sans"/>
              </a:rPr>
              <a:t> to </a:t>
            </a:r>
            <a:r>
              <a:rPr sz="5500" b="1" dirty="0">
                <a:latin typeface="Gill Sans"/>
                <a:ea typeface="Gill Sans"/>
                <a:cs typeface="Gill Sans"/>
                <a:sym typeface="Gill Sans"/>
              </a:rPr>
              <a:t>least</a:t>
            </a:r>
            <a:r>
              <a:rPr sz="5500" dirty="0">
                <a:latin typeface="Gill Sans"/>
                <a:ea typeface="Gill Sans"/>
                <a:cs typeface="Gill Sans"/>
                <a:sym typeface="Gill Sans"/>
              </a:rPr>
              <a:t> </a:t>
            </a:r>
            <a:r>
              <a:rPr sz="5500" b="1" dirty="0">
                <a:latin typeface="Gill Sans"/>
                <a:ea typeface="Gill Sans"/>
                <a:cs typeface="Gill Sans"/>
                <a:sym typeface="Gill Sans"/>
              </a:rPr>
              <a:t>UNINSURED</a:t>
            </a:r>
            <a:r>
              <a:rPr sz="5500" dirty="0">
                <a:latin typeface="Gill Sans"/>
                <a:ea typeface="Gill Sans"/>
                <a:cs typeface="Gill Sans"/>
                <a:sym typeface="Gill Sans"/>
              </a:rPr>
              <a:t>:</a:t>
            </a:r>
          </a:p>
        </p:txBody>
      </p:sp>
      <p:sp>
        <p:nvSpPr>
          <p:cNvPr id="148" name="Shape 148"/>
          <p:cNvSpPr/>
          <p:nvPr/>
        </p:nvSpPr>
        <p:spPr>
          <a:xfrm>
            <a:off x="3624200" y="2610461"/>
            <a:ext cx="385373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ARKANSAS</a:t>
            </a:r>
          </a:p>
        </p:txBody>
      </p:sp>
      <p:sp>
        <p:nvSpPr>
          <p:cNvPr id="149" name="Shape 149"/>
          <p:cNvSpPr/>
          <p:nvPr/>
        </p:nvSpPr>
        <p:spPr>
          <a:xfrm>
            <a:off x="3526997" y="3899091"/>
            <a:ext cx="3950935"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KENTUCKY</a:t>
            </a:r>
          </a:p>
        </p:txBody>
      </p:sp>
      <p:sp>
        <p:nvSpPr>
          <p:cNvPr id="150" name="Shape 150"/>
          <p:cNvSpPr/>
          <p:nvPr/>
        </p:nvSpPr>
        <p:spPr>
          <a:xfrm>
            <a:off x="5439686" y="5187722"/>
            <a:ext cx="2038246"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OHIO</a:t>
            </a:r>
          </a:p>
        </p:txBody>
      </p:sp>
      <p:sp>
        <p:nvSpPr>
          <p:cNvPr id="151" name="Shape 151"/>
          <p:cNvSpPr/>
          <p:nvPr/>
        </p:nvSpPr>
        <p:spPr>
          <a:xfrm>
            <a:off x="2077131" y="6476352"/>
            <a:ext cx="5400800"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CONNECTICUT</a:t>
            </a:r>
          </a:p>
        </p:txBody>
      </p:sp>
      <p:sp>
        <p:nvSpPr>
          <p:cNvPr id="152" name="Shape 152"/>
          <p:cNvSpPr/>
          <p:nvPr/>
        </p:nvSpPr>
        <p:spPr>
          <a:xfrm>
            <a:off x="4760968" y="7764983"/>
            <a:ext cx="2716964"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HAWAII</a:t>
            </a:r>
          </a:p>
        </p:txBody>
      </p:sp>
    </p:spTree>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xfrm>
            <a:off x="508000" y="3895946"/>
            <a:ext cx="11988800" cy="4675737"/>
          </a:xfrm>
          <a:prstGeom prst="rect">
            <a:avLst/>
          </a:prstGeom>
        </p:spPr>
        <p:txBody>
          <a:bodyPr/>
          <a:lstStyle/>
          <a:p>
            <a:pPr lvl="0" algn="l" defTabSz="457200">
              <a:lnSpc>
                <a:spcPct val="100000"/>
              </a:lnSpc>
              <a:spcBef>
                <a:spcPts val="0"/>
              </a:spcBef>
              <a:defRPr sz="1800">
                <a:solidFill>
                  <a:srgbClr val="000000"/>
                </a:solidFill>
              </a:defRPr>
            </a:pPr>
            <a:r>
              <a:rPr sz="4600" b="1">
                <a:solidFill>
                  <a:srgbClr val="252727"/>
                </a:solidFill>
                <a:latin typeface="Gill Sans SemiBold"/>
                <a:ea typeface="Gill Sans SemiBold"/>
                <a:cs typeface="Gill Sans SemiBold"/>
                <a:sym typeface="Gill Sans SemiBold"/>
              </a:rPr>
              <a:t>% No religious preference</a:t>
            </a:r>
          </a:p>
          <a:p>
            <a:pPr lvl="0" algn="l" defTabSz="457200">
              <a:lnSpc>
                <a:spcPct val="100000"/>
              </a:lnSpc>
              <a:spcBef>
                <a:spcPts val="0"/>
              </a:spcBef>
              <a:defRPr sz="1800">
                <a:solidFill>
                  <a:srgbClr val="000000"/>
                </a:solidFill>
              </a:defRPr>
            </a:pPr>
            <a:endParaRPr sz="4600" b="1">
              <a:solidFill>
                <a:srgbClr val="252727"/>
              </a:solidFill>
              <a:latin typeface="Gill Sans SemiBold"/>
              <a:ea typeface="Gill Sans SemiBold"/>
              <a:cs typeface="Gill Sans SemiBold"/>
              <a:sym typeface="Gill Sans SemiBold"/>
            </a:endParaRPr>
          </a:p>
          <a:p>
            <a:pPr lvl="0" algn="l"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The percentage of state residents who report they have no religious identity</a:t>
            </a:r>
          </a:p>
          <a:p>
            <a:pPr lvl="0" algn="l" defTabSz="457200">
              <a:lnSpc>
                <a:spcPct val="100000"/>
              </a:lnSpc>
              <a:spcBef>
                <a:spcPts val="0"/>
              </a:spcBef>
              <a:defRPr sz="1800">
                <a:solidFill>
                  <a:srgbClr val="000000"/>
                </a:solidFill>
              </a:defRPr>
            </a:pPr>
            <a:endParaRPr sz="4100" b="1">
              <a:solidFill>
                <a:srgbClr val="252727"/>
              </a:solidFill>
              <a:latin typeface="Gill Sans SemiBold"/>
              <a:ea typeface="Gill Sans SemiBold"/>
              <a:cs typeface="Gill Sans SemiBold"/>
              <a:sym typeface="Gill Sans SemiBold"/>
            </a:endParaRPr>
          </a:p>
          <a:p>
            <a:pPr lvl="0"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Which states have the highest percentage of people who have no religious preference? lowest?</a:t>
            </a:r>
          </a:p>
        </p:txBody>
      </p:sp>
      <p:sp>
        <p:nvSpPr>
          <p:cNvPr id="155" name="Shape 155"/>
          <p:cNvSpPr/>
          <p:nvPr/>
        </p:nvSpPr>
        <p:spPr>
          <a:xfrm>
            <a:off x="431904" y="1181917"/>
            <a:ext cx="12140993" cy="241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nSpc>
                <a:spcPct val="90000"/>
              </a:lnSpc>
              <a:spcBef>
                <a:spcPts val="1600"/>
              </a:spcBef>
              <a:defRPr sz="7600" b="1">
                <a:solidFill>
                  <a:srgbClr val="D93E2B"/>
                </a:solidFill>
                <a:latin typeface="Gill Sans SemiBold"/>
                <a:ea typeface="Gill Sans SemiBold"/>
                <a:cs typeface="Gill Sans SemiBold"/>
                <a:sym typeface="Gill Sans SemiBold"/>
              </a:defRPr>
            </a:lvl1pPr>
          </a:lstStyle>
          <a:p>
            <a:pPr lvl="0">
              <a:defRPr sz="1800" b="0">
                <a:solidFill>
                  <a:srgbClr val="000000"/>
                </a:solidFill>
              </a:defRPr>
            </a:pPr>
            <a:r>
              <a:rPr sz="7600" b="1">
                <a:solidFill>
                  <a:srgbClr val="D93E2B"/>
                </a:solidFill>
              </a:rPr>
              <a:t>The Gallup Survey Topic</a:t>
            </a:r>
          </a:p>
        </p:txBody>
      </p:sp>
      <p:sp>
        <p:nvSpPr>
          <p:cNvPr id="156" name="Shape 156"/>
          <p:cNvSpPr/>
          <p:nvPr/>
        </p:nvSpPr>
        <p:spPr>
          <a:xfrm>
            <a:off x="5867400" y="252945"/>
            <a:ext cx="1270000"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59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5900">
                <a:solidFill>
                  <a:srgbClr val="FFFFFF"/>
                </a:solidFill>
                <a:effectLst>
                  <a:outerShdw blurRad="25400" dist="33948" dir="2700000" rotWithShape="0">
                    <a:srgbClr val="3B3936"/>
                  </a:outerShdw>
                </a:effectLst>
              </a:rPr>
              <a:t>10</a:t>
            </a:r>
          </a:p>
        </p:txBody>
      </p:sp>
    </p:spTree>
  </p:cSld>
  <p:clrMapOvr>
    <a:masterClrMapping/>
  </p:clrMapOvr>
  <p:transition xmlns:p14="http://schemas.microsoft.com/office/powerpoint/2010/mai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p:nvPr/>
        </p:nvSpPr>
        <p:spPr>
          <a:xfrm>
            <a:off x="149761" y="600197"/>
            <a:ext cx="12705278" cy="129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3900">
                <a:latin typeface="Gill Sans"/>
                <a:ea typeface="Gill Sans"/>
                <a:cs typeface="Gill Sans"/>
                <a:sym typeface="Gill Sans"/>
              </a:rPr>
              <a:t>Place the following U.S. states in order from the </a:t>
            </a:r>
            <a:r>
              <a:rPr sz="3900" b="1">
                <a:latin typeface="Gill Sans"/>
                <a:ea typeface="Gill Sans"/>
                <a:cs typeface="Gill Sans"/>
                <a:sym typeface="Gill Sans"/>
              </a:rPr>
              <a:t>highest </a:t>
            </a:r>
            <a:r>
              <a:rPr sz="3900">
                <a:latin typeface="Gill Sans"/>
                <a:ea typeface="Gill Sans"/>
                <a:cs typeface="Gill Sans"/>
                <a:sym typeface="Gill Sans"/>
              </a:rPr>
              <a:t>to the </a:t>
            </a:r>
            <a:r>
              <a:rPr sz="3900" b="1">
                <a:latin typeface="Gill Sans"/>
                <a:ea typeface="Gill Sans"/>
                <a:cs typeface="Gill Sans"/>
                <a:sym typeface="Gill Sans"/>
              </a:rPr>
              <a:t>lowest</a:t>
            </a:r>
            <a:r>
              <a:rPr sz="3900">
                <a:latin typeface="Gill Sans"/>
                <a:ea typeface="Gill Sans"/>
                <a:cs typeface="Gill Sans"/>
                <a:sym typeface="Gill Sans"/>
              </a:rPr>
              <a:t> of people who have </a:t>
            </a:r>
            <a:r>
              <a:rPr sz="3900" b="1">
                <a:latin typeface="Gill Sans"/>
                <a:ea typeface="Gill Sans"/>
                <a:cs typeface="Gill Sans"/>
                <a:sym typeface="Gill Sans"/>
              </a:rPr>
              <a:t>NO RELIGIOUS preference</a:t>
            </a:r>
            <a:r>
              <a:rPr sz="3900">
                <a:latin typeface="Gill Sans"/>
                <a:ea typeface="Gill Sans"/>
                <a:cs typeface="Gill Sans"/>
                <a:sym typeface="Gill Sans"/>
              </a:rPr>
              <a:t>:</a:t>
            </a:r>
          </a:p>
        </p:txBody>
      </p:sp>
      <p:sp>
        <p:nvSpPr>
          <p:cNvPr id="159" name="Shape 159"/>
          <p:cNvSpPr/>
          <p:nvPr/>
        </p:nvSpPr>
        <p:spPr>
          <a:xfrm>
            <a:off x="3180475" y="2610461"/>
            <a:ext cx="4297457"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OKLAHOMA</a:t>
            </a:r>
          </a:p>
        </p:txBody>
      </p:sp>
      <p:sp>
        <p:nvSpPr>
          <p:cNvPr id="160" name="Shape 160"/>
          <p:cNvSpPr/>
          <p:nvPr/>
        </p:nvSpPr>
        <p:spPr>
          <a:xfrm>
            <a:off x="4462195" y="3899091"/>
            <a:ext cx="3015737"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ILLINOIS</a:t>
            </a:r>
          </a:p>
        </p:txBody>
      </p:sp>
      <p:sp>
        <p:nvSpPr>
          <p:cNvPr id="161" name="Shape 161"/>
          <p:cNvSpPr/>
          <p:nvPr/>
        </p:nvSpPr>
        <p:spPr>
          <a:xfrm>
            <a:off x="3515059" y="5187722"/>
            <a:ext cx="396287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LOUISIANA</a:t>
            </a:r>
          </a:p>
        </p:txBody>
      </p:sp>
      <p:sp>
        <p:nvSpPr>
          <p:cNvPr id="162" name="Shape 162"/>
          <p:cNvSpPr/>
          <p:nvPr/>
        </p:nvSpPr>
        <p:spPr>
          <a:xfrm>
            <a:off x="4454010" y="6476352"/>
            <a:ext cx="302392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NEVADA</a:t>
            </a:r>
          </a:p>
        </p:txBody>
      </p:sp>
      <p:sp>
        <p:nvSpPr>
          <p:cNvPr id="163" name="Shape 163"/>
          <p:cNvSpPr/>
          <p:nvPr/>
        </p:nvSpPr>
        <p:spPr>
          <a:xfrm>
            <a:off x="3848279" y="7764983"/>
            <a:ext cx="362965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VERMONT</a:t>
            </a:r>
          </a:p>
        </p:txBody>
      </p:sp>
    </p:spTree>
  </p:cSld>
  <p:clrMapOvr>
    <a:masterClrMapping/>
  </p:clrMapOvr>
  <p:transition xmlns:p14="http://schemas.microsoft.com/office/powerpoint/2010/mai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p:nvPr>
        </p:nvSpPr>
        <p:spPr>
          <a:prstGeom prst="rect">
            <a:avLst/>
          </a:prstGeom>
        </p:spPr>
        <p:txBody>
          <a:bodyPr/>
          <a:lstStyle>
            <a:lvl1pPr defTabSz="537463">
              <a:spcBef>
                <a:spcPts val="1400"/>
              </a:spcBef>
              <a:defRPr sz="15180"/>
            </a:lvl1pPr>
          </a:lstStyle>
          <a:p>
            <a:pPr lvl="0">
              <a:defRPr sz="1800">
                <a:solidFill>
                  <a:srgbClr val="000000"/>
                </a:solidFill>
              </a:defRPr>
            </a:pPr>
            <a:r>
              <a:rPr sz="15180">
                <a:solidFill>
                  <a:srgbClr val="D93E2B"/>
                </a:solidFill>
              </a:rPr>
              <a:t>The Answers</a:t>
            </a:r>
          </a:p>
        </p:txBody>
      </p:sp>
    </p:spTree>
  </p:cSld>
  <p:clrMapOvr>
    <a:masterClrMapping/>
  </p:clrMapOvr>
  <p:transition xmlns:p14="http://schemas.microsoft.com/office/powerpoint/2010/mai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xfrm>
            <a:off x="508000" y="3895946"/>
            <a:ext cx="11988800" cy="4675737"/>
          </a:xfrm>
          <a:prstGeom prst="rect">
            <a:avLst/>
          </a:prstGeom>
        </p:spPr>
        <p:txBody>
          <a:bodyPr/>
          <a:lstStyle/>
          <a:p>
            <a:pPr lvl="0" algn="l" defTabSz="457200">
              <a:lnSpc>
                <a:spcPct val="100000"/>
              </a:lnSpc>
              <a:spcBef>
                <a:spcPts val="0"/>
              </a:spcBef>
              <a:defRPr sz="1800">
                <a:solidFill>
                  <a:srgbClr val="000000"/>
                </a:solidFill>
              </a:defRPr>
            </a:pPr>
            <a:r>
              <a:rPr sz="4600" b="1">
                <a:solidFill>
                  <a:srgbClr val="252727"/>
                </a:solidFill>
                <a:latin typeface="Gill Sans SemiBold"/>
                <a:ea typeface="Gill Sans SemiBold"/>
                <a:cs typeface="Gill Sans SemiBold"/>
                <a:sym typeface="Gill Sans SemiBold"/>
              </a:rPr>
              <a:t>% Very religious</a:t>
            </a:r>
          </a:p>
          <a:p>
            <a:pPr lvl="0" algn="l" defTabSz="457200">
              <a:lnSpc>
                <a:spcPct val="100000"/>
              </a:lnSpc>
              <a:spcBef>
                <a:spcPts val="0"/>
              </a:spcBef>
              <a:defRPr sz="1800">
                <a:solidFill>
                  <a:srgbClr val="000000"/>
                </a:solidFill>
              </a:defRPr>
            </a:pPr>
            <a:endParaRPr sz="4600" b="1">
              <a:solidFill>
                <a:srgbClr val="252727"/>
              </a:solidFill>
              <a:latin typeface="Gill Sans SemiBold"/>
              <a:ea typeface="Gill Sans SemiBold"/>
              <a:cs typeface="Gill Sans SemiBold"/>
              <a:sym typeface="Gill Sans SemiBold"/>
            </a:endParaRPr>
          </a:p>
          <a:p>
            <a:pPr lvl="0" algn="l"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The percentage of state residents who say religion is important in their lives and say they attend church weekly or nearly weekly…</a:t>
            </a:r>
          </a:p>
          <a:p>
            <a:pPr lvl="0" algn="l" defTabSz="457200">
              <a:lnSpc>
                <a:spcPct val="100000"/>
              </a:lnSpc>
              <a:spcBef>
                <a:spcPts val="0"/>
              </a:spcBef>
              <a:defRPr sz="1800">
                <a:solidFill>
                  <a:srgbClr val="000000"/>
                </a:solidFill>
              </a:defRPr>
            </a:pPr>
            <a:endParaRPr sz="4100" b="1">
              <a:solidFill>
                <a:srgbClr val="252727"/>
              </a:solidFill>
              <a:latin typeface="Gill Sans SemiBold"/>
              <a:ea typeface="Gill Sans SemiBold"/>
              <a:cs typeface="Gill Sans SemiBold"/>
              <a:sym typeface="Gill Sans SemiBold"/>
            </a:endParaRPr>
          </a:p>
          <a:p>
            <a:pPr lvl="0"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Which states are the most religious?</a:t>
            </a:r>
          </a:p>
        </p:txBody>
      </p:sp>
      <p:sp>
        <p:nvSpPr>
          <p:cNvPr id="168" name="Shape 168"/>
          <p:cNvSpPr/>
          <p:nvPr/>
        </p:nvSpPr>
        <p:spPr>
          <a:xfrm>
            <a:off x="431904" y="1181917"/>
            <a:ext cx="12140993" cy="241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nSpc>
                <a:spcPct val="90000"/>
              </a:lnSpc>
              <a:spcBef>
                <a:spcPts val="1600"/>
              </a:spcBef>
              <a:defRPr sz="7600" b="1">
                <a:solidFill>
                  <a:srgbClr val="D93E2B"/>
                </a:solidFill>
                <a:latin typeface="Gill Sans SemiBold"/>
                <a:ea typeface="Gill Sans SemiBold"/>
                <a:cs typeface="Gill Sans SemiBold"/>
                <a:sym typeface="Gill Sans SemiBold"/>
              </a:defRPr>
            </a:lvl1pPr>
          </a:lstStyle>
          <a:p>
            <a:pPr lvl="0">
              <a:defRPr sz="1800" b="0">
                <a:solidFill>
                  <a:srgbClr val="000000"/>
                </a:solidFill>
              </a:defRPr>
            </a:pPr>
            <a:r>
              <a:rPr sz="7600" b="1">
                <a:solidFill>
                  <a:srgbClr val="D93E2B"/>
                </a:solidFill>
              </a:rPr>
              <a:t>The Gallup Survey Topic</a:t>
            </a:r>
          </a:p>
        </p:txBody>
      </p:sp>
      <p:sp>
        <p:nvSpPr>
          <p:cNvPr id="169" name="Shape 169"/>
          <p:cNvSpPr/>
          <p:nvPr/>
        </p:nvSpPr>
        <p:spPr>
          <a:xfrm>
            <a:off x="5867400" y="252945"/>
            <a:ext cx="1270000"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1</a:t>
            </a:r>
          </a:p>
        </p:txBody>
      </p:sp>
    </p:spTree>
  </p:cSld>
  <p:clrMapOvr>
    <a:masterClrMapping/>
  </p:clrMapOvr>
  <p:transition xmlns:p14="http://schemas.microsoft.com/office/powerpoint/2010/mai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p:nvPr/>
        </p:nvSpPr>
        <p:spPr>
          <a:xfrm>
            <a:off x="142549" y="513972"/>
            <a:ext cx="12335608" cy="179536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5500" dirty="0">
                <a:latin typeface="Gill Sans"/>
                <a:ea typeface="Gill Sans"/>
                <a:cs typeface="Gill Sans"/>
                <a:sym typeface="Gill Sans"/>
              </a:rPr>
              <a:t>Place the following U.S. states in order from </a:t>
            </a:r>
            <a:r>
              <a:rPr sz="5500" b="1" dirty="0">
                <a:latin typeface="Gill Sans"/>
                <a:ea typeface="Gill Sans"/>
                <a:cs typeface="Gill Sans"/>
                <a:sym typeface="Gill Sans"/>
              </a:rPr>
              <a:t>most</a:t>
            </a:r>
            <a:r>
              <a:rPr sz="5500" dirty="0">
                <a:latin typeface="Gill Sans"/>
                <a:ea typeface="Gill Sans"/>
                <a:cs typeface="Gill Sans"/>
                <a:sym typeface="Gill Sans"/>
              </a:rPr>
              <a:t> to </a:t>
            </a:r>
            <a:r>
              <a:rPr sz="5500" b="1" dirty="0">
                <a:latin typeface="Gill Sans"/>
                <a:ea typeface="Gill Sans"/>
                <a:cs typeface="Gill Sans"/>
                <a:sym typeface="Gill Sans"/>
              </a:rPr>
              <a:t>least</a:t>
            </a:r>
            <a:r>
              <a:rPr sz="5500" dirty="0">
                <a:latin typeface="Gill Sans"/>
                <a:ea typeface="Gill Sans"/>
                <a:cs typeface="Gill Sans"/>
                <a:sym typeface="Gill Sans"/>
              </a:rPr>
              <a:t> </a:t>
            </a:r>
            <a:r>
              <a:rPr sz="5500" b="1" dirty="0">
                <a:latin typeface="Gill Sans"/>
                <a:ea typeface="Gill Sans"/>
                <a:cs typeface="Gill Sans"/>
                <a:sym typeface="Gill Sans"/>
              </a:rPr>
              <a:t>RELIGIOUS</a:t>
            </a:r>
            <a:r>
              <a:rPr sz="5500" dirty="0">
                <a:latin typeface="Gill Sans"/>
                <a:ea typeface="Gill Sans"/>
                <a:cs typeface="Gill Sans"/>
                <a:sym typeface="Gill Sans"/>
              </a:rPr>
              <a:t>:</a:t>
            </a:r>
          </a:p>
        </p:txBody>
      </p:sp>
      <p:sp>
        <p:nvSpPr>
          <p:cNvPr id="172" name="Shape 172"/>
          <p:cNvSpPr/>
          <p:nvPr/>
        </p:nvSpPr>
        <p:spPr>
          <a:xfrm>
            <a:off x="8040340" y="3733991"/>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1</a:t>
            </a:r>
          </a:p>
        </p:txBody>
      </p:sp>
      <p:sp>
        <p:nvSpPr>
          <p:cNvPr id="173" name="Shape 173"/>
          <p:cNvSpPr/>
          <p:nvPr/>
        </p:nvSpPr>
        <p:spPr>
          <a:xfrm>
            <a:off x="3440025" y="2610461"/>
            <a:ext cx="4037907"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TENNESSEE</a:t>
            </a:r>
          </a:p>
        </p:txBody>
      </p:sp>
      <p:sp>
        <p:nvSpPr>
          <p:cNvPr id="174" name="Shape 174"/>
          <p:cNvSpPr/>
          <p:nvPr/>
        </p:nvSpPr>
        <p:spPr>
          <a:xfrm>
            <a:off x="5376930" y="3899091"/>
            <a:ext cx="210100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UTAH</a:t>
            </a:r>
          </a:p>
        </p:txBody>
      </p:sp>
      <p:sp>
        <p:nvSpPr>
          <p:cNvPr id="175" name="Shape 175"/>
          <p:cNvSpPr/>
          <p:nvPr/>
        </p:nvSpPr>
        <p:spPr>
          <a:xfrm>
            <a:off x="5113969" y="5187722"/>
            <a:ext cx="236396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MAINE</a:t>
            </a:r>
          </a:p>
        </p:txBody>
      </p:sp>
      <p:sp>
        <p:nvSpPr>
          <p:cNvPr id="176" name="Shape 176"/>
          <p:cNvSpPr/>
          <p:nvPr/>
        </p:nvSpPr>
        <p:spPr>
          <a:xfrm>
            <a:off x="4760968" y="6476352"/>
            <a:ext cx="2716964"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HAWAII</a:t>
            </a:r>
          </a:p>
        </p:txBody>
      </p:sp>
      <p:sp>
        <p:nvSpPr>
          <p:cNvPr id="177" name="Shape 177"/>
          <p:cNvSpPr/>
          <p:nvPr/>
        </p:nvSpPr>
        <p:spPr>
          <a:xfrm>
            <a:off x="5439686" y="7764983"/>
            <a:ext cx="2038246"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OHIO</a:t>
            </a:r>
          </a:p>
        </p:txBody>
      </p:sp>
      <p:sp>
        <p:nvSpPr>
          <p:cNvPr id="178" name="Shape 178"/>
          <p:cNvSpPr/>
          <p:nvPr/>
        </p:nvSpPr>
        <p:spPr>
          <a:xfrm>
            <a:off x="8040340" y="2445361"/>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2</a:t>
            </a:r>
          </a:p>
        </p:txBody>
      </p:sp>
      <p:sp>
        <p:nvSpPr>
          <p:cNvPr id="179" name="Shape 179"/>
          <p:cNvSpPr/>
          <p:nvPr/>
        </p:nvSpPr>
        <p:spPr>
          <a:xfrm>
            <a:off x="8040340" y="7599883"/>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3</a:t>
            </a:r>
          </a:p>
        </p:txBody>
      </p:sp>
      <p:sp>
        <p:nvSpPr>
          <p:cNvPr id="180" name="Shape 180"/>
          <p:cNvSpPr/>
          <p:nvPr/>
        </p:nvSpPr>
        <p:spPr>
          <a:xfrm>
            <a:off x="8040340" y="6311252"/>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4</a:t>
            </a:r>
          </a:p>
        </p:txBody>
      </p:sp>
      <p:sp>
        <p:nvSpPr>
          <p:cNvPr id="181" name="Shape 181"/>
          <p:cNvSpPr/>
          <p:nvPr/>
        </p:nvSpPr>
        <p:spPr>
          <a:xfrm>
            <a:off x="8040340" y="5022622"/>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5</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1" animBg="1" advAuto="0"/>
      <p:bldP spid="178" grpId="2" animBg="1" advAuto="0"/>
      <p:bldP spid="179" grpId="3" animBg="1" advAuto="0"/>
      <p:bldP spid="180" grpId="4" animBg="1" advAuto="0"/>
      <p:bldP spid="181" grpId="5"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p:nvPr/>
        </p:nvSpPr>
        <p:spPr>
          <a:xfrm>
            <a:off x="146235" y="1938530"/>
            <a:ext cx="12412557" cy="3611245"/>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7600" dirty="0">
                <a:latin typeface="Gill Sans"/>
                <a:ea typeface="Gill Sans"/>
                <a:cs typeface="Gill Sans"/>
                <a:sym typeface="Gill Sans"/>
              </a:rPr>
              <a:t>What is the </a:t>
            </a:r>
            <a:r>
              <a:rPr sz="7600" b="1" dirty="0">
                <a:latin typeface="Gill Sans"/>
                <a:ea typeface="Gill Sans"/>
                <a:cs typeface="Gill Sans"/>
                <a:sym typeface="Gill Sans"/>
              </a:rPr>
              <a:t>most RELIGIOUS</a:t>
            </a:r>
            <a:r>
              <a:rPr sz="7600" dirty="0">
                <a:latin typeface="Gill Sans"/>
                <a:ea typeface="Gill Sans"/>
                <a:cs typeface="Gill Sans"/>
                <a:sym typeface="Gill Sans"/>
              </a:rPr>
              <a:t> state in the United States?</a:t>
            </a:r>
          </a:p>
        </p:txBody>
      </p:sp>
      <p:sp>
        <p:nvSpPr>
          <p:cNvPr id="184" name="Shape 184"/>
          <p:cNvSpPr/>
          <p:nvPr/>
        </p:nvSpPr>
        <p:spPr>
          <a:xfrm>
            <a:off x="-14080" y="5997474"/>
            <a:ext cx="13032959" cy="1367612"/>
          </a:xfrm>
          <a:prstGeom prst="rect">
            <a:avLst/>
          </a:pr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8900" b="1">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b="0">
                <a:solidFill>
                  <a:srgbClr val="000000"/>
                </a:solidFill>
                <a:effectLst/>
              </a:defRPr>
            </a:pPr>
            <a:r>
              <a:rPr sz="8900" b="1">
                <a:solidFill>
                  <a:srgbClr val="FFFFFF"/>
                </a:solidFill>
                <a:effectLst>
                  <a:outerShdw blurRad="25400" dist="33948" dir="2700000" rotWithShape="0">
                    <a:srgbClr val="3B3936"/>
                  </a:outerShdw>
                </a:effectLst>
              </a:rPr>
              <a:t>MISSISSIPPI (61.1%)</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1"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p:nvPr/>
        </p:nvSpPr>
        <p:spPr>
          <a:xfrm>
            <a:off x="229418" y="1948608"/>
            <a:ext cx="12289056" cy="3611245"/>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7600" dirty="0">
                <a:latin typeface="Gill Sans"/>
                <a:ea typeface="Gill Sans"/>
                <a:cs typeface="Gill Sans"/>
                <a:sym typeface="Gill Sans"/>
              </a:rPr>
              <a:t>What is the </a:t>
            </a:r>
            <a:r>
              <a:rPr sz="7600" b="1" dirty="0">
                <a:latin typeface="Gill Sans"/>
                <a:ea typeface="Gill Sans"/>
                <a:cs typeface="Gill Sans"/>
                <a:sym typeface="Gill Sans"/>
              </a:rPr>
              <a:t>least RELIGIOUS</a:t>
            </a:r>
            <a:r>
              <a:rPr sz="7600" dirty="0">
                <a:latin typeface="Gill Sans"/>
                <a:ea typeface="Gill Sans"/>
                <a:cs typeface="Gill Sans"/>
                <a:sym typeface="Gill Sans"/>
              </a:rPr>
              <a:t> state in the United States?</a:t>
            </a:r>
          </a:p>
        </p:txBody>
      </p:sp>
      <p:sp>
        <p:nvSpPr>
          <p:cNvPr id="187" name="Shape 187"/>
          <p:cNvSpPr/>
          <p:nvPr/>
        </p:nvSpPr>
        <p:spPr>
          <a:xfrm>
            <a:off x="-14080" y="5997474"/>
            <a:ext cx="13032959" cy="1367612"/>
          </a:xfrm>
          <a:prstGeom prst="rect">
            <a:avLst/>
          </a:pr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8900" b="1">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b="0">
                <a:solidFill>
                  <a:srgbClr val="000000"/>
                </a:solidFill>
                <a:effectLst/>
              </a:defRPr>
            </a:pPr>
            <a:r>
              <a:rPr sz="8900" b="1">
                <a:solidFill>
                  <a:srgbClr val="FFFFFF"/>
                </a:solidFill>
                <a:effectLst>
                  <a:outerShdw blurRad="25400" dist="33948" dir="2700000" rotWithShape="0">
                    <a:srgbClr val="3B3936"/>
                  </a:outerShdw>
                </a:effectLst>
              </a:rPr>
              <a:t>VERMONT (22.4%)</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1"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p:nvPr/>
        </p:nvSpPr>
        <p:spPr>
          <a:xfrm>
            <a:off x="2814215" y="8951512"/>
            <a:ext cx="7376370"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pPr lvl="0">
              <a:defRPr sz="1800" b="0">
                <a:solidFill>
                  <a:srgbClr val="000000"/>
                </a:solidFill>
              </a:defRPr>
            </a:pPr>
            <a:r>
              <a:rPr sz="2400" b="1">
                <a:solidFill>
                  <a:srgbClr val="414141"/>
                </a:solidFill>
              </a:rPr>
              <a:t>http://www.gallup.com/poll/125066/State-States.aspx</a:t>
            </a:r>
          </a:p>
        </p:txBody>
      </p:sp>
      <p:pic>
        <p:nvPicPr>
          <p:cNvPr id="190" name="pasted-image.png"/>
          <p:cNvPicPr/>
          <p:nvPr/>
        </p:nvPicPr>
        <p:blipFill>
          <a:blip r:embed="rId2">
            <a:extLst/>
          </a:blip>
          <a:stretch>
            <a:fillRect/>
          </a:stretch>
        </p:blipFill>
        <p:spPr>
          <a:xfrm>
            <a:off x="802406" y="224884"/>
            <a:ext cx="11399988" cy="8568498"/>
          </a:xfrm>
          <a:prstGeom prst="rect">
            <a:avLst/>
          </a:prstGeom>
          <a:ln w="12700">
            <a:miter lim="400000"/>
          </a:ln>
          <a:effectLst>
            <a:outerShdw blurRad="63500" dist="25400" dir="5400000" rotWithShape="0">
              <a:srgbClr val="000000">
                <a:alpha val="50000"/>
              </a:srgbClr>
            </a:outerShdw>
          </a:effectLst>
        </p:spPr>
      </p:pic>
      <p:sp>
        <p:nvSpPr>
          <p:cNvPr id="191" name="Shape 191"/>
          <p:cNvSpPr/>
          <p:nvPr/>
        </p:nvSpPr>
        <p:spPr>
          <a:xfrm>
            <a:off x="4449756" y="7946874"/>
            <a:ext cx="4105288"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4600" b="1">
                <a:solidFill>
                  <a:srgbClr val="252727"/>
                </a:solidFill>
                <a:latin typeface="Gill Sans SemiBold"/>
                <a:ea typeface="Gill Sans SemiBold"/>
                <a:cs typeface="Gill Sans SemiBold"/>
                <a:sym typeface="Gill Sans SemiBold"/>
              </a:defRPr>
            </a:lvl1pPr>
          </a:lstStyle>
          <a:p>
            <a:pPr lvl="0">
              <a:defRPr sz="1800" b="0">
                <a:solidFill>
                  <a:srgbClr val="000000"/>
                </a:solidFill>
              </a:defRPr>
            </a:pPr>
            <a:r>
              <a:rPr sz="4600" b="1">
                <a:solidFill>
                  <a:srgbClr val="252727"/>
                </a:solidFill>
              </a:rPr>
              <a:t>% Very religious</a:t>
            </a:r>
          </a:p>
        </p:txBody>
      </p:sp>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lvl1pPr defTabSz="554990">
              <a:spcBef>
                <a:spcPts val="1500"/>
              </a:spcBef>
              <a:defRPr sz="15105"/>
            </a:lvl1pPr>
          </a:lstStyle>
          <a:p>
            <a:pPr lvl="0">
              <a:defRPr sz="1800">
                <a:solidFill>
                  <a:srgbClr val="000000"/>
                </a:solidFill>
              </a:defRPr>
            </a:pPr>
            <a:r>
              <a:rPr sz="15105">
                <a:solidFill>
                  <a:srgbClr val="D93E2B"/>
                </a:solidFill>
              </a:rPr>
              <a:t>The Questions</a:t>
            </a:r>
          </a:p>
        </p:txBody>
      </p:sp>
    </p:spTree>
  </p:cSld>
  <p:clrMapOvr>
    <a:masterClrMapping/>
  </p:clrMapOvr>
  <p:transition xmlns:p14="http://schemas.microsoft.com/office/powerpoint/2010/mai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p:cNvSpPr>
          <p:nvPr>
            <p:ph type="title"/>
          </p:nvPr>
        </p:nvSpPr>
        <p:spPr>
          <a:xfrm>
            <a:off x="508000" y="3895946"/>
            <a:ext cx="11988800" cy="4675737"/>
          </a:xfrm>
          <a:prstGeom prst="rect">
            <a:avLst/>
          </a:prstGeom>
        </p:spPr>
        <p:txBody>
          <a:bodyPr/>
          <a:lstStyle/>
          <a:p>
            <a:pPr lvl="0" algn="l" defTabSz="457200">
              <a:lnSpc>
                <a:spcPct val="100000"/>
              </a:lnSpc>
              <a:spcBef>
                <a:spcPts val="0"/>
              </a:spcBef>
              <a:defRPr sz="1800">
                <a:solidFill>
                  <a:srgbClr val="000000"/>
                </a:solidFill>
              </a:defRPr>
            </a:pPr>
            <a:r>
              <a:rPr sz="4600" b="1">
                <a:solidFill>
                  <a:srgbClr val="252727"/>
                </a:solidFill>
                <a:latin typeface="Gill Sans SemiBold"/>
                <a:ea typeface="Gill Sans SemiBold"/>
                <a:cs typeface="Gill Sans SemiBold"/>
                <a:sym typeface="Gill Sans SemiBold"/>
              </a:rPr>
              <a:t>% Republican/Lean</a:t>
            </a:r>
          </a:p>
          <a:p>
            <a:pPr lvl="0" algn="l" defTabSz="457200">
              <a:lnSpc>
                <a:spcPct val="100000"/>
              </a:lnSpc>
              <a:spcBef>
                <a:spcPts val="0"/>
              </a:spcBef>
              <a:defRPr sz="1800">
                <a:solidFill>
                  <a:srgbClr val="000000"/>
                </a:solidFill>
              </a:defRPr>
            </a:pPr>
            <a:endParaRPr sz="4600" b="1">
              <a:solidFill>
                <a:srgbClr val="252727"/>
              </a:solidFill>
              <a:latin typeface="Gill Sans SemiBold"/>
              <a:ea typeface="Gill Sans SemiBold"/>
              <a:cs typeface="Gill Sans SemiBold"/>
              <a:sym typeface="Gill Sans SemiBold"/>
            </a:endParaRPr>
          </a:p>
          <a:p>
            <a:pPr lvl="0" algn="l"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The percentage of state residents who identify as Republicans or who identify as independents but say they lean Republican…</a:t>
            </a:r>
          </a:p>
          <a:p>
            <a:pPr lvl="0" algn="l" defTabSz="457200">
              <a:lnSpc>
                <a:spcPct val="100000"/>
              </a:lnSpc>
              <a:spcBef>
                <a:spcPts val="0"/>
              </a:spcBef>
              <a:defRPr sz="1800">
                <a:solidFill>
                  <a:srgbClr val="000000"/>
                </a:solidFill>
              </a:defRPr>
            </a:pPr>
            <a:endParaRPr sz="4100" b="1">
              <a:solidFill>
                <a:srgbClr val="252727"/>
              </a:solidFill>
              <a:latin typeface="Gill Sans SemiBold"/>
              <a:ea typeface="Gill Sans SemiBold"/>
              <a:cs typeface="Gill Sans SemiBold"/>
              <a:sym typeface="Gill Sans SemiBold"/>
            </a:endParaRPr>
          </a:p>
          <a:p>
            <a:pPr lvl="0"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Which states are the most Republican?</a:t>
            </a:r>
          </a:p>
        </p:txBody>
      </p:sp>
      <p:sp>
        <p:nvSpPr>
          <p:cNvPr id="194" name="Shape 194"/>
          <p:cNvSpPr/>
          <p:nvPr/>
        </p:nvSpPr>
        <p:spPr>
          <a:xfrm>
            <a:off x="431904" y="1181917"/>
            <a:ext cx="12140993" cy="241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nSpc>
                <a:spcPct val="90000"/>
              </a:lnSpc>
              <a:spcBef>
                <a:spcPts val="1600"/>
              </a:spcBef>
              <a:defRPr sz="7600" b="1">
                <a:solidFill>
                  <a:srgbClr val="D93E2B"/>
                </a:solidFill>
                <a:latin typeface="Gill Sans SemiBold"/>
                <a:ea typeface="Gill Sans SemiBold"/>
                <a:cs typeface="Gill Sans SemiBold"/>
                <a:sym typeface="Gill Sans SemiBold"/>
              </a:defRPr>
            </a:lvl1pPr>
          </a:lstStyle>
          <a:p>
            <a:pPr lvl="0">
              <a:defRPr sz="1800" b="0">
                <a:solidFill>
                  <a:srgbClr val="000000"/>
                </a:solidFill>
              </a:defRPr>
            </a:pPr>
            <a:r>
              <a:rPr sz="7600" b="1">
                <a:solidFill>
                  <a:srgbClr val="D93E2B"/>
                </a:solidFill>
              </a:rPr>
              <a:t>The Gallup Survey Topic</a:t>
            </a:r>
          </a:p>
        </p:txBody>
      </p:sp>
      <p:sp>
        <p:nvSpPr>
          <p:cNvPr id="195" name="Shape 195"/>
          <p:cNvSpPr/>
          <p:nvPr/>
        </p:nvSpPr>
        <p:spPr>
          <a:xfrm>
            <a:off x="5867400" y="252945"/>
            <a:ext cx="1270000"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2</a:t>
            </a:r>
          </a:p>
        </p:txBody>
      </p:sp>
    </p:spTree>
  </p:cSld>
  <p:clrMapOvr>
    <a:masterClrMapping/>
  </p:clrMapOvr>
  <p:transition xmlns:p14="http://schemas.microsoft.com/office/powerpoint/2010/mai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p:nvPr/>
        </p:nvSpPr>
        <p:spPr>
          <a:xfrm>
            <a:off x="142549" y="350216"/>
            <a:ext cx="12335608" cy="179536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5500" dirty="0">
                <a:latin typeface="Gill Sans"/>
                <a:ea typeface="Gill Sans"/>
                <a:cs typeface="Gill Sans"/>
                <a:sym typeface="Gill Sans"/>
              </a:rPr>
              <a:t>Place the following U.S. states in order from </a:t>
            </a:r>
            <a:r>
              <a:rPr sz="5500" b="1" dirty="0">
                <a:latin typeface="Gill Sans"/>
                <a:ea typeface="Gill Sans"/>
                <a:cs typeface="Gill Sans"/>
                <a:sym typeface="Gill Sans"/>
              </a:rPr>
              <a:t>most</a:t>
            </a:r>
            <a:r>
              <a:rPr sz="5500" dirty="0">
                <a:latin typeface="Gill Sans"/>
                <a:ea typeface="Gill Sans"/>
                <a:cs typeface="Gill Sans"/>
                <a:sym typeface="Gill Sans"/>
              </a:rPr>
              <a:t> to </a:t>
            </a:r>
            <a:r>
              <a:rPr sz="5500" b="1" dirty="0">
                <a:latin typeface="Gill Sans"/>
                <a:ea typeface="Gill Sans"/>
                <a:cs typeface="Gill Sans"/>
                <a:sym typeface="Gill Sans"/>
              </a:rPr>
              <a:t>least REPUBLICAN</a:t>
            </a:r>
            <a:r>
              <a:rPr sz="5500" dirty="0">
                <a:latin typeface="Gill Sans"/>
                <a:ea typeface="Gill Sans"/>
                <a:cs typeface="Gill Sans"/>
                <a:sym typeface="Gill Sans"/>
              </a:rPr>
              <a:t>:</a:t>
            </a:r>
          </a:p>
        </p:txBody>
      </p:sp>
      <p:sp>
        <p:nvSpPr>
          <p:cNvPr id="198" name="Shape 198"/>
          <p:cNvSpPr/>
          <p:nvPr/>
        </p:nvSpPr>
        <p:spPr>
          <a:xfrm>
            <a:off x="8040340" y="6311252"/>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1</a:t>
            </a:r>
          </a:p>
        </p:txBody>
      </p:sp>
      <p:sp>
        <p:nvSpPr>
          <p:cNvPr id="199" name="Shape 199"/>
          <p:cNvSpPr/>
          <p:nvPr/>
        </p:nvSpPr>
        <p:spPr>
          <a:xfrm>
            <a:off x="2084294" y="2610461"/>
            <a:ext cx="5393638"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RHODE ISLAND</a:t>
            </a:r>
          </a:p>
        </p:txBody>
      </p:sp>
      <p:sp>
        <p:nvSpPr>
          <p:cNvPr id="200" name="Shape 200"/>
          <p:cNvSpPr/>
          <p:nvPr/>
        </p:nvSpPr>
        <p:spPr>
          <a:xfrm>
            <a:off x="4338730" y="3899091"/>
            <a:ext cx="313920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FLORIDA</a:t>
            </a:r>
          </a:p>
        </p:txBody>
      </p:sp>
      <p:sp>
        <p:nvSpPr>
          <p:cNvPr id="201" name="Shape 201"/>
          <p:cNvSpPr/>
          <p:nvPr/>
        </p:nvSpPr>
        <p:spPr>
          <a:xfrm>
            <a:off x="3923996" y="5187722"/>
            <a:ext cx="3553936"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ALABAMA</a:t>
            </a:r>
          </a:p>
        </p:txBody>
      </p:sp>
      <p:sp>
        <p:nvSpPr>
          <p:cNvPr id="202" name="Shape 202"/>
          <p:cNvSpPr/>
          <p:nvPr/>
        </p:nvSpPr>
        <p:spPr>
          <a:xfrm>
            <a:off x="5376930" y="6476352"/>
            <a:ext cx="210100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UTAH</a:t>
            </a:r>
          </a:p>
        </p:txBody>
      </p:sp>
      <p:sp>
        <p:nvSpPr>
          <p:cNvPr id="203" name="Shape 203"/>
          <p:cNvSpPr/>
          <p:nvPr/>
        </p:nvSpPr>
        <p:spPr>
          <a:xfrm>
            <a:off x="3076451" y="7764983"/>
            <a:ext cx="440148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CALIFORNIA</a:t>
            </a:r>
          </a:p>
        </p:txBody>
      </p:sp>
      <p:sp>
        <p:nvSpPr>
          <p:cNvPr id="204" name="Shape 204"/>
          <p:cNvSpPr/>
          <p:nvPr/>
        </p:nvSpPr>
        <p:spPr>
          <a:xfrm>
            <a:off x="8040340" y="5022622"/>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2</a:t>
            </a:r>
          </a:p>
        </p:txBody>
      </p:sp>
      <p:sp>
        <p:nvSpPr>
          <p:cNvPr id="205" name="Shape 205"/>
          <p:cNvSpPr/>
          <p:nvPr/>
        </p:nvSpPr>
        <p:spPr>
          <a:xfrm>
            <a:off x="8040340" y="3733991"/>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3</a:t>
            </a:r>
          </a:p>
        </p:txBody>
      </p:sp>
      <p:sp>
        <p:nvSpPr>
          <p:cNvPr id="206" name="Shape 206"/>
          <p:cNvSpPr/>
          <p:nvPr/>
        </p:nvSpPr>
        <p:spPr>
          <a:xfrm>
            <a:off x="8040340" y="7599883"/>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4</a:t>
            </a:r>
          </a:p>
        </p:txBody>
      </p:sp>
      <p:sp>
        <p:nvSpPr>
          <p:cNvPr id="207" name="Shape 207"/>
          <p:cNvSpPr/>
          <p:nvPr/>
        </p:nvSpPr>
        <p:spPr>
          <a:xfrm>
            <a:off x="8040340" y="2445361"/>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5</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1" animBg="1" advAuto="0"/>
      <p:bldP spid="204" grpId="2" animBg="1" advAuto="0"/>
      <p:bldP spid="205" grpId="3" animBg="1" advAuto="0"/>
      <p:bldP spid="206" grpId="4" animBg="1" advAuto="0"/>
      <p:bldP spid="207" grpId="5"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p:nvPr/>
        </p:nvSpPr>
        <p:spPr>
          <a:xfrm>
            <a:off x="96146" y="2014592"/>
            <a:ext cx="12644073" cy="338041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7100" dirty="0">
                <a:latin typeface="Gill Sans"/>
                <a:ea typeface="Gill Sans"/>
                <a:cs typeface="Gill Sans"/>
                <a:sym typeface="Gill Sans"/>
              </a:rPr>
              <a:t>What is the </a:t>
            </a:r>
            <a:r>
              <a:rPr sz="7100" b="1" dirty="0">
                <a:latin typeface="Gill Sans"/>
                <a:ea typeface="Gill Sans"/>
                <a:cs typeface="Gill Sans"/>
                <a:sym typeface="Gill Sans"/>
              </a:rPr>
              <a:t>most REPUBLICAN</a:t>
            </a:r>
            <a:r>
              <a:rPr sz="7100" dirty="0">
                <a:latin typeface="Gill Sans"/>
                <a:ea typeface="Gill Sans"/>
                <a:cs typeface="Gill Sans"/>
                <a:sym typeface="Gill Sans"/>
              </a:rPr>
              <a:t> state in the United States?</a:t>
            </a:r>
          </a:p>
        </p:txBody>
      </p:sp>
      <p:sp>
        <p:nvSpPr>
          <p:cNvPr id="210" name="Shape 210"/>
          <p:cNvSpPr/>
          <p:nvPr/>
        </p:nvSpPr>
        <p:spPr>
          <a:xfrm>
            <a:off x="-14080" y="5997474"/>
            <a:ext cx="13032959" cy="1367612"/>
          </a:xfrm>
          <a:prstGeom prst="rect">
            <a:avLst/>
          </a:pr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8900" b="1">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b="0">
                <a:solidFill>
                  <a:srgbClr val="000000"/>
                </a:solidFill>
                <a:effectLst/>
              </a:defRPr>
            </a:pPr>
            <a:r>
              <a:rPr sz="8900" b="1">
                <a:solidFill>
                  <a:srgbClr val="FFFFFF"/>
                </a:solidFill>
                <a:effectLst>
                  <a:outerShdw blurRad="25400" dist="33948" dir="2700000" rotWithShape="0">
                    <a:srgbClr val="3B3936"/>
                  </a:outerShdw>
                </a:effectLst>
              </a:rPr>
              <a:t>WYOMING (60.1%)</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1"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p:nvPr/>
        </p:nvSpPr>
        <p:spPr>
          <a:xfrm>
            <a:off x="173855" y="2014592"/>
            <a:ext cx="12384937" cy="338041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7100" dirty="0">
                <a:latin typeface="Gill Sans"/>
                <a:ea typeface="Gill Sans"/>
                <a:cs typeface="Gill Sans"/>
                <a:sym typeface="Gill Sans"/>
              </a:rPr>
              <a:t>What is the </a:t>
            </a:r>
            <a:r>
              <a:rPr sz="7100" b="1" dirty="0">
                <a:latin typeface="Gill Sans"/>
                <a:ea typeface="Gill Sans"/>
                <a:cs typeface="Gill Sans"/>
                <a:sym typeface="Gill Sans"/>
              </a:rPr>
              <a:t>least REPUBLICAN</a:t>
            </a:r>
            <a:r>
              <a:rPr sz="7100" dirty="0">
                <a:latin typeface="Gill Sans"/>
                <a:ea typeface="Gill Sans"/>
                <a:cs typeface="Gill Sans"/>
                <a:sym typeface="Gill Sans"/>
              </a:rPr>
              <a:t> state in the United States?</a:t>
            </a:r>
          </a:p>
        </p:txBody>
      </p:sp>
      <p:sp>
        <p:nvSpPr>
          <p:cNvPr id="213" name="Shape 213"/>
          <p:cNvSpPr/>
          <p:nvPr/>
        </p:nvSpPr>
        <p:spPr>
          <a:xfrm>
            <a:off x="-14080" y="5997474"/>
            <a:ext cx="13032959" cy="1367612"/>
          </a:xfrm>
          <a:prstGeom prst="rect">
            <a:avLst/>
          </a:pr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8900" b="1">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b="0">
                <a:solidFill>
                  <a:srgbClr val="000000"/>
                </a:solidFill>
                <a:effectLst/>
              </a:defRPr>
            </a:pPr>
            <a:r>
              <a:rPr sz="8900" b="1">
                <a:solidFill>
                  <a:srgbClr val="FFFFFF"/>
                </a:solidFill>
                <a:effectLst>
                  <a:outerShdw blurRad="25400" dist="33948" dir="2700000" rotWithShape="0">
                    <a:srgbClr val="3B3936"/>
                  </a:outerShdw>
                </a:effectLst>
              </a:rPr>
              <a:t>NEW YORK (28.6%)</a:t>
            </a:r>
          </a:p>
        </p:txBody>
      </p:sp>
      <p:sp>
        <p:nvSpPr>
          <p:cNvPr id="214" name="Shape 214"/>
          <p:cNvSpPr/>
          <p:nvPr/>
        </p:nvSpPr>
        <p:spPr>
          <a:xfrm>
            <a:off x="-14080" y="7555454"/>
            <a:ext cx="13032959" cy="1367612"/>
          </a:xfrm>
          <a:prstGeom prst="rect">
            <a:avLst/>
          </a:pr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b="1">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b="0">
                <a:solidFill>
                  <a:srgbClr val="000000"/>
                </a:solidFill>
                <a:effectLst/>
              </a:defRPr>
            </a:pPr>
            <a:r>
              <a:rPr sz="4800" b="1" dirty="0">
                <a:solidFill>
                  <a:srgbClr val="FFFFFF"/>
                </a:solidFill>
                <a:effectLst>
                  <a:outerShdw blurRad="25400" dist="33948" dir="2700000" rotWithShape="0">
                    <a:srgbClr val="3B3936"/>
                  </a:outerShdw>
                </a:effectLst>
              </a:rPr>
              <a:t>DISTRICT OF COLUMBIA (14.3%)</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1" animBg="1" advAuto="0"/>
      <p:bldP spid="214" grpId="2"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p:nvPr/>
        </p:nvSpPr>
        <p:spPr>
          <a:xfrm>
            <a:off x="2814215" y="8951512"/>
            <a:ext cx="7376370"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pPr lvl="0">
              <a:defRPr sz="1800" b="0">
                <a:solidFill>
                  <a:srgbClr val="000000"/>
                </a:solidFill>
              </a:defRPr>
            </a:pPr>
            <a:r>
              <a:rPr sz="2400" b="1">
                <a:solidFill>
                  <a:srgbClr val="414141"/>
                </a:solidFill>
              </a:rPr>
              <a:t>http://www.gallup.com/poll/125066/State-States.aspx</a:t>
            </a:r>
          </a:p>
        </p:txBody>
      </p:sp>
      <p:pic>
        <p:nvPicPr>
          <p:cNvPr id="217" name="pasted-image.png"/>
          <p:cNvPicPr/>
          <p:nvPr/>
        </p:nvPicPr>
        <p:blipFill>
          <a:blip r:embed="rId2">
            <a:extLst/>
          </a:blip>
          <a:stretch>
            <a:fillRect/>
          </a:stretch>
        </p:blipFill>
        <p:spPr>
          <a:xfrm>
            <a:off x="682437" y="163051"/>
            <a:ext cx="11639926" cy="8696497"/>
          </a:xfrm>
          <a:prstGeom prst="rect">
            <a:avLst/>
          </a:prstGeom>
          <a:ln w="12700">
            <a:miter lim="400000"/>
          </a:ln>
          <a:effectLst>
            <a:outerShdw blurRad="63500" dist="25400" dir="5400000" rotWithShape="0">
              <a:srgbClr val="000000">
                <a:alpha val="50000"/>
              </a:srgbClr>
            </a:outerShdw>
          </a:effectLst>
        </p:spPr>
      </p:pic>
      <p:sp>
        <p:nvSpPr>
          <p:cNvPr id="218" name="Shape 218"/>
          <p:cNvSpPr/>
          <p:nvPr/>
        </p:nvSpPr>
        <p:spPr>
          <a:xfrm>
            <a:off x="4076358" y="8072085"/>
            <a:ext cx="4852084"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4600" b="1">
                <a:solidFill>
                  <a:srgbClr val="252727"/>
                </a:solidFill>
                <a:latin typeface="Gill Sans SemiBold"/>
                <a:ea typeface="Gill Sans SemiBold"/>
                <a:cs typeface="Gill Sans SemiBold"/>
                <a:sym typeface="Gill Sans SemiBold"/>
              </a:defRPr>
            </a:lvl1pPr>
          </a:lstStyle>
          <a:p>
            <a:pPr lvl="0">
              <a:defRPr sz="1800" b="0">
                <a:solidFill>
                  <a:srgbClr val="000000"/>
                </a:solidFill>
              </a:defRPr>
            </a:pPr>
            <a:r>
              <a:rPr sz="4600" b="1">
                <a:solidFill>
                  <a:srgbClr val="252727"/>
                </a:solidFill>
              </a:rPr>
              <a:t>% Republican/Lean</a:t>
            </a:r>
          </a:p>
        </p:txBody>
      </p:sp>
    </p:spTree>
  </p:cSld>
  <p:clrMapOvr>
    <a:masterClrMapping/>
  </p:clrMapOvr>
  <p:transition xmlns:p14="http://schemas.microsoft.com/office/powerpoint/2010/mai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p:cNvSpPr>
          <p:nvPr>
            <p:ph type="title"/>
          </p:nvPr>
        </p:nvSpPr>
        <p:spPr>
          <a:xfrm>
            <a:off x="508000" y="3556088"/>
            <a:ext cx="11988800" cy="4675737"/>
          </a:xfrm>
          <a:prstGeom prst="rect">
            <a:avLst/>
          </a:prstGeom>
        </p:spPr>
        <p:txBody>
          <a:bodyPr/>
          <a:lstStyle/>
          <a:p>
            <a:pPr lvl="0" algn="l" defTabSz="457200">
              <a:lnSpc>
                <a:spcPct val="100000"/>
              </a:lnSpc>
              <a:spcBef>
                <a:spcPts val="0"/>
              </a:spcBef>
              <a:defRPr sz="1800">
                <a:solidFill>
                  <a:srgbClr val="000000"/>
                </a:solidFill>
              </a:defRPr>
            </a:pPr>
            <a:r>
              <a:rPr sz="4600" b="1">
                <a:solidFill>
                  <a:srgbClr val="252727"/>
                </a:solidFill>
                <a:latin typeface="Gill Sans SemiBold"/>
                <a:ea typeface="Gill Sans SemiBold"/>
                <a:cs typeface="Gill Sans SemiBold"/>
                <a:sym typeface="Gill Sans SemiBold"/>
              </a:rPr>
              <a:t>% Liberal</a:t>
            </a:r>
          </a:p>
          <a:p>
            <a:pPr lvl="0" algn="l" defTabSz="457200">
              <a:lnSpc>
                <a:spcPct val="100000"/>
              </a:lnSpc>
              <a:spcBef>
                <a:spcPts val="0"/>
              </a:spcBef>
              <a:defRPr sz="1800">
                <a:solidFill>
                  <a:srgbClr val="000000"/>
                </a:solidFill>
              </a:defRPr>
            </a:pPr>
            <a:endParaRPr sz="4600" b="1">
              <a:solidFill>
                <a:srgbClr val="252727"/>
              </a:solidFill>
              <a:latin typeface="Gill Sans SemiBold"/>
              <a:ea typeface="Gill Sans SemiBold"/>
              <a:cs typeface="Gill Sans SemiBold"/>
              <a:sym typeface="Gill Sans SemiBold"/>
            </a:endParaRPr>
          </a:p>
          <a:p>
            <a:pPr lvl="0" algn="l"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The percentage of state residents who describe their political views as liberal…</a:t>
            </a:r>
          </a:p>
          <a:p>
            <a:pPr lvl="0" algn="l" defTabSz="457200">
              <a:lnSpc>
                <a:spcPct val="100000"/>
              </a:lnSpc>
              <a:spcBef>
                <a:spcPts val="0"/>
              </a:spcBef>
              <a:defRPr sz="1800">
                <a:solidFill>
                  <a:srgbClr val="000000"/>
                </a:solidFill>
              </a:defRPr>
            </a:pPr>
            <a:endParaRPr sz="4100" b="1">
              <a:solidFill>
                <a:srgbClr val="252727"/>
              </a:solidFill>
              <a:latin typeface="Gill Sans SemiBold"/>
              <a:ea typeface="Gill Sans SemiBold"/>
              <a:cs typeface="Gill Sans SemiBold"/>
              <a:sym typeface="Gill Sans SemiBold"/>
            </a:endParaRPr>
          </a:p>
          <a:p>
            <a:pPr lvl="0"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Which states are the most liberal?</a:t>
            </a:r>
          </a:p>
        </p:txBody>
      </p:sp>
      <p:sp>
        <p:nvSpPr>
          <p:cNvPr id="221" name="Shape 221"/>
          <p:cNvSpPr/>
          <p:nvPr/>
        </p:nvSpPr>
        <p:spPr>
          <a:xfrm>
            <a:off x="431904" y="1181917"/>
            <a:ext cx="12140993" cy="241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nSpc>
                <a:spcPct val="90000"/>
              </a:lnSpc>
              <a:spcBef>
                <a:spcPts val="1600"/>
              </a:spcBef>
              <a:defRPr sz="7600" b="1">
                <a:solidFill>
                  <a:srgbClr val="D93E2B"/>
                </a:solidFill>
                <a:latin typeface="Gill Sans SemiBold"/>
                <a:ea typeface="Gill Sans SemiBold"/>
                <a:cs typeface="Gill Sans SemiBold"/>
                <a:sym typeface="Gill Sans SemiBold"/>
              </a:defRPr>
            </a:lvl1pPr>
          </a:lstStyle>
          <a:p>
            <a:pPr lvl="0">
              <a:defRPr sz="1800" b="0">
                <a:solidFill>
                  <a:srgbClr val="000000"/>
                </a:solidFill>
              </a:defRPr>
            </a:pPr>
            <a:r>
              <a:rPr sz="7600" b="1">
                <a:solidFill>
                  <a:srgbClr val="D93E2B"/>
                </a:solidFill>
              </a:rPr>
              <a:t>The Gallup Survey Topic</a:t>
            </a:r>
          </a:p>
        </p:txBody>
      </p:sp>
      <p:sp>
        <p:nvSpPr>
          <p:cNvPr id="222" name="Shape 222"/>
          <p:cNvSpPr/>
          <p:nvPr/>
        </p:nvSpPr>
        <p:spPr>
          <a:xfrm>
            <a:off x="5867400" y="252945"/>
            <a:ext cx="1270000"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3</a:t>
            </a:r>
          </a:p>
        </p:txBody>
      </p:sp>
    </p:spTree>
  </p:cSld>
  <p:clrMapOvr>
    <a:masterClrMapping/>
  </p:clrMapOvr>
  <p:transition xmlns:p14="http://schemas.microsoft.com/office/powerpoint/2010/mai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p:nvPr/>
        </p:nvSpPr>
        <p:spPr>
          <a:xfrm>
            <a:off x="142549" y="440256"/>
            <a:ext cx="12375925" cy="179536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5500" dirty="0">
                <a:latin typeface="Gill Sans"/>
                <a:ea typeface="Gill Sans"/>
                <a:cs typeface="Gill Sans"/>
                <a:sym typeface="Gill Sans"/>
              </a:rPr>
              <a:t>Place the following U.S. states in order from </a:t>
            </a:r>
            <a:r>
              <a:rPr sz="5500" b="1" dirty="0">
                <a:latin typeface="Gill Sans"/>
                <a:ea typeface="Gill Sans"/>
                <a:cs typeface="Gill Sans"/>
                <a:sym typeface="Gill Sans"/>
              </a:rPr>
              <a:t>most</a:t>
            </a:r>
            <a:r>
              <a:rPr sz="5500" dirty="0">
                <a:latin typeface="Gill Sans"/>
                <a:ea typeface="Gill Sans"/>
                <a:cs typeface="Gill Sans"/>
                <a:sym typeface="Gill Sans"/>
              </a:rPr>
              <a:t> to </a:t>
            </a:r>
            <a:r>
              <a:rPr sz="5500" b="1" dirty="0">
                <a:latin typeface="Gill Sans"/>
                <a:ea typeface="Gill Sans"/>
                <a:cs typeface="Gill Sans"/>
                <a:sym typeface="Gill Sans"/>
              </a:rPr>
              <a:t>least</a:t>
            </a:r>
            <a:r>
              <a:rPr sz="5500" dirty="0">
                <a:latin typeface="Gill Sans"/>
                <a:ea typeface="Gill Sans"/>
                <a:cs typeface="Gill Sans"/>
                <a:sym typeface="Gill Sans"/>
              </a:rPr>
              <a:t> </a:t>
            </a:r>
            <a:r>
              <a:rPr sz="5500" b="1" dirty="0">
                <a:latin typeface="Gill Sans"/>
                <a:ea typeface="Gill Sans"/>
                <a:cs typeface="Gill Sans"/>
                <a:sym typeface="Gill Sans"/>
              </a:rPr>
              <a:t>LIBERAL</a:t>
            </a:r>
            <a:r>
              <a:rPr sz="5500" dirty="0">
                <a:latin typeface="Gill Sans"/>
                <a:ea typeface="Gill Sans"/>
                <a:cs typeface="Gill Sans"/>
                <a:sym typeface="Gill Sans"/>
              </a:rPr>
              <a:t>:</a:t>
            </a:r>
          </a:p>
        </p:txBody>
      </p:sp>
      <p:sp>
        <p:nvSpPr>
          <p:cNvPr id="225" name="Shape 225"/>
          <p:cNvSpPr/>
          <p:nvPr/>
        </p:nvSpPr>
        <p:spPr>
          <a:xfrm>
            <a:off x="8040340" y="2454676"/>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1</a:t>
            </a:r>
          </a:p>
        </p:txBody>
      </p:sp>
      <p:sp>
        <p:nvSpPr>
          <p:cNvPr id="226" name="Shape 226"/>
          <p:cNvSpPr/>
          <p:nvPr/>
        </p:nvSpPr>
        <p:spPr>
          <a:xfrm>
            <a:off x="1408645" y="2610461"/>
            <a:ext cx="6069286"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MASSACHUSETTS</a:t>
            </a:r>
          </a:p>
        </p:txBody>
      </p:sp>
      <p:sp>
        <p:nvSpPr>
          <p:cNvPr id="227" name="Shape 227"/>
          <p:cNvSpPr/>
          <p:nvPr/>
        </p:nvSpPr>
        <p:spPr>
          <a:xfrm>
            <a:off x="4999031" y="3899091"/>
            <a:ext cx="247890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IDAHO</a:t>
            </a:r>
          </a:p>
        </p:txBody>
      </p:sp>
      <p:sp>
        <p:nvSpPr>
          <p:cNvPr id="228" name="Shape 228"/>
          <p:cNvSpPr/>
          <p:nvPr/>
        </p:nvSpPr>
        <p:spPr>
          <a:xfrm>
            <a:off x="2360897" y="5187722"/>
            <a:ext cx="5117035"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WASHINGTON</a:t>
            </a:r>
          </a:p>
        </p:txBody>
      </p:sp>
      <p:sp>
        <p:nvSpPr>
          <p:cNvPr id="229" name="Shape 229"/>
          <p:cNvSpPr/>
          <p:nvPr/>
        </p:nvSpPr>
        <p:spPr>
          <a:xfrm>
            <a:off x="3207760" y="6476352"/>
            <a:ext cx="427017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MINNESOTA</a:t>
            </a:r>
          </a:p>
        </p:txBody>
      </p:sp>
      <p:sp>
        <p:nvSpPr>
          <p:cNvPr id="230" name="Shape 230"/>
          <p:cNvSpPr/>
          <p:nvPr/>
        </p:nvSpPr>
        <p:spPr>
          <a:xfrm>
            <a:off x="3645005" y="7764983"/>
            <a:ext cx="3832927"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MONTANA</a:t>
            </a:r>
          </a:p>
        </p:txBody>
      </p:sp>
      <p:sp>
        <p:nvSpPr>
          <p:cNvPr id="231" name="Shape 231"/>
          <p:cNvSpPr/>
          <p:nvPr/>
        </p:nvSpPr>
        <p:spPr>
          <a:xfrm>
            <a:off x="8040340" y="5022622"/>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2</a:t>
            </a:r>
          </a:p>
        </p:txBody>
      </p:sp>
      <p:sp>
        <p:nvSpPr>
          <p:cNvPr id="232" name="Shape 232"/>
          <p:cNvSpPr/>
          <p:nvPr/>
        </p:nvSpPr>
        <p:spPr>
          <a:xfrm>
            <a:off x="8040340" y="6311252"/>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3</a:t>
            </a:r>
          </a:p>
        </p:txBody>
      </p:sp>
      <p:sp>
        <p:nvSpPr>
          <p:cNvPr id="233" name="Shape 233"/>
          <p:cNvSpPr/>
          <p:nvPr/>
        </p:nvSpPr>
        <p:spPr>
          <a:xfrm>
            <a:off x="8040340" y="7590567"/>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4</a:t>
            </a:r>
          </a:p>
        </p:txBody>
      </p:sp>
      <p:sp>
        <p:nvSpPr>
          <p:cNvPr id="234" name="Shape 234"/>
          <p:cNvSpPr/>
          <p:nvPr/>
        </p:nvSpPr>
        <p:spPr>
          <a:xfrm>
            <a:off x="8040340" y="3733991"/>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5</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1" animBg="1" advAuto="0"/>
      <p:bldP spid="231" grpId="2" animBg="1" advAuto="0"/>
      <p:bldP spid="232" grpId="3" animBg="1" advAuto="0"/>
      <p:bldP spid="233" grpId="4" animBg="1" advAuto="0"/>
      <p:bldP spid="234" grpId="5"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p:nvPr/>
        </p:nvSpPr>
        <p:spPr>
          <a:xfrm>
            <a:off x="768102" y="1908294"/>
            <a:ext cx="11266568" cy="3611245"/>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7600" dirty="0">
                <a:latin typeface="Gill Sans"/>
                <a:ea typeface="Gill Sans"/>
                <a:cs typeface="Gill Sans"/>
                <a:sym typeface="Gill Sans"/>
              </a:rPr>
              <a:t>What is the </a:t>
            </a:r>
            <a:r>
              <a:rPr sz="7600" b="1" dirty="0">
                <a:latin typeface="Gill Sans"/>
                <a:ea typeface="Gill Sans"/>
                <a:cs typeface="Gill Sans"/>
                <a:sym typeface="Gill Sans"/>
              </a:rPr>
              <a:t>most LIBERAL</a:t>
            </a:r>
            <a:r>
              <a:rPr sz="7600" dirty="0">
                <a:latin typeface="Gill Sans"/>
                <a:ea typeface="Gill Sans"/>
                <a:cs typeface="Gill Sans"/>
                <a:sym typeface="Gill Sans"/>
              </a:rPr>
              <a:t> state in the United States?</a:t>
            </a:r>
          </a:p>
        </p:txBody>
      </p:sp>
      <p:sp>
        <p:nvSpPr>
          <p:cNvPr id="237" name="Shape 237"/>
          <p:cNvSpPr/>
          <p:nvPr/>
        </p:nvSpPr>
        <p:spPr>
          <a:xfrm>
            <a:off x="-14080" y="5997474"/>
            <a:ext cx="13032959" cy="1367612"/>
          </a:xfrm>
          <a:prstGeom prst="rect">
            <a:avLst/>
          </a:pr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8900" b="1">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b="0">
                <a:solidFill>
                  <a:srgbClr val="000000"/>
                </a:solidFill>
                <a:effectLst/>
              </a:defRPr>
            </a:pPr>
            <a:r>
              <a:rPr sz="8900" b="1">
                <a:solidFill>
                  <a:srgbClr val="FFFFFF"/>
                </a:solidFill>
                <a:effectLst>
                  <a:outerShdw blurRad="25400" dist="33948" dir="2700000" rotWithShape="0">
                    <a:srgbClr val="3B3936"/>
                  </a:outerShdw>
                </a:effectLst>
              </a:rPr>
              <a:t>VERMONT (32.4%)</a:t>
            </a:r>
          </a:p>
        </p:txBody>
      </p:sp>
      <p:sp>
        <p:nvSpPr>
          <p:cNvPr id="238" name="Shape 238"/>
          <p:cNvSpPr/>
          <p:nvPr/>
        </p:nvSpPr>
        <p:spPr>
          <a:xfrm>
            <a:off x="-14080" y="7555454"/>
            <a:ext cx="13032959" cy="1367612"/>
          </a:xfrm>
          <a:prstGeom prst="rect">
            <a:avLst/>
          </a:pr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b="1">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b="0">
                <a:solidFill>
                  <a:srgbClr val="000000"/>
                </a:solidFill>
                <a:effectLst/>
              </a:defRPr>
            </a:pPr>
            <a:r>
              <a:rPr sz="4800" b="1" dirty="0">
                <a:solidFill>
                  <a:srgbClr val="FFFFFF"/>
                </a:solidFill>
                <a:effectLst>
                  <a:outerShdw blurRad="25400" dist="33948" dir="2700000" rotWithShape="0">
                    <a:srgbClr val="3B3936"/>
                  </a:outerShdw>
                </a:effectLst>
              </a:rPr>
              <a:t>DISTRICT OF COLUMBIA (38.1%)</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1" animBg="1" advAuto="0"/>
      <p:bldP spid="238" grpId="2"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p:nvPr/>
        </p:nvSpPr>
        <p:spPr>
          <a:xfrm>
            <a:off x="924889" y="1981216"/>
            <a:ext cx="10888035" cy="3565079"/>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7500" dirty="0">
                <a:latin typeface="Gill Sans"/>
                <a:ea typeface="Gill Sans"/>
                <a:cs typeface="Gill Sans"/>
                <a:sym typeface="Gill Sans"/>
              </a:rPr>
              <a:t>What is the </a:t>
            </a:r>
            <a:r>
              <a:rPr sz="7500" b="1" dirty="0">
                <a:latin typeface="Gill Sans"/>
                <a:ea typeface="Gill Sans"/>
                <a:cs typeface="Gill Sans"/>
                <a:sym typeface="Gill Sans"/>
              </a:rPr>
              <a:t>least LIBERAL</a:t>
            </a:r>
            <a:r>
              <a:rPr sz="7500" dirty="0">
                <a:latin typeface="Gill Sans"/>
                <a:ea typeface="Gill Sans"/>
                <a:cs typeface="Gill Sans"/>
                <a:sym typeface="Gill Sans"/>
              </a:rPr>
              <a:t> state in the United States?</a:t>
            </a:r>
          </a:p>
        </p:txBody>
      </p:sp>
      <p:sp>
        <p:nvSpPr>
          <p:cNvPr id="241" name="Shape 241"/>
          <p:cNvSpPr/>
          <p:nvPr/>
        </p:nvSpPr>
        <p:spPr>
          <a:xfrm>
            <a:off x="-14080" y="5997474"/>
            <a:ext cx="13032959" cy="1367612"/>
          </a:xfrm>
          <a:prstGeom prst="rect">
            <a:avLst/>
          </a:pr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8900" b="1">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b="0">
                <a:solidFill>
                  <a:srgbClr val="000000"/>
                </a:solidFill>
                <a:effectLst/>
              </a:defRPr>
            </a:pPr>
            <a:r>
              <a:rPr sz="8900" b="1">
                <a:solidFill>
                  <a:srgbClr val="FFFFFF"/>
                </a:solidFill>
                <a:effectLst>
                  <a:outerShdw blurRad="25400" dist="33948" dir="2700000" rotWithShape="0">
                    <a:srgbClr val="3B3936"/>
                  </a:outerShdw>
                </a:effectLst>
              </a:rPr>
              <a:t>WYOMING (10.9%)</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1"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p:nvPr/>
        </p:nvSpPr>
        <p:spPr>
          <a:xfrm>
            <a:off x="2814215" y="8951512"/>
            <a:ext cx="7376370"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pPr lvl="0">
              <a:defRPr sz="1800" b="0">
                <a:solidFill>
                  <a:srgbClr val="000000"/>
                </a:solidFill>
              </a:defRPr>
            </a:pPr>
            <a:r>
              <a:rPr sz="2400" b="1">
                <a:solidFill>
                  <a:srgbClr val="414141"/>
                </a:solidFill>
              </a:rPr>
              <a:t>http://www.gallup.com/poll/125066/State-States.aspx</a:t>
            </a:r>
          </a:p>
        </p:txBody>
      </p:sp>
      <p:pic>
        <p:nvPicPr>
          <p:cNvPr id="244" name="pasted-image.png"/>
          <p:cNvPicPr/>
          <p:nvPr/>
        </p:nvPicPr>
        <p:blipFill>
          <a:blip r:embed="rId2">
            <a:extLst/>
          </a:blip>
          <a:stretch>
            <a:fillRect/>
          </a:stretch>
        </p:blipFill>
        <p:spPr>
          <a:xfrm>
            <a:off x="907775" y="103575"/>
            <a:ext cx="11189250" cy="8735794"/>
          </a:xfrm>
          <a:prstGeom prst="rect">
            <a:avLst/>
          </a:prstGeom>
          <a:ln w="12700">
            <a:miter lim="400000"/>
          </a:ln>
          <a:effectLst>
            <a:outerShdw blurRad="63500" dist="25400" dir="5400000" rotWithShape="0">
              <a:srgbClr val="000000">
                <a:alpha val="50000"/>
              </a:srgbClr>
            </a:outerShdw>
          </a:effectLst>
        </p:spPr>
      </p:pic>
      <p:sp>
        <p:nvSpPr>
          <p:cNvPr id="245" name="Shape 245"/>
          <p:cNvSpPr/>
          <p:nvPr/>
        </p:nvSpPr>
        <p:spPr>
          <a:xfrm>
            <a:off x="5278846" y="8036311"/>
            <a:ext cx="2447108"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4600" b="1">
                <a:solidFill>
                  <a:srgbClr val="252727"/>
                </a:solidFill>
                <a:latin typeface="Gill Sans SemiBold"/>
                <a:ea typeface="Gill Sans SemiBold"/>
                <a:cs typeface="Gill Sans SemiBold"/>
                <a:sym typeface="Gill Sans SemiBold"/>
              </a:defRPr>
            </a:lvl1pPr>
          </a:lstStyle>
          <a:p>
            <a:pPr lvl="0">
              <a:defRPr sz="1800" b="0">
                <a:solidFill>
                  <a:srgbClr val="000000"/>
                </a:solidFill>
              </a:defRPr>
            </a:pPr>
            <a:r>
              <a:rPr sz="4600" b="1">
                <a:solidFill>
                  <a:srgbClr val="252727"/>
                </a:solidFill>
              </a:rPr>
              <a:t>% Liberal</a:t>
            </a:r>
          </a:p>
        </p:txBody>
      </p:sp>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p:nvPr>
        </p:nvSpPr>
        <p:spPr>
          <a:xfrm>
            <a:off x="508000" y="3895946"/>
            <a:ext cx="11988800" cy="4675737"/>
          </a:xfrm>
          <a:prstGeom prst="rect">
            <a:avLst/>
          </a:prstGeom>
        </p:spPr>
        <p:txBody>
          <a:bodyPr/>
          <a:lstStyle/>
          <a:p>
            <a:pPr lvl="0" algn="l" defTabSz="457200">
              <a:lnSpc>
                <a:spcPct val="100000"/>
              </a:lnSpc>
              <a:spcBef>
                <a:spcPts val="0"/>
              </a:spcBef>
              <a:defRPr sz="1800">
                <a:solidFill>
                  <a:srgbClr val="000000"/>
                </a:solidFill>
              </a:defRPr>
            </a:pPr>
            <a:r>
              <a:rPr sz="4600" b="1">
                <a:solidFill>
                  <a:srgbClr val="252727"/>
                </a:solidFill>
                <a:latin typeface="Gill Sans SemiBold"/>
                <a:ea typeface="Gill Sans SemiBold"/>
                <a:cs typeface="Gill Sans SemiBold"/>
                <a:sym typeface="Gill Sans SemiBold"/>
              </a:rPr>
              <a:t>% Very religious</a:t>
            </a:r>
          </a:p>
          <a:p>
            <a:pPr lvl="0" algn="l" defTabSz="457200">
              <a:lnSpc>
                <a:spcPct val="100000"/>
              </a:lnSpc>
              <a:spcBef>
                <a:spcPts val="0"/>
              </a:spcBef>
              <a:defRPr sz="1800">
                <a:solidFill>
                  <a:srgbClr val="000000"/>
                </a:solidFill>
              </a:defRPr>
            </a:pPr>
            <a:endParaRPr sz="4600" b="1">
              <a:solidFill>
                <a:srgbClr val="252727"/>
              </a:solidFill>
              <a:latin typeface="Gill Sans SemiBold"/>
              <a:ea typeface="Gill Sans SemiBold"/>
              <a:cs typeface="Gill Sans SemiBold"/>
              <a:sym typeface="Gill Sans SemiBold"/>
            </a:endParaRPr>
          </a:p>
          <a:p>
            <a:pPr lvl="0" algn="l"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The percentage of state residents who say religion is important in their lives and say they attend church weekly or nearly weekly…</a:t>
            </a:r>
          </a:p>
          <a:p>
            <a:pPr lvl="0" algn="l" defTabSz="457200">
              <a:lnSpc>
                <a:spcPct val="100000"/>
              </a:lnSpc>
              <a:spcBef>
                <a:spcPts val="0"/>
              </a:spcBef>
              <a:defRPr sz="1800">
                <a:solidFill>
                  <a:srgbClr val="000000"/>
                </a:solidFill>
              </a:defRPr>
            </a:pPr>
            <a:endParaRPr sz="4100" b="1">
              <a:solidFill>
                <a:srgbClr val="252727"/>
              </a:solidFill>
              <a:latin typeface="Gill Sans SemiBold"/>
              <a:ea typeface="Gill Sans SemiBold"/>
              <a:cs typeface="Gill Sans SemiBold"/>
              <a:sym typeface="Gill Sans SemiBold"/>
            </a:endParaRPr>
          </a:p>
          <a:p>
            <a:pPr lvl="0"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Which states are the most religious? least?</a:t>
            </a:r>
          </a:p>
        </p:txBody>
      </p:sp>
      <p:sp>
        <p:nvSpPr>
          <p:cNvPr id="56" name="Shape 56"/>
          <p:cNvSpPr/>
          <p:nvPr/>
        </p:nvSpPr>
        <p:spPr>
          <a:xfrm>
            <a:off x="431904" y="1181917"/>
            <a:ext cx="12140993" cy="241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nSpc>
                <a:spcPct val="90000"/>
              </a:lnSpc>
              <a:spcBef>
                <a:spcPts val="1600"/>
              </a:spcBef>
              <a:defRPr sz="7600" b="1">
                <a:solidFill>
                  <a:srgbClr val="D93E2B"/>
                </a:solidFill>
                <a:latin typeface="Gill Sans SemiBold"/>
                <a:ea typeface="Gill Sans SemiBold"/>
                <a:cs typeface="Gill Sans SemiBold"/>
                <a:sym typeface="Gill Sans SemiBold"/>
              </a:defRPr>
            </a:lvl1pPr>
          </a:lstStyle>
          <a:p>
            <a:pPr lvl="0">
              <a:defRPr sz="1800" b="0">
                <a:solidFill>
                  <a:srgbClr val="000000"/>
                </a:solidFill>
              </a:defRPr>
            </a:pPr>
            <a:r>
              <a:rPr sz="7600" b="1">
                <a:solidFill>
                  <a:srgbClr val="D93E2B"/>
                </a:solidFill>
              </a:rPr>
              <a:t>The Gallup Survey Topic</a:t>
            </a:r>
          </a:p>
        </p:txBody>
      </p:sp>
      <p:sp>
        <p:nvSpPr>
          <p:cNvPr id="57" name="Shape 57"/>
          <p:cNvSpPr/>
          <p:nvPr/>
        </p:nvSpPr>
        <p:spPr>
          <a:xfrm>
            <a:off x="5867400" y="252945"/>
            <a:ext cx="1270000"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1</a:t>
            </a:r>
          </a:p>
        </p:txBody>
      </p:sp>
    </p:spTree>
  </p:cSld>
  <p:clrMapOvr>
    <a:masterClrMapping/>
  </p:clrMapOvr>
  <p:transition xmlns:p14="http://schemas.microsoft.com/office/powerpoint/2010/mai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p:cNvSpPr>
          <p:nvPr>
            <p:ph type="title"/>
          </p:nvPr>
        </p:nvSpPr>
        <p:spPr>
          <a:xfrm>
            <a:off x="508000" y="3627637"/>
            <a:ext cx="11988800" cy="4675737"/>
          </a:xfrm>
          <a:prstGeom prst="rect">
            <a:avLst/>
          </a:prstGeom>
        </p:spPr>
        <p:txBody>
          <a:bodyPr/>
          <a:lstStyle/>
          <a:p>
            <a:pPr lvl="0" algn="l" defTabSz="457200">
              <a:lnSpc>
                <a:spcPct val="100000"/>
              </a:lnSpc>
              <a:spcBef>
                <a:spcPts val="0"/>
              </a:spcBef>
              <a:defRPr sz="1800">
                <a:solidFill>
                  <a:srgbClr val="000000"/>
                </a:solidFill>
              </a:defRPr>
            </a:pPr>
            <a:r>
              <a:rPr sz="4600" b="1">
                <a:solidFill>
                  <a:srgbClr val="252727"/>
                </a:solidFill>
                <a:latin typeface="Gill Sans SemiBold"/>
                <a:ea typeface="Gill Sans SemiBold"/>
                <a:cs typeface="Gill Sans SemiBold"/>
                <a:sym typeface="Gill Sans SemiBold"/>
              </a:rPr>
              <a:t>% Protestant</a:t>
            </a:r>
          </a:p>
          <a:p>
            <a:pPr lvl="0" algn="l" defTabSz="457200">
              <a:lnSpc>
                <a:spcPct val="100000"/>
              </a:lnSpc>
              <a:spcBef>
                <a:spcPts val="0"/>
              </a:spcBef>
              <a:defRPr sz="1800">
                <a:solidFill>
                  <a:srgbClr val="000000"/>
                </a:solidFill>
              </a:defRPr>
            </a:pPr>
            <a:endParaRPr sz="4600" b="1">
              <a:solidFill>
                <a:srgbClr val="252727"/>
              </a:solidFill>
              <a:latin typeface="Gill Sans SemiBold"/>
              <a:ea typeface="Gill Sans SemiBold"/>
              <a:cs typeface="Gill Sans SemiBold"/>
              <a:sym typeface="Gill Sans SemiBold"/>
            </a:endParaRPr>
          </a:p>
          <a:p>
            <a:pPr lvl="0" algn="l"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The percentage of state residents who report they are Protestant…</a:t>
            </a:r>
          </a:p>
          <a:p>
            <a:pPr lvl="0" algn="l" defTabSz="457200">
              <a:lnSpc>
                <a:spcPct val="100000"/>
              </a:lnSpc>
              <a:spcBef>
                <a:spcPts val="0"/>
              </a:spcBef>
              <a:defRPr sz="1800">
                <a:solidFill>
                  <a:srgbClr val="000000"/>
                </a:solidFill>
              </a:defRPr>
            </a:pPr>
            <a:endParaRPr sz="4100" b="1">
              <a:solidFill>
                <a:srgbClr val="252727"/>
              </a:solidFill>
              <a:latin typeface="Gill Sans SemiBold"/>
              <a:ea typeface="Gill Sans SemiBold"/>
              <a:cs typeface="Gill Sans SemiBold"/>
              <a:sym typeface="Gill Sans SemiBold"/>
            </a:endParaRPr>
          </a:p>
          <a:p>
            <a:pPr lvl="0"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Which states are the most Protestant?</a:t>
            </a:r>
          </a:p>
        </p:txBody>
      </p:sp>
      <p:sp>
        <p:nvSpPr>
          <p:cNvPr id="248" name="Shape 248"/>
          <p:cNvSpPr/>
          <p:nvPr/>
        </p:nvSpPr>
        <p:spPr>
          <a:xfrm>
            <a:off x="431904" y="1181917"/>
            <a:ext cx="12140993" cy="241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nSpc>
                <a:spcPct val="90000"/>
              </a:lnSpc>
              <a:spcBef>
                <a:spcPts val="1600"/>
              </a:spcBef>
              <a:defRPr sz="7600" b="1">
                <a:solidFill>
                  <a:srgbClr val="D93E2B"/>
                </a:solidFill>
                <a:latin typeface="Gill Sans SemiBold"/>
                <a:ea typeface="Gill Sans SemiBold"/>
                <a:cs typeface="Gill Sans SemiBold"/>
                <a:sym typeface="Gill Sans SemiBold"/>
              </a:defRPr>
            </a:lvl1pPr>
          </a:lstStyle>
          <a:p>
            <a:pPr lvl="0">
              <a:defRPr sz="1800" b="0">
                <a:solidFill>
                  <a:srgbClr val="000000"/>
                </a:solidFill>
              </a:defRPr>
            </a:pPr>
            <a:r>
              <a:rPr sz="7600" b="1">
                <a:solidFill>
                  <a:srgbClr val="D93E2B"/>
                </a:solidFill>
              </a:rPr>
              <a:t>The Gallup Survey Topic</a:t>
            </a:r>
          </a:p>
        </p:txBody>
      </p:sp>
      <p:sp>
        <p:nvSpPr>
          <p:cNvPr id="249" name="Shape 249"/>
          <p:cNvSpPr/>
          <p:nvPr/>
        </p:nvSpPr>
        <p:spPr>
          <a:xfrm>
            <a:off x="5867400" y="252945"/>
            <a:ext cx="1270000"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4</a:t>
            </a:r>
          </a:p>
        </p:txBody>
      </p:sp>
    </p:spTree>
  </p:cSld>
  <p:clrMapOvr>
    <a:masterClrMapping/>
  </p:clrMapOvr>
  <p:transition xmlns:p14="http://schemas.microsoft.com/office/powerpoint/2010/mai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p:nvPr/>
        </p:nvSpPr>
        <p:spPr>
          <a:xfrm>
            <a:off x="142549" y="90780"/>
            <a:ext cx="12456560" cy="2641749"/>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5500" dirty="0">
                <a:latin typeface="Gill Sans"/>
                <a:ea typeface="Gill Sans"/>
                <a:cs typeface="Gill Sans"/>
                <a:sym typeface="Gill Sans"/>
              </a:rPr>
              <a:t>Place the following U.S. states in order from </a:t>
            </a:r>
            <a:r>
              <a:rPr sz="5500" b="1" dirty="0">
                <a:latin typeface="Gill Sans"/>
                <a:ea typeface="Gill Sans"/>
                <a:cs typeface="Gill Sans"/>
                <a:sym typeface="Gill Sans"/>
              </a:rPr>
              <a:t>most</a:t>
            </a:r>
            <a:r>
              <a:rPr sz="5500" dirty="0">
                <a:latin typeface="Gill Sans"/>
                <a:ea typeface="Gill Sans"/>
                <a:cs typeface="Gill Sans"/>
                <a:sym typeface="Gill Sans"/>
              </a:rPr>
              <a:t> </a:t>
            </a:r>
            <a:r>
              <a:rPr sz="5500" b="1" dirty="0">
                <a:latin typeface="Gill Sans"/>
                <a:ea typeface="Gill Sans"/>
                <a:cs typeface="Gill Sans"/>
                <a:sym typeface="Gill Sans"/>
              </a:rPr>
              <a:t>RELIGIOUS </a:t>
            </a:r>
            <a:r>
              <a:rPr sz="5500" dirty="0">
                <a:latin typeface="Gill Sans"/>
                <a:ea typeface="Gill Sans"/>
                <a:cs typeface="Gill Sans"/>
                <a:sym typeface="Gill Sans"/>
              </a:rPr>
              <a:t>to </a:t>
            </a:r>
            <a:r>
              <a:rPr sz="5500" b="1" dirty="0">
                <a:latin typeface="Gill Sans"/>
                <a:ea typeface="Gill Sans"/>
                <a:cs typeface="Gill Sans"/>
                <a:sym typeface="Gill Sans"/>
              </a:rPr>
              <a:t>least</a:t>
            </a:r>
            <a:r>
              <a:rPr sz="5500" dirty="0">
                <a:latin typeface="Gill Sans"/>
                <a:ea typeface="Gill Sans"/>
                <a:cs typeface="Gill Sans"/>
                <a:sym typeface="Gill Sans"/>
              </a:rPr>
              <a:t> religious:</a:t>
            </a:r>
          </a:p>
        </p:txBody>
      </p:sp>
      <p:sp>
        <p:nvSpPr>
          <p:cNvPr id="252" name="Shape 252"/>
          <p:cNvSpPr/>
          <p:nvPr/>
        </p:nvSpPr>
        <p:spPr>
          <a:xfrm>
            <a:off x="8040340" y="5013306"/>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1</a:t>
            </a:r>
          </a:p>
        </p:txBody>
      </p:sp>
      <p:sp>
        <p:nvSpPr>
          <p:cNvPr id="253" name="Shape 253"/>
          <p:cNvSpPr/>
          <p:nvPr/>
        </p:nvSpPr>
        <p:spPr>
          <a:xfrm>
            <a:off x="910350" y="2610461"/>
            <a:ext cx="656758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NORTH CAROLINA</a:t>
            </a:r>
          </a:p>
        </p:txBody>
      </p:sp>
      <p:sp>
        <p:nvSpPr>
          <p:cNvPr id="254" name="Shape 254"/>
          <p:cNvSpPr/>
          <p:nvPr/>
        </p:nvSpPr>
        <p:spPr>
          <a:xfrm>
            <a:off x="2077131" y="3899091"/>
            <a:ext cx="5400800"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CONNECTICUT</a:t>
            </a:r>
          </a:p>
        </p:txBody>
      </p:sp>
      <p:sp>
        <p:nvSpPr>
          <p:cNvPr id="255" name="Shape 255"/>
          <p:cNvSpPr/>
          <p:nvPr/>
        </p:nvSpPr>
        <p:spPr>
          <a:xfrm>
            <a:off x="3923996" y="5187722"/>
            <a:ext cx="3553936"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ALABAMA</a:t>
            </a:r>
          </a:p>
        </p:txBody>
      </p:sp>
      <p:sp>
        <p:nvSpPr>
          <p:cNvPr id="256" name="Shape 256"/>
          <p:cNvSpPr/>
          <p:nvPr/>
        </p:nvSpPr>
        <p:spPr>
          <a:xfrm>
            <a:off x="3515059" y="6476352"/>
            <a:ext cx="396287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LOUISIANA</a:t>
            </a:r>
          </a:p>
        </p:txBody>
      </p:sp>
      <p:sp>
        <p:nvSpPr>
          <p:cNvPr id="257" name="Shape 257"/>
          <p:cNvSpPr/>
          <p:nvPr/>
        </p:nvSpPr>
        <p:spPr>
          <a:xfrm>
            <a:off x="3244936" y="7764983"/>
            <a:ext cx="4232996"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WISCONSIN</a:t>
            </a:r>
          </a:p>
        </p:txBody>
      </p:sp>
      <p:sp>
        <p:nvSpPr>
          <p:cNvPr id="258" name="Shape 258"/>
          <p:cNvSpPr/>
          <p:nvPr/>
        </p:nvSpPr>
        <p:spPr>
          <a:xfrm>
            <a:off x="8040340" y="2445361"/>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2</a:t>
            </a:r>
          </a:p>
        </p:txBody>
      </p:sp>
      <p:sp>
        <p:nvSpPr>
          <p:cNvPr id="259" name="Shape 259"/>
          <p:cNvSpPr/>
          <p:nvPr/>
        </p:nvSpPr>
        <p:spPr>
          <a:xfrm>
            <a:off x="8040340" y="6311252"/>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3</a:t>
            </a:r>
          </a:p>
        </p:txBody>
      </p:sp>
      <p:sp>
        <p:nvSpPr>
          <p:cNvPr id="260" name="Shape 260"/>
          <p:cNvSpPr/>
          <p:nvPr/>
        </p:nvSpPr>
        <p:spPr>
          <a:xfrm>
            <a:off x="8040340" y="7599883"/>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4</a:t>
            </a:r>
          </a:p>
        </p:txBody>
      </p:sp>
      <p:sp>
        <p:nvSpPr>
          <p:cNvPr id="261" name="Shape 261"/>
          <p:cNvSpPr/>
          <p:nvPr/>
        </p:nvSpPr>
        <p:spPr>
          <a:xfrm>
            <a:off x="8040340" y="371536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5</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1" animBg="1" advAuto="0"/>
      <p:bldP spid="258" grpId="2" animBg="1" advAuto="0"/>
      <p:bldP spid="259" grpId="3" animBg="1" advAuto="0"/>
      <p:bldP spid="260" grpId="4" animBg="1" advAuto="0"/>
      <p:bldP spid="261" grpId="5"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p:nvPr/>
        </p:nvSpPr>
        <p:spPr>
          <a:xfrm>
            <a:off x="72708" y="2064182"/>
            <a:ext cx="12586876" cy="3334246"/>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7000" dirty="0">
                <a:latin typeface="Gill Sans"/>
                <a:ea typeface="Gill Sans"/>
                <a:cs typeface="Gill Sans"/>
                <a:sym typeface="Gill Sans"/>
              </a:rPr>
              <a:t>What is the </a:t>
            </a:r>
            <a:r>
              <a:rPr sz="7000" b="1" dirty="0">
                <a:latin typeface="Gill Sans"/>
                <a:ea typeface="Gill Sans"/>
                <a:cs typeface="Gill Sans"/>
                <a:sym typeface="Gill Sans"/>
              </a:rPr>
              <a:t>most PROTESTANT</a:t>
            </a:r>
            <a:r>
              <a:rPr sz="7000" dirty="0">
                <a:latin typeface="Gill Sans"/>
                <a:ea typeface="Gill Sans"/>
                <a:cs typeface="Gill Sans"/>
                <a:sym typeface="Gill Sans"/>
              </a:rPr>
              <a:t> state in the United States?</a:t>
            </a:r>
          </a:p>
        </p:txBody>
      </p:sp>
      <p:sp>
        <p:nvSpPr>
          <p:cNvPr id="264" name="Shape 264"/>
          <p:cNvSpPr/>
          <p:nvPr/>
        </p:nvSpPr>
        <p:spPr>
          <a:xfrm>
            <a:off x="-14080" y="5997474"/>
            <a:ext cx="13032959" cy="1367612"/>
          </a:xfrm>
          <a:prstGeom prst="rect">
            <a:avLst/>
          </a:pr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8900" b="1">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b="0">
                <a:solidFill>
                  <a:srgbClr val="000000"/>
                </a:solidFill>
                <a:effectLst/>
              </a:defRPr>
            </a:pPr>
            <a:r>
              <a:rPr sz="8900" b="1">
                <a:solidFill>
                  <a:srgbClr val="FFFFFF"/>
                </a:solidFill>
                <a:effectLst>
                  <a:outerShdw blurRad="25400" dist="33948" dir="2700000" rotWithShape="0">
                    <a:srgbClr val="3B3936"/>
                  </a:outerShdw>
                </a:effectLst>
              </a:rPr>
              <a:t>MISSISSIPPI (76.9%)</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1"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p:nvPr/>
        </p:nvSpPr>
        <p:spPr>
          <a:xfrm>
            <a:off x="149324" y="2054104"/>
            <a:ext cx="12449785" cy="3334246"/>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7000" dirty="0">
                <a:latin typeface="Gill Sans"/>
                <a:ea typeface="Gill Sans"/>
                <a:cs typeface="Gill Sans"/>
                <a:sym typeface="Gill Sans"/>
              </a:rPr>
              <a:t>What is the </a:t>
            </a:r>
            <a:r>
              <a:rPr sz="7000" b="1" dirty="0">
                <a:latin typeface="Gill Sans"/>
                <a:ea typeface="Gill Sans"/>
                <a:cs typeface="Gill Sans"/>
                <a:sym typeface="Gill Sans"/>
              </a:rPr>
              <a:t>least PROTESTANT</a:t>
            </a:r>
            <a:r>
              <a:rPr sz="7000" dirty="0">
                <a:latin typeface="Gill Sans"/>
                <a:ea typeface="Gill Sans"/>
                <a:cs typeface="Gill Sans"/>
                <a:sym typeface="Gill Sans"/>
              </a:rPr>
              <a:t> state in the United States?</a:t>
            </a:r>
          </a:p>
        </p:txBody>
      </p:sp>
      <p:sp>
        <p:nvSpPr>
          <p:cNvPr id="267" name="Shape 267"/>
          <p:cNvSpPr/>
          <p:nvPr/>
        </p:nvSpPr>
        <p:spPr>
          <a:xfrm>
            <a:off x="-14080" y="5997474"/>
            <a:ext cx="13032959" cy="1367612"/>
          </a:xfrm>
          <a:prstGeom prst="rect">
            <a:avLst/>
          </a:pr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8900" b="1">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b="0">
                <a:solidFill>
                  <a:srgbClr val="000000"/>
                </a:solidFill>
                <a:effectLst/>
              </a:defRPr>
            </a:pPr>
            <a:r>
              <a:rPr sz="8900" b="1">
                <a:solidFill>
                  <a:srgbClr val="FFFFFF"/>
                </a:solidFill>
                <a:effectLst>
                  <a:outerShdw blurRad="25400" dist="33948" dir="2700000" rotWithShape="0">
                    <a:srgbClr val="3B3936"/>
                  </a:outerShdw>
                </a:effectLst>
              </a:rPr>
              <a:t>UTAH (10.9%)</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1"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p:nvPr/>
        </p:nvSpPr>
        <p:spPr>
          <a:xfrm>
            <a:off x="2814215" y="8951512"/>
            <a:ext cx="7376370"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pPr lvl="0">
              <a:defRPr sz="1800" b="0">
                <a:solidFill>
                  <a:srgbClr val="000000"/>
                </a:solidFill>
              </a:defRPr>
            </a:pPr>
            <a:r>
              <a:rPr sz="2400" b="1">
                <a:solidFill>
                  <a:srgbClr val="414141"/>
                </a:solidFill>
              </a:rPr>
              <a:t>http://www.gallup.com/poll/125066/State-States.aspx</a:t>
            </a:r>
          </a:p>
        </p:txBody>
      </p:sp>
      <p:pic>
        <p:nvPicPr>
          <p:cNvPr id="270" name="pasted-image.png"/>
          <p:cNvPicPr/>
          <p:nvPr/>
        </p:nvPicPr>
        <p:blipFill>
          <a:blip r:embed="rId2">
            <a:extLst/>
          </a:blip>
          <a:stretch>
            <a:fillRect/>
          </a:stretch>
        </p:blipFill>
        <p:spPr>
          <a:xfrm>
            <a:off x="833552" y="227087"/>
            <a:ext cx="11337696" cy="8573316"/>
          </a:xfrm>
          <a:prstGeom prst="rect">
            <a:avLst/>
          </a:prstGeom>
          <a:ln w="12700">
            <a:miter lim="400000"/>
          </a:ln>
          <a:effectLst>
            <a:outerShdw blurRad="63500" dist="25400" dir="5400000" rotWithShape="0">
              <a:srgbClr val="000000">
                <a:alpha val="50000"/>
              </a:srgbClr>
            </a:outerShdw>
          </a:effectLst>
        </p:spPr>
      </p:pic>
      <p:sp>
        <p:nvSpPr>
          <p:cNvPr id="271" name="Shape 271"/>
          <p:cNvSpPr/>
          <p:nvPr/>
        </p:nvSpPr>
        <p:spPr>
          <a:xfrm>
            <a:off x="4814025" y="7928987"/>
            <a:ext cx="3376750"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4600" b="1">
                <a:solidFill>
                  <a:srgbClr val="252727"/>
                </a:solidFill>
                <a:latin typeface="Gill Sans SemiBold"/>
                <a:ea typeface="Gill Sans SemiBold"/>
                <a:cs typeface="Gill Sans SemiBold"/>
                <a:sym typeface="Gill Sans SemiBold"/>
              </a:defRPr>
            </a:lvl1pPr>
          </a:lstStyle>
          <a:p>
            <a:pPr lvl="0">
              <a:defRPr sz="1800" b="0">
                <a:solidFill>
                  <a:srgbClr val="000000"/>
                </a:solidFill>
              </a:defRPr>
            </a:pPr>
            <a:r>
              <a:rPr sz="4600" b="1">
                <a:solidFill>
                  <a:srgbClr val="252727"/>
                </a:solidFill>
              </a:rPr>
              <a:t>% Protestant</a:t>
            </a:r>
          </a:p>
        </p:txBody>
      </p:sp>
    </p:spTree>
  </p:cSld>
  <p:clrMapOvr>
    <a:masterClrMapping/>
  </p:clrMapOvr>
  <p:transition xmlns:p14="http://schemas.microsoft.com/office/powerpoint/2010/mai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p:cNvSpPr>
          <p:nvPr>
            <p:ph type="title"/>
          </p:nvPr>
        </p:nvSpPr>
        <p:spPr>
          <a:xfrm>
            <a:off x="508000" y="3860100"/>
            <a:ext cx="11988800" cy="4675736"/>
          </a:xfrm>
          <a:prstGeom prst="rect">
            <a:avLst/>
          </a:prstGeom>
        </p:spPr>
        <p:txBody>
          <a:bodyPr/>
          <a:lstStyle/>
          <a:p>
            <a:pPr lvl="0" algn="l" defTabSz="457200">
              <a:lnSpc>
                <a:spcPct val="100000"/>
              </a:lnSpc>
              <a:spcBef>
                <a:spcPts val="0"/>
              </a:spcBef>
              <a:defRPr sz="1800">
                <a:solidFill>
                  <a:srgbClr val="000000"/>
                </a:solidFill>
              </a:defRPr>
            </a:pPr>
            <a:r>
              <a:rPr sz="4600" b="1">
                <a:solidFill>
                  <a:srgbClr val="252727"/>
                </a:solidFill>
                <a:latin typeface="Gill Sans SemiBold"/>
                <a:ea typeface="Gill Sans SemiBold"/>
                <a:cs typeface="Gill Sans SemiBold"/>
                <a:sym typeface="Gill Sans SemiBold"/>
              </a:rPr>
              <a:t>% Catholic</a:t>
            </a:r>
          </a:p>
          <a:p>
            <a:pPr lvl="0" algn="l" defTabSz="457200">
              <a:lnSpc>
                <a:spcPct val="100000"/>
              </a:lnSpc>
              <a:spcBef>
                <a:spcPts val="0"/>
              </a:spcBef>
              <a:defRPr sz="1800">
                <a:solidFill>
                  <a:srgbClr val="000000"/>
                </a:solidFill>
              </a:defRPr>
            </a:pPr>
            <a:endParaRPr sz="4600" b="1">
              <a:solidFill>
                <a:srgbClr val="252727"/>
              </a:solidFill>
              <a:latin typeface="Gill Sans SemiBold"/>
              <a:ea typeface="Gill Sans SemiBold"/>
              <a:cs typeface="Gill Sans SemiBold"/>
              <a:sym typeface="Gill Sans SemiBold"/>
            </a:endParaRPr>
          </a:p>
          <a:p>
            <a:pPr lvl="0" algn="l"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The percentage of state residents who report they are Catholic…</a:t>
            </a:r>
          </a:p>
          <a:p>
            <a:pPr lvl="0" algn="l" defTabSz="457200">
              <a:lnSpc>
                <a:spcPct val="100000"/>
              </a:lnSpc>
              <a:spcBef>
                <a:spcPts val="0"/>
              </a:spcBef>
              <a:defRPr sz="1800">
                <a:solidFill>
                  <a:srgbClr val="000000"/>
                </a:solidFill>
              </a:defRPr>
            </a:pPr>
            <a:endParaRPr sz="4100" b="1">
              <a:solidFill>
                <a:srgbClr val="252727"/>
              </a:solidFill>
              <a:latin typeface="Gill Sans SemiBold"/>
              <a:ea typeface="Gill Sans SemiBold"/>
              <a:cs typeface="Gill Sans SemiBold"/>
              <a:sym typeface="Gill Sans SemiBold"/>
            </a:endParaRPr>
          </a:p>
          <a:p>
            <a:pPr lvl="0"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Which states are the most Catholic?</a:t>
            </a:r>
          </a:p>
        </p:txBody>
      </p:sp>
      <p:sp>
        <p:nvSpPr>
          <p:cNvPr id="274" name="Shape 274"/>
          <p:cNvSpPr/>
          <p:nvPr/>
        </p:nvSpPr>
        <p:spPr>
          <a:xfrm>
            <a:off x="431904" y="1181917"/>
            <a:ext cx="12140993" cy="241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nSpc>
                <a:spcPct val="90000"/>
              </a:lnSpc>
              <a:spcBef>
                <a:spcPts val="1600"/>
              </a:spcBef>
              <a:defRPr sz="7600" b="1">
                <a:solidFill>
                  <a:srgbClr val="D93E2B"/>
                </a:solidFill>
                <a:latin typeface="Gill Sans SemiBold"/>
                <a:ea typeface="Gill Sans SemiBold"/>
                <a:cs typeface="Gill Sans SemiBold"/>
                <a:sym typeface="Gill Sans SemiBold"/>
              </a:defRPr>
            </a:lvl1pPr>
          </a:lstStyle>
          <a:p>
            <a:pPr lvl="0">
              <a:defRPr sz="1800" b="0">
                <a:solidFill>
                  <a:srgbClr val="000000"/>
                </a:solidFill>
              </a:defRPr>
            </a:pPr>
            <a:r>
              <a:rPr sz="7600" b="1">
                <a:solidFill>
                  <a:srgbClr val="D93E2B"/>
                </a:solidFill>
              </a:rPr>
              <a:t>The Gallup Survey Topic</a:t>
            </a:r>
          </a:p>
        </p:txBody>
      </p:sp>
      <p:sp>
        <p:nvSpPr>
          <p:cNvPr id="275" name="Shape 275"/>
          <p:cNvSpPr/>
          <p:nvPr/>
        </p:nvSpPr>
        <p:spPr>
          <a:xfrm>
            <a:off x="5867400" y="252945"/>
            <a:ext cx="1270000"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5</a:t>
            </a:r>
          </a:p>
        </p:txBody>
      </p:sp>
    </p:spTree>
  </p:cSld>
  <p:clrMapOvr>
    <a:masterClrMapping/>
  </p:clrMapOvr>
  <p:transition xmlns:p14="http://schemas.microsoft.com/office/powerpoint/2010/mai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p:nvPr/>
        </p:nvSpPr>
        <p:spPr>
          <a:xfrm>
            <a:off x="142549" y="518630"/>
            <a:ext cx="12456560" cy="179536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5500" dirty="0">
                <a:latin typeface="Gill Sans"/>
                <a:ea typeface="Gill Sans"/>
                <a:cs typeface="Gill Sans"/>
                <a:sym typeface="Gill Sans"/>
              </a:rPr>
              <a:t>Place the following U.S. states in order from </a:t>
            </a:r>
            <a:r>
              <a:rPr sz="5500" b="1" dirty="0">
                <a:latin typeface="Gill Sans"/>
                <a:ea typeface="Gill Sans"/>
                <a:cs typeface="Gill Sans"/>
                <a:sym typeface="Gill Sans"/>
              </a:rPr>
              <a:t>most</a:t>
            </a:r>
            <a:r>
              <a:rPr sz="5500" dirty="0">
                <a:latin typeface="Gill Sans"/>
                <a:ea typeface="Gill Sans"/>
                <a:cs typeface="Gill Sans"/>
                <a:sym typeface="Gill Sans"/>
              </a:rPr>
              <a:t> to </a:t>
            </a:r>
            <a:r>
              <a:rPr sz="5500" b="1" dirty="0">
                <a:latin typeface="Gill Sans"/>
                <a:ea typeface="Gill Sans"/>
                <a:cs typeface="Gill Sans"/>
                <a:sym typeface="Gill Sans"/>
              </a:rPr>
              <a:t>least</a:t>
            </a:r>
            <a:r>
              <a:rPr sz="5500" dirty="0">
                <a:latin typeface="Gill Sans"/>
                <a:ea typeface="Gill Sans"/>
                <a:cs typeface="Gill Sans"/>
                <a:sym typeface="Gill Sans"/>
              </a:rPr>
              <a:t> </a:t>
            </a:r>
            <a:r>
              <a:rPr sz="5500" b="1" dirty="0">
                <a:latin typeface="Gill Sans"/>
                <a:ea typeface="Gill Sans"/>
                <a:cs typeface="Gill Sans"/>
                <a:sym typeface="Gill Sans"/>
              </a:rPr>
              <a:t>CATHOLIC</a:t>
            </a:r>
            <a:r>
              <a:rPr sz="5500" dirty="0">
                <a:latin typeface="Gill Sans"/>
                <a:ea typeface="Gill Sans"/>
                <a:cs typeface="Gill Sans"/>
                <a:sym typeface="Gill Sans"/>
              </a:rPr>
              <a:t>:</a:t>
            </a:r>
          </a:p>
        </p:txBody>
      </p:sp>
      <p:sp>
        <p:nvSpPr>
          <p:cNvPr id="278" name="Shape 278"/>
          <p:cNvSpPr/>
          <p:nvPr/>
        </p:nvSpPr>
        <p:spPr>
          <a:xfrm>
            <a:off x="8040340" y="2454676"/>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1</a:t>
            </a:r>
          </a:p>
        </p:txBody>
      </p:sp>
      <p:sp>
        <p:nvSpPr>
          <p:cNvPr id="279" name="Shape 279"/>
          <p:cNvSpPr/>
          <p:nvPr/>
        </p:nvSpPr>
        <p:spPr>
          <a:xfrm>
            <a:off x="3178429" y="2610461"/>
            <a:ext cx="429950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NEW JERSEY</a:t>
            </a:r>
          </a:p>
        </p:txBody>
      </p:sp>
      <p:sp>
        <p:nvSpPr>
          <p:cNvPr id="280" name="Shape 280"/>
          <p:cNvSpPr/>
          <p:nvPr/>
        </p:nvSpPr>
        <p:spPr>
          <a:xfrm>
            <a:off x="5085661" y="3899091"/>
            <a:ext cx="239227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TEXAS</a:t>
            </a:r>
          </a:p>
        </p:txBody>
      </p:sp>
      <p:sp>
        <p:nvSpPr>
          <p:cNvPr id="281" name="Shape 281"/>
          <p:cNvSpPr/>
          <p:nvPr/>
        </p:nvSpPr>
        <p:spPr>
          <a:xfrm>
            <a:off x="977881" y="5187722"/>
            <a:ext cx="650005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SOUTH CAROLINA</a:t>
            </a:r>
          </a:p>
        </p:txBody>
      </p:sp>
      <p:sp>
        <p:nvSpPr>
          <p:cNvPr id="282" name="Shape 282"/>
          <p:cNvSpPr/>
          <p:nvPr/>
        </p:nvSpPr>
        <p:spPr>
          <a:xfrm>
            <a:off x="3214582" y="6476352"/>
            <a:ext cx="4263350"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COLORADO</a:t>
            </a:r>
          </a:p>
        </p:txBody>
      </p:sp>
      <p:sp>
        <p:nvSpPr>
          <p:cNvPr id="283" name="Shape 283"/>
          <p:cNvSpPr/>
          <p:nvPr/>
        </p:nvSpPr>
        <p:spPr>
          <a:xfrm>
            <a:off x="2643299" y="7764983"/>
            <a:ext cx="483463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NEW MEXICO</a:t>
            </a:r>
          </a:p>
        </p:txBody>
      </p:sp>
      <p:sp>
        <p:nvSpPr>
          <p:cNvPr id="284" name="Shape 284"/>
          <p:cNvSpPr/>
          <p:nvPr/>
        </p:nvSpPr>
        <p:spPr>
          <a:xfrm>
            <a:off x="8040340" y="7590567"/>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2</a:t>
            </a:r>
          </a:p>
        </p:txBody>
      </p:sp>
      <p:sp>
        <p:nvSpPr>
          <p:cNvPr id="285" name="Shape 285"/>
          <p:cNvSpPr/>
          <p:nvPr/>
        </p:nvSpPr>
        <p:spPr>
          <a:xfrm>
            <a:off x="8040340" y="3738649"/>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3</a:t>
            </a:r>
          </a:p>
        </p:txBody>
      </p:sp>
      <p:sp>
        <p:nvSpPr>
          <p:cNvPr id="286" name="Shape 286"/>
          <p:cNvSpPr/>
          <p:nvPr/>
        </p:nvSpPr>
        <p:spPr>
          <a:xfrm>
            <a:off x="8040340" y="6311252"/>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4</a:t>
            </a:r>
          </a:p>
        </p:txBody>
      </p:sp>
      <p:sp>
        <p:nvSpPr>
          <p:cNvPr id="287" name="Shape 287"/>
          <p:cNvSpPr/>
          <p:nvPr/>
        </p:nvSpPr>
        <p:spPr>
          <a:xfrm>
            <a:off x="8040340" y="5022622"/>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5</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1" animBg="1" advAuto="0"/>
      <p:bldP spid="284" grpId="2" animBg="1" advAuto="0"/>
      <p:bldP spid="285" grpId="3" animBg="1" advAuto="0"/>
      <p:bldP spid="286" grpId="4" animBg="1" advAuto="0"/>
      <p:bldP spid="287" grpId="5"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p:nvPr/>
        </p:nvSpPr>
        <p:spPr>
          <a:xfrm>
            <a:off x="161317" y="1847822"/>
            <a:ext cx="12336999" cy="3611245"/>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7600" dirty="0">
                <a:latin typeface="Gill Sans"/>
                <a:ea typeface="Gill Sans"/>
                <a:cs typeface="Gill Sans"/>
                <a:sym typeface="Gill Sans"/>
              </a:rPr>
              <a:t>What is the </a:t>
            </a:r>
            <a:r>
              <a:rPr sz="7600" b="1" dirty="0">
                <a:latin typeface="Gill Sans"/>
                <a:ea typeface="Gill Sans"/>
                <a:cs typeface="Gill Sans"/>
                <a:sym typeface="Gill Sans"/>
              </a:rPr>
              <a:t>most CATHOLIC</a:t>
            </a:r>
            <a:r>
              <a:rPr sz="7600" dirty="0">
                <a:latin typeface="Gill Sans"/>
                <a:ea typeface="Gill Sans"/>
                <a:cs typeface="Gill Sans"/>
                <a:sym typeface="Gill Sans"/>
              </a:rPr>
              <a:t> state in the United States?</a:t>
            </a:r>
          </a:p>
        </p:txBody>
      </p:sp>
      <p:sp>
        <p:nvSpPr>
          <p:cNvPr id="290" name="Shape 290"/>
          <p:cNvSpPr/>
          <p:nvPr/>
        </p:nvSpPr>
        <p:spPr>
          <a:xfrm>
            <a:off x="-14080" y="5997474"/>
            <a:ext cx="13032959" cy="1367612"/>
          </a:xfrm>
          <a:prstGeom prst="rect">
            <a:avLst/>
          </a:pr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8900" b="1">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b="0">
                <a:solidFill>
                  <a:srgbClr val="000000"/>
                </a:solidFill>
                <a:effectLst/>
              </a:defRPr>
            </a:pPr>
            <a:r>
              <a:rPr sz="6000" b="1" dirty="0">
                <a:solidFill>
                  <a:srgbClr val="FFFFFF"/>
                </a:solidFill>
                <a:effectLst>
                  <a:outerShdw blurRad="25400" dist="33948" dir="2700000" rotWithShape="0">
                    <a:srgbClr val="3B3936"/>
                  </a:outerShdw>
                </a:effectLst>
              </a:rPr>
              <a:t>RHODE ISLAND (54.2%)</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1"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p:nvPr/>
        </p:nvSpPr>
        <p:spPr>
          <a:xfrm>
            <a:off x="244500" y="1888136"/>
            <a:ext cx="12213500" cy="3611245"/>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7600" dirty="0">
                <a:latin typeface="Gill Sans"/>
                <a:ea typeface="Gill Sans"/>
                <a:cs typeface="Gill Sans"/>
                <a:sym typeface="Gill Sans"/>
              </a:rPr>
              <a:t>What is the </a:t>
            </a:r>
            <a:r>
              <a:rPr sz="7600" b="1" dirty="0">
                <a:latin typeface="Gill Sans"/>
                <a:ea typeface="Gill Sans"/>
                <a:cs typeface="Gill Sans"/>
                <a:sym typeface="Gill Sans"/>
              </a:rPr>
              <a:t>least CATHOLIC</a:t>
            </a:r>
            <a:r>
              <a:rPr sz="7600" dirty="0">
                <a:latin typeface="Gill Sans"/>
                <a:ea typeface="Gill Sans"/>
                <a:cs typeface="Gill Sans"/>
                <a:sym typeface="Gill Sans"/>
              </a:rPr>
              <a:t> state in the United States?</a:t>
            </a:r>
          </a:p>
        </p:txBody>
      </p:sp>
      <p:sp>
        <p:nvSpPr>
          <p:cNvPr id="293" name="Shape 293"/>
          <p:cNvSpPr/>
          <p:nvPr/>
        </p:nvSpPr>
        <p:spPr>
          <a:xfrm>
            <a:off x="-14080" y="5997474"/>
            <a:ext cx="13032959" cy="1367612"/>
          </a:xfrm>
          <a:prstGeom prst="rect">
            <a:avLst/>
          </a:pr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8900" b="1">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b="0">
                <a:solidFill>
                  <a:srgbClr val="000000"/>
                </a:solidFill>
                <a:effectLst/>
              </a:defRPr>
            </a:pPr>
            <a:r>
              <a:rPr sz="8900" b="1">
                <a:solidFill>
                  <a:srgbClr val="FFFFFF"/>
                </a:solidFill>
                <a:effectLst>
                  <a:outerShdw blurRad="25400" dist="33948" dir="2700000" rotWithShape="0">
                    <a:srgbClr val="3B3936"/>
                  </a:outerShdw>
                </a:effectLst>
              </a:rPr>
              <a:t>MISSISSIPPI (7.5%)</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1"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p:nvPr/>
        </p:nvSpPr>
        <p:spPr>
          <a:xfrm>
            <a:off x="2814215" y="8951512"/>
            <a:ext cx="7376370"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pPr lvl="0">
              <a:defRPr sz="1800" b="0">
                <a:solidFill>
                  <a:srgbClr val="000000"/>
                </a:solidFill>
              </a:defRPr>
            </a:pPr>
            <a:r>
              <a:rPr sz="2400" b="1">
                <a:solidFill>
                  <a:srgbClr val="414141"/>
                </a:solidFill>
              </a:rPr>
              <a:t>http://www.gallup.com/poll/125066/State-States.aspx</a:t>
            </a:r>
          </a:p>
        </p:txBody>
      </p:sp>
      <p:pic>
        <p:nvPicPr>
          <p:cNvPr id="296" name="pasted-image.png"/>
          <p:cNvPicPr/>
          <p:nvPr/>
        </p:nvPicPr>
        <p:blipFill>
          <a:blip r:embed="rId2">
            <a:extLst/>
          </a:blip>
          <a:stretch>
            <a:fillRect/>
          </a:stretch>
        </p:blipFill>
        <p:spPr>
          <a:xfrm>
            <a:off x="757802" y="173925"/>
            <a:ext cx="11489196" cy="8725019"/>
          </a:xfrm>
          <a:prstGeom prst="rect">
            <a:avLst/>
          </a:prstGeom>
          <a:ln w="12700">
            <a:miter lim="400000"/>
          </a:ln>
          <a:effectLst>
            <a:outerShdw blurRad="63500" dist="25400" dir="5400000" rotWithShape="0">
              <a:srgbClr val="000000">
                <a:alpha val="50000"/>
              </a:srgbClr>
            </a:outerShdw>
          </a:effectLst>
        </p:spPr>
      </p:pic>
      <p:sp>
        <p:nvSpPr>
          <p:cNvPr id="297" name="Shape 297"/>
          <p:cNvSpPr/>
          <p:nvPr/>
        </p:nvSpPr>
        <p:spPr>
          <a:xfrm>
            <a:off x="5093859" y="7987306"/>
            <a:ext cx="2817082"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4600" b="1">
                <a:solidFill>
                  <a:srgbClr val="252727"/>
                </a:solidFill>
                <a:latin typeface="Gill Sans SemiBold"/>
                <a:ea typeface="Gill Sans SemiBold"/>
                <a:cs typeface="Gill Sans SemiBold"/>
                <a:sym typeface="Gill Sans SemiBold"/>
              </a:defRPr>
            </a:lvl1pPr>
          </a:lstStyle>
          <a:p>
            <a:pPr lvl="0">
              <a:defRPr sz="1800" b="0">
                <a:solidFill>
                  <a:srgbClr val="000000"/>
                </a:solidFill>
              </a:defRPr>
            </a:pPr>
            <a:r>
              <a:rPr sz="4600" b="1">
                <a:solidFill>
                  <a:srgbClr val="252727"/>
                </a:solidFill>
              </a:rPr>
              <a:t>% Catholic</a:t>
            </a:r>
          </a:p>
        </p:txBody>
      </p:sp>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p:nvPr/>
        </p:nvSpPr>
        <p:spPr>
          <a:xfrm>
            <a:off x="142549" y="377947"/>
            <a:ext cx="12719702" cy="173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5500">
                <a:latin typeface="Gill Sans"/>
                <a:ea typeface="Gill Sans"/>
                <a:cs typeface="Gill Sans"/>
                <a:sym typeface="Gill Sans"/>
              </a:rPr>
              <a:t>Place the following U.S. states in order from </a:t>
            </a:r>
            <a:r>
              <a:rPr sz="5500" b="1">
                <a:latin typeface="Gill Sans"/>
                <a:ea typeface="Gill Sans"/>
                <a:cs typeface="Gill Sans"/>
                <a:sym typeface="Gill Sans"/>
              </a:rPr>
              <a:t>most</a:t>
            </a:r>
            <a:r>
              <a:rPr sz="5500">
                <a:latin typeface="Gill Sans"/>
                <a:ea typeface="Gill Sans"/>
                <a:cs typeface="Gill Sans"/>
                <a:sym typeface="Gill Sans"/>
              </a:rPr>
              <a:t> to </a:t>
            </a:r>
            <a:r>
              <a:rPr sz="5500" b="1">
                <a:latin typeface="Gill Sans"/>
                <a:ea typeface="Gill Sans"/>
                <a:cs typeface="Gill Sans"/>
                <a:sym typeface="Gill Sans"/>
              </a:rPr>
              <a:t>least</a:t>
            </a:r>
            <a:r>
              <a:rPr sz="5500">
                <a:latin typeface="Gill Sans"/>
                <a:ea typeface="Gill Sans"/>
                <a:cs typeface="Gill Sans"/>
                <a:sym typeface="Gill Sans"/>
              </a:rPr>
              <a:t> </a:t>
            </a:r>
            <a:r>
              <a:rPr sz="5500" b="1">
                <a:latin typeface="Gill Sans"/>
                <a:ea typeface="Gill Sans"/>
                <a:cs typeface="Gill Sans"/>
                <a:sym typeface="Gill Sans"/>
              </a:rPr>
              <a:t>RELIGIOUS</a:t>
            </a:r>
            <a:r>
              <a:rPr sz="5500">
                <a:latin typeface="Gill Sans"/>
                <a:ea typeface="Gill Sans"/>
                <a:cs typeface="Gill Sans"/>
                <a:sym typeface="Gill Sans"/>
              </a:rPr>
              <a:t>:</a:t>
            </a:r>
          </a:p>
        </p:txBody>
      </p:sp>
      <p:sp>
        <p:nvSpPr>
          <p:cNvPr id="60" name="Shape 60"/>
          <p:cNvSpPr/>
          <p:nvPr/>
        </p:nvSpPr>
        <p:spPr>
          <a:xfrm>
            <a:off x="3440025" y="2610461"/>
            <a:ext cx="4037907"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TENNESSEE</a:t>
            </a:r>
          </a:p>
        </p:txBody>
      </p:sp>
      <p:sp>
        <p:nvSpPr>
          <p:cNvPr id="61" name="Shape 61"/>
          <p:cNvSpPr/>
          <p:nvPr/>
        </p:nvSpPr>
        <p:spPr>
          <a:xfrm>
            <a:off x="5376930" y="3899091"/>
            <a:ext cx="210100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UTAH</a:t>
            </a:r>
          </a:p>
        </p:txBody>
      </p:sp>
      <p:sp>
        <p:nvSpPr>
          <p:cNvPr id="62" name="Shape 62"/>
          <p:cNvSpPr/>
          <p:nvPr/>
        </p:nvSpPr>
        <p:spPr>
          <a:xfrm>
            <a:off x="5113969" y="5187722"/>
            <a:ext cx="236396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MAINE</a:t>
            </a:r>
          </a:p>
        </p:txBody>
      </p:sp>
      <p:sp>
        <p:nvSpPr>
          <p:cNvPr id="63" name="Shape 63"/>
          <p:cNvSpPr/>
          <p:nvPr/>
        </p:nvSpPr>
        <p:spPr>
          <a:xfrm>
            <a:off x="4760968" y="6476352"/>
            <a:ext cx="2716964"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HAWAII</a:t>
            </a:r>
          </a:p>
        </p:txBody>
      </p:sp>
      <p:sp>
        <p:nvSpPr>
          <p:cNvPr id="64" name="Shape 64"/>
          <p:cNvSpPr/>
          <p:nvPr/>
        </p:nvSpPr>
        <p:spPr>
          <a:xfrm>
            <a:off x="5439686" y="7764983"/>
            <a:ext cx="2038246"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OHIO</a:t>
            </a:r>
          </a:p>
        </p:txBody>
      </p:sp>
    </p:spTree>
  </p:cSld>
  <p:clrMapOvr>
    <a:masterClrMapping/>
  </p:clrMapOvr>
  <p:transition xmlns:p14="http://schemas.microsoft.com/office/powerpoint/2010/mai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p:cNvSpPr>
          <p:nvPr>
            <p:ph type="title"/>
          </p:nvPr>
        </p:nvSpPr>
        <p:spPr>
          <a:xfrm>
            <a:off x="508000" y="3895946"/>
            <a:ext cx="11988800" cy="4675737"/>
          </a:xfrm>
          <a:prstGeom prst="rect">
            <a:avLst/>
          </a:prstGeom>
        </p:spPr>
        <p:txBody>
          <a:bodyPr/>
          <a:lstStyle/>
          <a:p>
            <a:pPr lvl="0" algn="l" defTabSz="457200">
              <a:lnSpc>
                <a:spcPct val="100000"/>
              </a:lnSpc>
              <a:spcBef>
                <a:spcPts val="0"/>
              </a:spcBef>
              <a:defRPr sz="1800">
                <a:solidFill>
                  <a:srgbClr val="000000"/>
                </a:solidFill>
              </a:defRPr>
            </a:pPr>
            <a:r>
              <a:rPr sz="4600" b="1">
                <a:solidFill>
                  <a:srgbClr val="252727"/>
                </a:solidFill>
                <a:latin typeface="Gill Sans SemiBold"/>
                <a:ea typeface="Gill Sans SemiBold"/>
                <a:cs typeface="Gill Sans SemiBold"/>
                <a:sym typeface="Gill Sans SemiBold"/>
              </a:rPr>
              <a:t>% Underemployed</a:t>
            </a:r>
          </a:p>
          <a:p>
            <a:pPr lvl="0" algn="l" defTabSz="457200">
              <a:lnSpc>
                <a:spcPct val="100000"/>
              </a:lnSpc>
              <a:spcBef>
                <a:spcPts val="0"/>
              </a:spcBef>
              <a:defRPr sz="1800">
                <a:solidFill>
                  <a:srgbClr val="000000"/>
                </a:solidFill>
              </a:defRPr>
            </a:pPr>
            <a:endParaRPr sz="4600" b="1">
              <a:solidFill>
                <a:srgbClr val="252727"/>
              </a:solidFill>
              <a:latin typeface="Gill Sans SemiBold"/>
              <a:ea typeface="Gill Sans SemiBold"/>
              <a:cs typeface="Gill Sans SemiBold"/>
              <a:sym typeface="Gill Sans SemiBold"/>
            </a:endParaRPr>
          </a:p>
          <a:p>
            <a:pPr lvl="0" algn="l"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The percentage of state residents who are employed part time but want to work full time, or are unemployed…</a:t>
            </a:r>
          </a:p>
          <a:p>
            <a:pPr lvl="0" algn="l" defTabSz="457200">
              <a:lnSpc>
                <a:spcPct val="100000"/>
              </a:lnSpc>
              <a:spcBef>
                <a:spcPts val="0"/>
              </a:spcBef>
              <a:defRPr sz="1800">
                <a:solidFill>
                  <a:srgbClr val="000000"/>
                </a:solidFill>
              </a:defRPr>
            </a:pPr>
            <a:endParaRPr sz="4100" b="1">
              <a:solidFill>
                <a:srgbClr val="252727"/>
              </a:solidFill>
              <a:latin typeface="Gill Sans SemiBold"/>
              <a:ea typeface="Gill Sans SemiBold"/>
              <a:cs typeface="Gill Sans SemiBold"/>
              <a:sym typeface="Gill Sans SemiBold"/>
            </a:endParaRPr>
          </a:p>
          <a:p>
            <a:pPr lvl="0"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Which states are the most underemployed?</a:t>
            </a:r>
          </a:p>
        </p:txBody>
      </p:sp>
      <p:sp>
        <p:nvSpPr>
          <p:cNvPr id="300" name="Shape 300"/>
          <p:cNvSpPr/>
          <p:nvPr/>
        </p:nvSpPr>
        <p:spPr>
          <a:xfrm>
            <a:off x="431904" y="1181917"/>
            <a:ext cx="12140993" cy="241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nSpc>
                <a:spcPct val="90000"/>
              </a:lnSpc>
              <a:spcBef>
                <a:spcPts val="1600"/>
              </a:spcBef>
              <a:defRPr sz="7600" b="1">
                <a:solidFill>
                  <a:srgbClr val="D93E2B"/>
                </a:solidFill>
                <a:latin typeface="Gill Sans SemiBold"/>
                <a:ea typeface="Gill Sans SemiBold"/>
                <a:cs typeface="Gill Sans SemiBold"/>
                <a:sym typeface="Gill Sans SemiBold"/>
              </a:defRPr>
            </a:lvl1pPr>
          </a:lstStyle>
          <a:p>
            <a:pPr lvl="0">
              <a:defRPr sz="1800" b="0">
                <a:solidFill>
                  <a:srgbClr val="000000"/>
                </a:solidFill>
              </a:defRPr>
            </a:pPr>
            <a:r>
              <a:rPr sz="7600" b="1">
                <a:solidFill>
                  <a:srgbClr val="D93E2B"/>
                </a:solidFill>
              </a:rPr>
              <a:t>The Gallup Survey Topic</a:t>
            </a:r>
          </a:p>
        </p:txBody>
      </p:sp>
      <p:sp>
        <p:nvSpPr>
          <p:cNvPr id="301" name="Shape 301"/>
          <p:cNvSpPr/>
          <p:nvPr/>
        </p:nvSpPr>
        <p:spPr>
          <a:xfrm>
            <a:off x="5867400" y="252945"/>
            <a:ext cx="1270000"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6</a:t>
            </a:r>
          </a:p>
        </p:txBody>
      </p:sp>
    </p:spTree>
  </p:cSld>
  <p:clrMapOvr>
    <a:masterClrMapping/>
  </p:clrMapOvr>
  <p:transition xmlns:p14="http://schemas.microsoft.com/office/powerpoint/2010/mai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p:nvPr/>
        </p:nvSpPr>
        <p:spPr>
          <a:xfrm>
            <a:off x="142549" y="-72977"/>
            <a:ext cx="12476718" cy="2641749"/>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5500" dirty="0">
                <a:latin typeface="Gill Sans"/>
                <a:ea typeface="Gill Sans"/>
                <a:cs typeface="Gill Sans"/>
                <a:sym typeface="Gill Sans"/>
              </a:rPr>
              <a:t>Place the following U.S. states in order from </a:t>
            </a:r>
            <a:r>
              <a:rPr sz="5500" b="1" dirty="0">
                <a:latin typeface="Gill Sans"/>
                <a:ea typeface="Gill Sans"/>
                <a:cs typeface="Gill Sans"/>
                <a:sym typeface="Gill Sans"/>
              </a:rPr>
              <a:t>most</a:t>
            </a:r>
            <a:r>
              <a:rPr sz="5500" dirty="0">
                <a:latin typeface="Gill Sans"/>
                <a:ea typeface="Gill Sans"/>
                <a:cs typeface="Gill Sans"/>
                <a:sym typeface="Gill Sans"/>
              </a:rPr>
              <a:t> to </a:t>
            </a:r>
            <a:r>
              <a:rPr sz="5500" b="1" dirty="0">
                <a:latin typeface="Gill Sans"/>
                <a:ea typeface="Gill Sans"/>
                <a:cs typeface="Gill Sans"/>
                <a:sym typeface="Gill Sans"/>
              </a:rPr>
              <a:t>least</a:t>
            </a:r>
            <a:r>
              <a:rPr sz="5500" dirty="0">
                <a:latin typeface="Gill Sans"/>
                <a:ea typeface="Gill Sans"/>
                <a:cs typeface="Gill Sans"/>
                <a:sym typeface="Gill Sans"/>
              </a:rPr>
              <a:t> </a:t>
            </a:r>
            <a:r>
              <a:rPr sz="5500" b="1" dirty="0">
                <a:latin typeface="Gill Sans"/>
                <a:ea typeface="Gill Sans"/>
                <a:cs typeface="Gill Sans"/>
                <a:sym typeface="Gill Sans"/>
              </a:rPr>
              <a:t>UNDEREMPLOYED</a:t>
            </a:r>
            <a:r>
              <a:rPr sz="5500" dirty="0">
                <a:latin typeface="Gill Sans"/>
                <a:ea typeface="Gill Sans"/>
                <a:cs typeface="Gill Sans"/>
                <a:sym typeface="Gill Sans"/>
              </a:rPr>
              <a:t>:</a:t>
            </a:r>
          </a:p>
        </p:txBody>
      </p:sp>
      <p:sp>
        <p:nvSpPr>
          <p:cNvPr id="304" name="Shape 304"/>
          <p:cNvSpPr/>
          <p:nvPr/>
        </p:nvSpPr>
        <p:spPr>
          <a:xfrm>
            <a:off x="8040340" y="3733991"/>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1</a:t>
            </a:r>
          </a:p>
        </p:txBody>
      </p:sp>
      <p:sp>
        <p:nvSpPr>
          <p:cNvPr id="305" name="Shape 305"/>
          <p:cNvSpPr/>
          <p:nvPr/>
        </p:nvSpPr>
        <p:spPr>
          <a:xfrm>
            <a:off x="3736069" y="2610461"/>
            <a:ext cx="374186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MICHIGAN</a:t>
            </a:r>
          </a:p>
        </p:txBody>
      </p:sp>
      <p:sp>
        <p:nvSpPr>
          <p:cNvPr id="306" name="Shape 306"/>
          <p:cNvSpPr/>
          <p:nvPr/>
        </p:nvSpPr>
        <p:spPr>
          <a:xfrm>
            <a:off x="4454010" y="3899091"/>
            <a:ext cx="302392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NEVADA</a:t>
            </a:r>
          </a:p>
        </p:txBody>
      </p:sp>
      <p:sp>
        <p:nvSpPr>
          <p:cNvPr id="307" name="Shape 307"/>
          <p:cNvSpPr/>
          <p:nvPr/>
        </p:nvSpPr>
        <p:spPr>
          <a:xfrm>
            <a:off x="1726177" y="5187722"/>
            <a:ext cx="5751755"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SOUTH DAKOTA</a:t>
            </a:r>
          </a:p>
        </p:txBody>
      </p:sp>
      <p:sp>
        <p:nvSpPr>
          <p:cNvPr id="308" name="Shape 308"/>
          <p:cNvSpPr/>
          <p:nvPr/>
        </p:nvSpPr>
        <p:spPr>
          <a:xfrm>
            <a:off x="4605442" y="6476352"/>
            <a:ext cx="2872490"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ALASKA</a:t>
            </a:r>
          </a:p>
        </p:txBody>
      </p:sp>
      <p:sp>
        <p:nvSpPr>
          <p:cNvPr id="309" name="Shape 309"/>
          <p:cNvSpPr/>
          <p:nvPr/>
        </p:nvSpPr>
        <p:spPr>
          <a:xfrm>
            <a:off x="4288253" y="7764983"/>
            <a:ext cx="3189679"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INDIANA</a:t>
            </a:r>
          </a:p>
        </p:txBody>
      </p:sp>
      <p:sp>
        <p:nvSpPr>
          <p:cNvPr id="310" name="Shape 310"/>
          <p:cNvSpPr/>
          <p:nvPr/>
        </p:nvSpPr>
        <p:spPr>
          <a:xfrm>
            <a:off x="8040340" y="2445361"/>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2</a:t>
            </a:r>
          </a:p>
        </p:txBody>
      </p:sp>
      <p:sp>
        <p:nvSpPr>
          <p:cNvPr id="311" name="Shape 311"/>
          <p:cNvSpPr/>
          <p:nvPr/>
        </p:nvSpPr>
        <p:spPr>
          <a:xfrm>
            <a:off x="8040340" y="7599883"/>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3</a:t>
            </a:r>
          </a:p>
        </p:txBody>
      </p:sp>
      <p:sp>
        <p:nvSpPr>
          <p:cNvPr id="312" name="Shape 312"/>
          <p:cNvSpPr/>
          <p:nvPr/>
        </p:nvSpPr>
        <p:spPr>
          <a:xfrm>
            <a:off x="8040340" y="6311252"/>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4</a:t>
            </a:r>
          </a:p>
        </p:txBody>
      </p:sp>
      <p:sp>
        <p:nvSpPr>
          <p:cNvPr id="313" name="Shape 313"/>
          <p:cNvSpPr/>
          <p:nvPr/>
        </p:nvSpPr>
        <p:spPr>
          <a:xfrm>
            <a:off x="8040340" y="5022622"/>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5</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1" animBg="1" advAuto="0"/>
      <p:bldP spid="310" grpId="2" animBg="1" advAuto="0"/>
      <p:bldP spid="311" grpId="3" animBg="1" advAuto="0"/>
      <p:bldP spid="312" grpId="4" animBg="1" advAuto="0"/>
      <p:bldP spid="313" grpId="5"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p:nvPr/>
        </p:nvSpPr>
        <p:spPr>
          <a:xfrm>
            <a:off x="-2735" y="1683664"/>
            <a:ext cx="12803429" cy="4041001"/>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8200" dirty="0">
                <a:latin typeface="Gill Sans"/>
                <a:ea typeface="Gill Sans"/>
                <a:cs typeface="Gill Sans"/>
                <a:sym typeface="Gill Sans"/>
              </a:rPr>
              <a:t>What is the </a:t>
            </a:r>
            <a:r>
              <a:rPr sz="8200" b="1" dirty="0">
                <a:latin typeface="Gill Sans"/>
                <a:ea typeface="Gill Sans"/>
                <a:cs typeface="Gill Sans"/>
                <a:sym typeface="Gill Sans"/>
              </a:rPr>
              <a:t>most UNDEREMPLOYED</a:t>
            </a:r>
            <a:r>
              <a:rPr sz="8200" dirty="0">
                <a:latin typeface="Gill Sans"/>
                <a:ea typeface="Gill Sans"/>
                <a:cs typeface="Gill Sans"/>
                <a:sym typeface="Gill Sans"/>
              </a:rPr>
              <a:t> state in the United States?</a:t>
            </a:r>
          </a:p>
        </p:txBody>
      </p:sp>
      <p:sp>
        <p:nvSpPr>
          <p:cNvPr id="316" name="Shape 316"/>
          <p:cNvSpPr/>
          <p:nvPr/>
        </p:nvSpPr>
        <p:spPr>
          <a:xfrm>
            <a:off x="-14080" y="5997474"/>
            <a:ext cx="13032959" cy="1367612"/>
          </a:xfrm>
          <a:prstGeom prst="rect">
            <a:avLst/>
          </a:pr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8900" b="1">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b="0">
                <a:solidFill>
                  <a:srgbClr val="000000"/>
                </a:solidFill>
                <a:effectLst/>
              </a:defRPr>
            </a:pPr>
            <a:r>
              <a:rPr sz="8900" b="1">
                <a:solidFill>
                  <a:srgbClr val="FFFFFF"/>
                </a:solidFill>
                <a:effectLst>
                  <a:outerShdw blurRad="25400" dist="33948" dir="2700000" rotWithShape="0">
                    <a:srgbClr val="3B3936"/>
                  </a:outerShdw>
                </a:effectLst>
              </a:rPr>
              <a:t>CALIFORNIA (22.0%)</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 grpId="1" animBg="1"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p:nvPr/>
        </p:nvSpPr>
        <p:spPr>
          <a:xfrm>
            <a:off x="-25399" y="1886864"/>
            <a:ext cx="12745460" cy="353544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7300" dirty="0">
                <a:latin typeface="Gill Sans"/>
                <a:ea typeface="Gill Sans"/>
                <a:cs typeface="Gill Sans"/>
                <a:sym typeface="Gill Sans"/>
              </a:rPr>
              <a:t>What is the </a:t>
            </a:r>
            <a:r>
              <a:rPr sz="7300" b="1" dirty="0">
                <a:latin typeface="Gill Sans"/>
                <a:ea typeface="Gill Sans"/>
                <a:cs typeface="Gill Sans"/>
                <a:sym typeface="Gill Sans"/>
              </a:rPr>
              <a:t>least UNDEREMPLOYED</a:t>
            </a:r>
            <a:r>
              <a:rPr sz="7300" dirty="0">
                <a:latin typeface="Gill Sans"/>
                <a:ea typeface="Gill Sans"/>
                <a:cs typeface="Gill Sans"/>
                <a:sym typeface="Gill Sans"/>
              </a:rPr>
              <a:t> state in the United States?</a:t>
            </a:r>
          </a:p>
        </p:txBody>
      </p:sp>
      <p:sp>
        <p:nvSpPr>
          <p:cNvPr id="319" name="Shape 319"/>
          <p:cNvSpPr/>
          <p:nvPr/>
        </p:nvSpPr>
        <p:spPr>
          <a:xfrm>
            <a:off x="-14080" y="5997474"/>
            <a:ext cx="13032959" cy="1367612"/>
          </a:xfrm>
          <a:prstGeom prst="rect">
            <a:avLst/>
          </a:pr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8500" b="1">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b="0">
                <a:solidFill>
                  <a:srgbClr val="000000"/>
                </a:solidFill>
                <a:effectLst/>
              </a:defRPr>
            </a:pPr>
            <a:r>
              <a:rPr sz="6000" b="1" dirty="0">
                <a:solidFill>
                  <a:srgbClr val="FFFFFF"/>
                </a:solidFill>
                <a:effectLst>
                  <a:outerShdw blurRad="25400" dist="33948" dir="2700000" rotWithShape="0">
                    <a:srgbClr val="3B3936"/>
                  </a:outerShdw>
                </a:effectLst>
              </a:rPr>
              <a:t>NORTH DAKOTA (10.1%)</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1" animBg="1" advAuto="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p:nvPr/>
        </p:nvSpPr>
        <p:spPr>
          <a:xfrm>
            <a:off x="2814215" y="8951512"/>
            <a:ext cx="7376370"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pPr lvl="0">
              <a:defRPr sz="1800" b="0">
                <a:solidFill>
                  <a:srgbClr val="000000"/>
                </a:solidFill>
              </a:defRPr>
            </a:pPr>
            <a:r>
              <a:rPr sz="2400" b="1">
                <a:solidFill>
                  <a:srgbClr val="414141"/>
                </a:solidFill>
              </a:rPr>
              <a:t>http://www.gallup.com/poll/125066/State-States.aspx</a:t>
            </a:r>
          </a:p>
        </p:txBody>
      </p:sp>
      <p:pic>
        <p:nvPicPr>
          <p:cNvPr id="322" name="pasted-image.png"/>
          <p:cNvPicPr/>
          <p:nvPr/>
        </p:nvPicPr>
        <p:blipFill>
          <a:blip r:embed="rId2">
            <a:extLst/>
          </a:blip>
          <a:stretch>
            <a:fillRect/>
          </a:stretch>
        </p:blipFill>
        <p:spPr>
          <a:xfrm>
            <a:off x="1010432" y="203200"/>
            <a:ext cx="10983936" cy="8623598"/>
          </a:xfrm>
          <a:prstGeom prst="rect">
            <a:avLst/>
          </a:prstGeom>
          <a:ln w="12700">
            <a:miter lim="400000"/>
          </a:ln>
          <a:effectLst>
            <a:outerShdw blurRad="63500" dist="25400" dir="5400000" rotWithShape="0">
              <a:srgbClr val="000000">
                <a:alpha val="50000"/>
              </a:srgbClr>
            </a:outerShdw>
          </a:effectLst>
        </p:spPr>
      </p:pic>
      <p:sp>
        <p:nvSpPr>
          <p:cNvPr id="323" name="Shape 323"/>
          <p:cNvSpPr/>
          <p:nvPr/>
        </p:nvSpPr>
        <p:spPr>
          <a:xfrm>
            <a:off x="4103315" y="7896074"/>
            <a:ext cx="4798170"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4600" b="1">
                <a:solidFill>
                  <a:srgbClr val="252727"/>
                </a:solidFill>
                <a:latin typeface="Gill Sans SemiBold"/>
                <a:ea typeface="Gill Sans SemiBold"/>
                <a:cs typeface="Gill Sans SemiBold"/>
                <a:sym typeface="Gill Sans SemiBold"/>
              </a:defRPr>
            </a:lvl1pPr>
          </a:lstStyle>
          <a:p>
            <a:pPr lvl="0">
              <a:defRPr sz="1800" b="0">
                <a:solidFill>
                  <a:srgbClr val="000000"/>
                </a:solidFill>
              </a:defRPr>
            </a:pPr>
            <a:r>
              <a:rPr sz="4600" b="1">
                <a:solidFill>
                  <a:srgbClr val="252727"/>
                </a:solidFill>
              </a:rPr>
              <a:t>% Underemployed</a:t>
            </a:r>
          </a:p>
        </p:txBody>
      </p:sp>
    </p:spTree>
  </p:cSld>
  <p:clrMapOvr>
    <a:masterClrMapping/>
  </p:clrMapOvr>
  <p:transition xmlns:p14="http://schemas.microsoft.com/office/powerpoint/2010/mai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a:spLocks noGrp="1"/>
          </p:cNvSpPr>
          <p:nvPr>
            <p:ph type="title"/>
          </p:nvPr>
        </p:nvSpPr>
        <p:spPr>
          <a:xfrm>
            <a:off x="508000" y="3870546"/>
            <a:ext cx="11988800" cy="4675737"/>
          </a:xfrm>
          <a:prstGeom prst="rect">
            <a:avLst/>
          </a:prstGeom>
        </p:spPr>
        <p:txBody>
          <a:bodyPr/>
          <a:lstStyle/>
          <a:p>
            <a:pPr lvl="0" algn="l" defTabSz="457200">
              <a:lnSpc>
                <a:spcPct val="100000"/>
              </a:lnSpc>
              <a:spcBef>
                <a:spcPts val="0"/>
              </a:spcBef>
              <a:defRPr sz="1800">
                <a:solidFill>
                  <a:srgbClr val="000000"/>
                </a:solidFill>
              </a:defRPr>
            </a:pPr>
            <a:r>
              <a:rPr sz="4600" b="1">
                <a:solidFill>
                  <a:srgbClr val="252727"/>
                </a:solidFill>
                <a:latin typeface="Gill Sans SemiBold"/>
                <a:ea typeface="Gill Sans SemiBold"/>
                <a:cs typeface="Gill Sans SemiBold"/>
                <a:sym typeface="Gill Sans SemiBold"/>
              </a:rPr>
              <a:t>% Government workers</a:t>
            </a:r>
          </a:p>
          <a:p>
            <a:pPr lvl="0" algn="l" defTabSz="457200">
              <a:lnSpc>
                <a:spcPct val="100000"/>
              </a:lnSpc>
              <a:spcBef>
                <a:spcPts val="0"/>
              </a:spcBef>
              <a:defRPr sz="1800">
                <a:solidFill>
                  <a:srgbClr val="000000"/>
                </a:solidFill>
              </a:defRPr>
            </a:pPr>
            <a:endParaRPr sz="4600" b="1">
              <a:solidFill>
                <a:srgbClr val="252727"/>
              </a:solidFill>
              <a:latin typeface="Gill Sans SemiBold"/>
              <a:ea typeface="Gill Sans SemiBold"/>
              <a:cs typeface="Gill Sans SemiBold"/>
              <a:sym typeface="Gill Sans SemiBold"/>
            </a:endParaRPr>
          </a:p>
          <a:p>
            <a:pPr lvl="0" algn="l"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The percentage of state residents who are employed by federal, state, or local government</a:t>
            </a:r>
          </a:p>
          <a:p>
            <a:pPr lvl="0" algn="l" defTabSz="457200">
              <a:lnSpc>
                <a:spcPct val="100000"/>
              </a:lnSpc>
              <a:spcBef>
                <a:spcPts val="0"/>
              </a:spcBef>
              <a:defRPr sz="1800">
                <a:solidFill>
                  <a:srgbClr val="000000"/>
                </a:solidFill>
              </a:defRPr>
            </a:pPr>
            <a:endParaRPr sz="4100" b="1">
              <a:solidFill>
                <a:srgbClr val="252727"/>
              </a:solidFill>
              <a:latin typeface="Gill Sans SemiBold"/>
              <a:ea typeface="Gill Sans SemiBold"/>
              <a:cs typeface="Gill Sans SemiBold"/>
              <a:sym typeface="Gill Sans SemiBold"/>
            </a:endParaRPr>
          </a:p>
          <a:p>
            <a:pPr lvl="0"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Which states have the highest percentage of government workers?</a:t>
            </a:r>
          </a:p>
        </p:txBody>
      </p:sp>
      <p:sp>
        <p:nvSpPr>
          <p:cNvPr id="326" name="Shape 326"/>
          <p:cNvSpPr/>
          <p:nvPr/>
        </p:nvSpPr>
        <p:spPr>
          <a:xfrm>
            <a:off x="431904" y="1181917"/>
            <a:ext cx="12140993" cy="241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nSpc>
                <a:spcPct val="90000"/>
              </a:lnSpc>
              <a:spcBef>
                <a:spcPts val="1600"/>
              </a:spcBef>
              <a:defRPr sz="7600" b="1">
                <a:solidFill>
                  <a:srgbClr val="D93E2B"/>
                </a:solidFill>
                <a:latin typeface="Gill Sans SemiBold"/>
                <a:ea typeface="Gill Sans SemiBold"/>
                <a:cs typeface="Gill Sans SemiBold"/>
                <a:sym typeface="Gill Sans SemiBold"/>
              </a:defRPr>
            </a:lvl1pPr>
          </a:lstStyle>
          <a:p>
            <a:pPr lvl="0">
              <a:defRPr sz="1800" b="0">
                <a:solidFill>
                  <a:srgbClr val="000000"/>
                </a:solidFill>
              </a:defRPr>
            </a:pPr>
            <a:r>
              <a:rPr sz="7600" b="1">
                <a:solidFill>
                  <a:srgbClr val="D93E2B"/>
                </a:solidFill>
              </a:rPr>
              <a:t>The Gallup Survey Topic</a:t>
            </a:r>
          </a:p>
        </p:txBody>
      </p:sp>
      <p:sp>
        <p:nvSpPr>
          <p:cNvPr id="327" name="Shape 327"/>
          <p:cNvSpPr/>
          <p:nvPr/>
        </p:nvSpPr>
        <p:spPr>
          <a:xfrm>
            <a:off x="5867400" y="252945"/>
            <a:ext cx="1270000"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7</a:t>
            </a:r>
          </a:p>
        </p:txBody>
      </p:sp>
    </p:spTree>
  </p:cSld>
  <p:clrMapOvr>
    <a:masterClrMapping/>
  </p:clrMapOvr>
  <p:transition xmlns:p14="http://schemas.microsoft.com/office/powerpoint/2010/mai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p:nvPr/>
        </p:nvSpPr>
        <p:spPr>
          <a:xfrm>
            <a:off x="48394" y="195233"/>
            <a:ext cx="12631349" cy="227241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4700" dirty="0">
                <a:latin typeface="Gill Sans"/>
                <a:ea typeface="Gill Sans"/>
                <a:cs typeface="Gill Sans"/>
                <a:sym typeface="Gill Sans"/>
              </a:rPr>
              <a:t>Place the following U.S. states in order from </a:t>
            </a:r>
            <a:r>
              <a:rPr sz="4700" b="1" dirty="0">
                <a:latin typeface="Gill Sans"/>
                <a:ea typeface="Gill Sans"/>
                <a:cs typeface="Gill Sans"/>
                <a:sym typeface="Gill Sans"/>
              </a:rPr>
              <a:t>highest </a:t>
            </a:r>
            <a:r>
              <a:rPr sz="4700" dirty="0">
                <a:latin typeface="Gill Sans"/>
                <a:ea typeface="Gill Sans"/>
                <a:cs typeface="Gill Sans"/>
                <a:sym typeface="Gill Sans"/>
              </a:rPr>
              <a:t>to </a:t>
            </a:r>
            <a:r>
              <a:rPr sz="4700" b="1" dirty="0">
                <a:latin typeface="Gill Sans"/>
                <a:ea typeface="Gill Sans"/>
                <a:cs typeface="Gill Sans"/>
                <a:sym typeface="Gill Sans"/>
              </a:rPr>
              <a:t>lowest percentage of</a:t>
            </a:r>
            <a:r>
              <a:rPr sz="4700" dirty="0">
                <a:latin typeface="Gill Sans"/>
                <a:ea typeface="Gill Sans"/>
                <a:cs typeface="Gill Sans"/>
                <a:sym typeface="Gill Sans"/>
              </a:rPr>
              <a:t> government workers:</a:t>
            </a:r>
          </a:p>
        </p:txBody>
      </p:sp>
      <p:sp>
        <p:nvSpPr>
          <p:cNvPr id="330" name="Shape 330"/>
          <p:cNvSpPr/>
          <p:nvPr/>
        </p:nvSpPr>
        <p:spPr>
          <a:xfrm>
            <a:off x="8040340" y="5013306"/>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1</a:t>
            </a:r>
          </a:p>
        </p:txBody>
      </p:sp>
      <p:sp>
        <p:nvSpPr>
          <p:cNvPr id="331" name="Shape 331"/>
          <p:cNvSpPr/>
          <p:nvPr/>
        </p:nvSpPr>
        <p:spPr>
          <a:xfrm>
            <a:off x="3736069" y="2610461"/>
            <a:ext cx="374186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MICHIGAN</a:t>
            </a:r>
          </a:p>
        </p:txBody>
      </p:sp>
      <p:sp>
        <p:nvSpPr>
          <p:cNvPr id="332" name="Shape 332"/>
          <p:cNvSpPr/>
          <p:nvPr/>
        </p:nvSpPr>
        <p:spPr>
          <a:xfrm>
            <a:off x="4237775" y="3899091"/>
            <a:ext cx="3240157"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OREGON</a:t>
            </a:r>
          </a:p>
        </p:txBody>
      </p:sp>
      <p:sp>
        <p:nvSpPr>
          <p:cNvPr id="333" name="Shape 333"/>
          <p:cNvSpPr/>
          <p:nvPr/>
        </p:nvSpPr>
        <p:spPr>
          <a:xfrm>
            <a:off x="4605442" y="5187722"/>
            <a:ext cx="2872490"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ALASKA</a:t>
            </a:r>
          </a:p>
        </p:txBody>
      </p:sp>
      <p:sp>
        <p:nvSpPr>
          <p:cNvPr id="334" name="Shape 334"/>
          <p:cNvSpPr/>
          <p:nvPr/>
        </p:nvSpPr>
        <p:spPr>
          <a:xfrm>
            <a:off x="4168880" y="6476352"/>
            <a:ext cx="330905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GEORGIA</a:t>
            </a:r>
          </a:p>
        </p:txBody>
      </p:sp>
      <p:sp>
        <p:nvSpPr>
          <p:cNvPr id="335" name="Shape 335"/>
          <p:cNvSpPr/>
          <p:nvPr/>
        </p:nvSpPr>
        <p:spPr>
          <a:xfrm>
            <a:off x="3440025" y="7764983"/>
            <a:ext cx="4037907"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TENNESSEE</a:t>
            </a:r>
          </a:p>
        </p:txBody>
      </p:sp>
      <p:sp>
        <p:nvSpPr>
          <p:cNvPr id="336" name="Shape 336"/>
          <p:cNvSpPr/>
          <p:nvPr/>
        </p:nvSpPr>
        <p:spPr>
          <a:xfrm>
            <a:off x="8040340" y="6306595"/>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2</a:t>
            </a:r>
          </a:p>
        </p:txBody>
      </p:sp>
      <p:sp>
        <p:nvSpPr>
          <p:cNvPr id="337" name="Shape 337"/>
          <p:cNvSpPr/>
          <p:nvPr/>
        </p:nvSpPr>
        <p:spPr>
          <a:xfrm>
            <a:off x="8040340" y="7599883"/>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3</a:t>
            </a:r>
          </a:p>
        </p:txBody>
      </p:sp>
      <p:sp>
        <p:nvSpPr>
          <p:cNvPr id="338" name="Shape 338"/>
          <p:cNvSpPr/>
          <p:nvPr/>
        </p:nvSpPr>
        <p:spPr>
          <a:xfrm>
            <a:off x="8040340" y="3729333"/>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4</a:t>
            </a:r>
          </a:p>
        </p:txBody>
      </p:sp>
      <p:sp>
        <p:nvSpPr>
          <p:cNvPr id="339" name="Shape 339"/>
          <p:cNvSpPr/>
          <p:nvPr/>
        </p:nvSpPr>
        <p:spPr>
          <a:xfrm>
            <a:off x="8040340" y="2445361"/>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5</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1" animBg="1" advAuto="0"/>
      <p:bldP spid="336" grpId="2" animBg="1" advAuto="0"/>
      <p:bldP spid="337" grpId="3" animBg="1" advAuto="0"/>
      <p:bldP spid="338" grpId="4" animBg="1" advAuto="0"/>
      <p:bldP spid="339" grpId="5" animBg="1" advAuto="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p:nvPr/>
        </p:nvSpPr>
        <p:spPr>
          <a:xfrm>
            <a:off x="687099" y="1451745"/>
            <a:ext cx="11972485" cy="4396075"/>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9300" dirty="0">
                <a:latin typeface="Gill Sans"/>
                <a:ea typeface="Gill Sans"/>
                <a:cs typeface="Gill Sans"/>
                <a:sym typeface="Gill Sans"/>
              </a:rPr>
              <a:t>What U.S. state has the </a:t>
            </a:r>
            <a:r>
              <a:rPr sz="9300" b="1" dirty="0">
                <a:latin typeface="Gill Sans"/>
                <a:ea typeface="Gill Sans"/>
                <a:cs typeface="Gill Sans"/>
                <a:sym typeface="Gill Sans"/>
              </a:rPr>
              <a:t>highest</a:t>
            </a:r>
            <a:r>
              <a:rPr sz="9300" dirty="0">
                <a:latin typeface="Gill Sans"/>
                <a:ea typeface="Gill Sans"/>
                <a:cs typeface="Gill Sans"/>
                <a:sym typeface="Gill Sans"/>
              </a:rPr>
              <a:t> percentage of government workers?</a:t>
            </a:r>
          </a:p>
        </p:txBody>
      </p:sp>
      <p:sp>
        <p:nvSpPr>
          <p:cNvPr id="342" name="Shape 342"/>
          <p:cNvSpPr/>
          <p:nvPr/>
        </p:nvSpPr>
        <p:spPr>
          <a:xfrm>
            <a:off x="-14080" y="5997474"/>
            <a:ext cx="13032959" cy="1367612"/>
          </a:xfrm>
          <a:prstGeom prst="rect">
            <a:avLst/>
          </a:pr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8900" b="1">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b="0">
                <a:solidFill>
                  <a:srgbClr val="000000"/>
                </a:solidFill>
                <a:effectLst/>
              </a:defRPr>
            </a:pPr>
            <a:r>
              <a:rPr sz="8900" b="1">
                <a:solidFill>
                  <a:srgbClr val="FFFFFF"/>
                </a:solidFill>
                <a:effectLst>
                  <a:outerShdw blurRad="25400" dist="33948" dir="2700000" rotWithShape="0">
                    <a:srgbClr val="3B3936"/>
                  </a:outerShdw>
                </a:effectLst>
              </a:rPr>
              <a:t>MARYLAND (23.7%)</a:t>
            </a:r>
          </a:p>
        </p:txBody>
      </p:sp>
      <p:sp>
        <p:nvSpPr>
          <p:cNvPr id="343" name="Shape 343"/>
          <p:cNvSpPr/>
          <p:nvPr/>
        </p:nvSpPr>
        <p:spPr>
          <a:xfrm>
            <a:off x="-14080" y="7555454"/>
            <a:ext cx="13032959" cy="1367612"/>
          </a:xfrm>
          <a:prstGeom prst="rect">
            <a:avLst/>
          </a:pr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b="1">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b="0">
                <a:solidFill>
                  <a:srgbClr val="000000"/>
                </a:solidFill>
                <a:effectLst/>
              </a:defRPr>
            </a:pPr>
            <a:r>
              <a:rPr sz="4800" b="1" dirty="0">
                <a:solidFill>
                  <a:srgbClr val="FFFFFF"/>
                </a:solidFill>
                <a:effectLst>
                  <a:outerShdw blurRad="25400" dist="33948" dir="2700000" rotWithShape="0">
                    <a:srgbClr val="3B3936"/>
                  </a:outerShdw>
                </a:effectLst>
              </a:rPr>
              <a:t>DISTRICT OF COLUMBIA (25.4%)</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1" animBg="1" advAuto="0"/>
      <p:bldP spid="343" grpId="2" animBg="1" advAuto="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p:nvPr/>
        </p:nvSpPr>
        <p:spPr>
          <a:xfrm>
            <a:off x="687098" y="1474114"/>
            <a:ext cx="12012803" cy="4523360"/>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9300" dirty="0">
                <a:latin typeface="Gill Sans"/>
                <a:ea typeface="Gill Sans"/>
                <a:cs typeface="Gill Sans"/>
                <a:sym typeface="Gill Sans"/>
              </a:rPr>
              <a:t>What U.S. state has the </a:t>
            </a:r>
            <a:r>
              <a:rPr sz="9300" b="1" dirty="0">
                <a:latin typeface="Gill Sans"/>
                <a:ea typeface="Gill Sans"/>
                <a:cs typeface="Gill Sans"/>
                <a:sym typeface="Gill Sans"/>
              </a:rPr>
              <a:t>lowest</a:t>
            </a:r>
            <a:r>
              <a:rPr sz="9300" dirty="0">
                <a:latin typeface="Gill Sans"/>
                <a:ea typeface="Gill Sans"/>
                <a:cs typeface="Gill Sans"/>
                <a:sym typeface="Gill Sans"/>
              </a:rPr>
              <a:t> percentage of government workers?</a:t>
            </a:r>
          </a:p>
        </p:txBody>
      </p:sp>
      <p:sp>
        <p:nvSpPr>
          <p:cNvPr id="346" name="Shape 346"/>
          <p:cNvSpPr/>
          <p:nvPr/>
        </p:nvSpPr>
        <p:spPr>
          <a:xfrm>
            <a:off x="-14080" y="5997474"/>
            <a:ext cx="13032959" cy="1367612"/>
          </a:xfrm>
          <a:prstGeom prst="rect">
            <a:avLst/>
          </a:pr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8900" b="1">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b="0">
                <a:solidFill>
                  <a:srgbClr val="000000"/>
                </a:solidFill>
                <a:effectLst/>
              </a:defRPr>
            </a:pPr>
            <a:r>
              <a:rPr sz="8900" b="1">
                <a:solidFill>
                  <a:srgbClr val="FFFFFF"/>
                </a:solidFill>
                <a:effectLst>
                  <a:outerShdw blurRad="25400" dist="33948" dir="2700000" rotWithShape="0">
                    <a:srgbClr val="3B3936"/>
                  </a:outerShdw>
                </a:effectLst>
              </a:rPr>
              <a:t>INDIANA (10.9%)</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1" animBg="1" advAuto="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p:nvPr/>
        </p:nvSpPr>
        <p:spPr>
          <a:xfrm>
            <a:off x="2814215" y="8951512"/>
            <a:ext cx="7376370"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pPr lvl="0">
              <a:defRPr sz="1800" b="0">
                <a:solidFill>
                  <a:srgbClr val="000000"/>
                </a:solidFill>
              </a:defRPr>
            </a:pPr>
            <a:r>
              <a:rPr sz="2400" b="1">
                <a:solidFill>
                  <a:srgbClr val="414141"/>
                </a:solidFill>
              </a:rPr>
              <a:t>http://www.gallup.com/poll/125066/State-States.aspx</a:t>
            </a:r>
          </a:p>
        </p:txBody>
      </p:sp>
      <p:pic>
        <p:nvPicPr>
          <p:cNvPr id="349" name="pasted-image.png"/>
          <p:cNvPicPr/>
          <p:nvPr/>
        </p:nvPicPr>
        <p:blipFill>
          <a:blip r:embed="rId2">
            <a:extLst/>
          </a:blip>
          <a:stretch>
            <a:fillRect/>
          </a:stretch>
        </p:blipFill>
        <p:spPr>
          <a:xfrm>
            <a:off x="1192053" y="234950"/>
            <a:ext cx="10620694" cy="8663782"/>
          </a:xfrm>
          <a:prstGeom prst="rect">
            <a:avLst/>
          </a:prstGeom>
          <a:ln w="12700">
            <a:miter lim="400000"/>
          </a:ln>
          <a:effectLst>
            <a:outerShdw blurRad="63500" dist="25400" dir="5400000" rotWithShape="0">
              <a:srgbClr val="000000">
                <a:alpha val="50000"/>
              </a:srgbClr>
            </a:outerShdw>
          </a:effectLst>
        </p:spPr>
      </p:pic>
      <p:sp>
        <p:nvSpPr>
          <p:cNvPr id="350" name="Shape 350"/>
          <p:cNvSpPr/>
          <p:nvPr/>
        </p:nvSpPr>
        <p:spPr>
          <a:xfrm>
            <a:off x="3354523" y="7845274"/>
            <a:ext cx="6295754"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4600" b="1">
                <a:solidFill>
                  <a:srgbClr val="252727"/>
                </a:solidFill>
                <a:latin typeface="Gill Sans SemiBold"/>
                <a:ea typeface="Gill Sans SemiBold"/>
                <a:cs typeface="Gill Sans SemiBold"/>
                <a:sym typeface="Gill Sans SemiBold"/>
              </a:defRPr>
            </a:lvl1pPr>
          </a:lstStyle>
          <a:p>
            <a:pPr lvl="0">
              <a:defRPr sz="1800" b="0">
                <a:solidFill>
                  <a:srgbClr val="000000"/>
                </a:solidFill>
              </a:defRPr>
            </a:pPr>
            <a:r>
              <a:rPr sz="4600" b="1">
                <a:solidFill>
                  <a:srgbClr val="252727"/>
                </a:solidFill>
              </a:rPr>
              <a:t>% Government Workers</a:t>
            </a:r>
          </a:p>
        </p:txBody>
      </p:sp>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p:nvPr>
        </p:nvSpPr>
        <p:spPr>
          <a:xfrm>
            <a:off x="508000" y="3895946"/>
            <a:ext cx="11988800" cy="4675737"/>
          </a:xfrm>
          <a:prstGeom prst="rect">
            <a:avLst/>
          </a:prstGeom>
        </p:spPr>
        <p:txBody>
          <a:bodyPr/>
          <a:lstStyle/>
          <a:p>
            <a:pPr lvl="0" algn="l" defTabSz="457200">
              <a:lnSpc>
                <a:spcPct val="100000"/>
              </a:lnSpc>
              <a:spcBef>
                <a:spcPts val="0"/>
              </a:spcBef>
              <a:defRPr sz="1800">
                <a:solidFill>
                  <a:srgbClr val="000000"/>
                </a:solidFill>
              </a:defRPr>
            </a:pPr>
            <a:r>
              <a:rPr sz="4600" b="1">
                <a:solidFill>
                  <a:srgbClr val="252727"/>
                </a:solidFill>
                <a:latin typeface="Gill Sans SemiBold"/>
                <a:ea typeface="Gill Sans SemiBold"/>
                <a:cs typeface="Gill Sans SemiBold"/>
                <a:sym typeface="Gill Sans SemiBold"/>
              </a:rPr>
              <a:t>% Republican/Lean</a:t>
            </a:r>
          </a:p>
          <a:p>
            <a:pPr lvl="0" algn="l" defTabSz="457200">
              <a:lnSpc>
                <a:spcPct val="100000"/>
              </a:lnSpc>
              <a:spcBef>
                <a:spcPts val="0"/>
              </a:spcBef>
              <a:defRPr sz="1800">
                <a:solidFill>
                  <a:srgbClr val="000000"/>
                </a:solidFill>
              </a:defRPr>
            </a:pPr>
            <a:endParaRPr sz="4600" b="1">
              <a:solidFill>
                <a:srgbClr val="252727"/>
              </a:solidFill>
              <a:latin typeface="Gill Sans SemiBold"/>
              <a:ea typeface="Gill Sans SemiBold"/>
              <a:cs typeface="Gill Sans SemiBold"/>
              <a:sym typeface="Gill Sans SemiBold"/>
            </a:endParaRPr>
          </a:p>
          <a:p>
            <a:pPr lvl="0" algn="l"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The percentage of state residents who identify as Republicans or who identify as independents but say they lean Republican…</a:t>
            </a:r>
          </a:p>
          <a:p>
            <a:pPr lvl="0" algn="l" defTabSz="457200">
              <a:lnSpc>
                <a:spcPct val="100000"/>
              </a:lnSpc>
              <a:spcBef>
                <a:spcPts val="0"/>
              </a:spcBef>
              <a:defRPr sz="1800">
                <a:solidFill>
                  <a:srgbClr val="000000"/>
                </a:solidFill>
              </a:defRPr>
            </a:pPr>
            <a:endParaRPr sz="4100" b="1">
              <a:solidFill>
                <a:srgbClr val="252727"/>
              </a:solidFill>
              <a:latin typeface="Gill Sans SemiBold"/>
              <a:ea typeface="Gill Sans SemiBold"/>
              <a:cs typeface="Gill Sans SemiBold"/>
              <a:sym typeface="Gill Sans SemiBold"/>
            </a:endParaRPr>
          </a:p>
          <a:p>
            <a:pPr lvl="0"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Which states are the most Republican? least?</a:t>
            </a:r>
          </a:p>
        </p:txBody>
      </p:sp>
      <p:sp>
        <p:nvSpPr>
          <p:cNvPr id="67" name="Shape 67"/>
          <p:cNvSpPr/>
          <p:nvPr/>
        </p:nvSpPr>
        <p:spPr>
          <a:xfrm>
            <a:off x="431904" y="1181917"/>
            <a:ext cx="12140993" cy="241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nSpc>
                <a:spcPct val="90000"/>
              </a:lnSpc>
              <a:spcBef>
                <a:spcPts val="1600"/>
              </a:spcBef>
              <a:defRPr sz="7600" b="1">
                <a:solidFill>
                  <a:srgbClr val="D93E2B"/>
                </a:solidFill>
                <a:latin typeface="Gill Sans SemiBold"/>
                <a:ea typeface="Gill Sans SemiBold"/>
                <a:cs typeface="Gill Sans SemiBold"/>
                <a:sym typeface="Gill Sans SemiBold"/>
              </a:defRPr>
            </a:lvl1pPr>
          </a:lstStyle>
          <a:p>
            <a:pPr lvl="0">
              <a:defRPr sz="1800" b="0">
                <a:solidFill>
                  <a:srgbClr val="000000"/>
                </a:solidFill>
              </a:defRPr>
            </a:pPr>
            <a:r>
              <a:rPr sz="7600" b="1">
                <a:solidFill>
                  <a:srgbClr val="D93E2B"/>
                </a:solidFill>
              </a:rPr>
              <a:t>The Gallup Survey Topic</a:t>
            </a:r>
          </a:p>
        </p:txBody>
      </p:sp>
      <p:sp>
        <p:nvSpPr>
          <p:cNvPr id="68" name="Shape 68"/>
          <p:cNvSpPr/>
          <p:nvPr/>
        </p:nvSpPr>
        <p:spPr>
          <a:xfrm>
            <a:off x="5867400" y="252945"/>
            <a:ext cx="1270000"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2</a:t>
            </a:r>
          </a:p>
        </p:txBody>
      </p:sp>
    </p:spTree>
  </p:cSld>
  <p:clrMapOvr>
    <a:masterClrMapping/>
  </p:clrMapOvr>
  <p:transition xmlns:p14="http://schemas.microsoft.com/office/powerpoint/2010/mai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p:cNvSpPr>
          <p:nvPr>
            <p:ph type="title"/>
          </p:nvPr>
        </p:nvSpPr>
        <p:spPr>
          <a:xfrm>
            <a:off x="508000" y="3895946"/>
            <a:ext cx="11988800" cy="4675737"/>
          </a:xfrm>
          <a:prstGeom prst="rect">
            <a:avLst/>
          </a:prstGeom>
        </p:spPr>
        <p:txBody>
          <a:bodyPr/>
          <a:lstStyle/>
          <a:p>
            <a:pPr lvl="0" algn="l" defTabSz="457200">
              <a:lnSpc>
                <a:spcPct val="100000"/>
              </a:lnSpc>
              <a:spcBef>
                <a:spcPts val="0"/>
              </a:spcBef>
              <a:defRPr sz="1800">
                <a:solidFill>
                  <a:srgbClr val="000000"/>
                </a:solidFill>
              </a:defRPr>
            </a:pPr>
            <a:r>
              <a:rPr sz="4600" b="1">
                <a:solidFill>
                  <a:srgbClr val="252727"/>
                </a:solidFill>
                <a:latin typeface="Gill Sans SemiBold"/>
                <a:ea typeface="Gill Sans SemiBold"/>
                <a:cs typeface="Gill Sans SemiBold"/>
                <a:sym typeface="Gill Sans SemiBold"/>
              </a:rPr>
              <a:t>% Obese</a:t>
            </a:r>
          </a:p>
          <a:p>
            <a:pPr lvl="0" algn="l" defTabSz="457200">
              <a:lnSpc>
                <a:spcPct val="100000"/>
              </a:lnSpc>
              <a:spcBef>
                <a:spcPts val="0"/>
              </a:spcBef>
              <a:defRPr sz="1800">
                <a:solidFill>
                  <a:srgbClr val="000000"/>
                </a:solidFill>
              </a:defRPr>
            </a:pPr>
            <a:endParaRPr sz="4600" b="1">
              <a:solidFill>
                <a:srgbClr val="252727"/>
              </a:solidFill>
              <a:latin typeface="Gill Sans SemiBold"/>
              <a:ea typeface="Gill Sans SemiBold"/>
              <a:cs typeface="Gill Sans SemiBold"/>
              <a:sym typeface="Gill Sans SemiBold"/>
            </a:endParaRPr>
          </a:p>
          <a:p>
            <a:pPr lvl="0" algn="l"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The percentage of state residents whose Body Mass Index score, based on self-reported height and weight, is 30 or higher…</a:t>
            </a:r>
          </a:p>
          <a:p>
            <a:pPr lvl="0" algn="l" defTabSz="457200">
              <a:lnSpc>
                <a:spcPct val="100000"/>
              </a:lnSpc>
              <a:spcBef>
                <a:spcPts val="0"/>
              </a:spcBef>
              <a:defRPr sz="1800">
                <a:solidFill>
                  <a:srgbClr val="000000"/>
                </a:solidFill>
              </a:defRPr>
            </a:pPr>
            <a:endParaRPr sz="4100" b="1">
              <a:solidFill>
                <a:srgbClr val="252727"/>
              </a:solidFill>
              <a:latin typeface="Gill Sans SemiBold"/>
              <a:ea typeface="Gill Sans SemiBold"/>
              <a:cs typeface="Gill Sans SemiBold"/>
              <a:sym typeface="Gill Sans SemiBold"/>
            </a:endParaRPr>
          </a:p>
          <a:p>
            <a:pPr lvl="0"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Which states are the most obese?</a:t>
            </a:r>
          </a:p>
        </p:txBody>
      </p:sp>
      <p:sp>
        <p:nvSpPr>
          <p:cNvPr id="353" name="Shape 353"/>
          <p:cNvSpPr/>
          <p:nvPr/>
        </p:nvSpPr>
        <p:spPr>
          <a:xfrm>
            <a:off x="431904" y="1181917"/>
            <a:ext cx="12140993" cy="241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nSpc>
                <a:spcPct val="90000"/>
              </a:lnSpc>
              <a:spcBef>
                <a:spcPts val="1600"/>
              </a:spcBef>
              <a:defRPr sz="7600" b="1">
                <a:solidFill>
                  <a:srgbClr val="D93E2B"/>
                </a:solidFill>
                <a:latin typeface="Gill Sans SemiBold"/>
                <a:ea typeface="Gill Sans SemiBold"/>
                <a:cs typeface="Gill Sans SemiBold"/>
                <a:sym typeface="Gill Sans SemiBold"/>
              </a:defRPr>
            </a:lvl1pPr>
          </a:lstStyle>
          <a:p>
            <a:pPr lvl="0">
              <a:defRPr sz="1800" b="0">
                <a:solidFill>
                  <a:srgbClr val="000000"/>
                </a:solidFill>
              </a:defRPr>
            </a:pPr>
            <a:r>
              <a:rPr sz="7600" b="1">
                <a:solidFill>
                  <a:srgbClr val="D93E2B"/>
                </a:solidFill>
              </a:rPr>
              <a:t>The Gallup Survey Topic</a:t>
            </a:r>
          </a:p>
        </p:txBody>
      </p:sp>
      <p:sp>
        <p:nvSpPr>
          <p:cNvPr id="354" name="Shape 354"/>
          <p:cNvSpPr/>
          <p:nvPr/>
        </p:nvSpPr>
        <p:spPr>
          <a:xfrm>
            <a:off x="5867400" y="252945"/>
            <a:ext cx="1270000"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8</a:t>
            </a:r>
          </a:p>
        </p:txBody>
      </p:sp>
    </p:spTree>
  </p:cSld>
  <p:clrMapOvr>
    <a:masterClrMapping/>
  </p:clrMapOvr>
  <p:transition xmlns:p14="http://schemas.microsoft.com/office/powerpoint/2010/mai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hape 356"/>
          <p:cNvSpPr/>
          <p:nvPr/>
        </p:nvSpPr>
        <p:spPr>
          <a:xfrm>
            <a:off x="142549" y="513972"/>
            <a:ext cx="12557353" cy="179536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5500" dirty="0">
                <a:latin typeface="Gill Sans"/>
                <a:ea typeface="Gill Sans"/>
                <a:cs typeface="Gill Sans"/>
                <a:sym typeface="Gill Sans"/>
              </a:rPr>
              <a:t>Place the following U.S. states in order from </a:t>
            </a:r>
            <a:r>
              <a:rPr sz="5500" b="1" dirty="0">
                <a:latin typeface="Gill Sans"/>
                <a:ea typeface="Gill Sans"/>
                <a:cs typeface="Gill Sans"/>
                <a:sym typeface="Gill Sans"/>
              </a:rPr>
              <a:t>most</a:t>
            </a:r>
            <a:r>
              <a:rPr sz="5500" dirty="0">
                <a:latin typeface="Gill Sans"/>
                <a:ea typeface="Gill Sans"/>
                <a:cs typeface="Gill Sans"/>
                <a:sym typeface="Gill Sans"/>
              </a:rPr>
              <a:t> </a:t>
            </a:r>
            <a:r>
              <a:rPr sz="5500" b="1" dirty="0">
                <a:latin typeface="Gill Sans"/>
                <a:ea typeface="Gill Sans"/>
                <a:cs typeface="Gill Sans"/>
                <a:sym typeface="Gill Sans"/>
              </a:rPr>
              <a:t>OBESE </a:t>
            </a:r>
            <a:r>
              <a:rPr sz="5500" dirty="0">
                <a:latin typeface="Gill Sans"/>
                <a:ea typeface="Gill Sans"/>
                <a:cs typeface="Gill Sans"/>
                <a:sym typeface="Gill Sans"/>
              </a:rPr>
              <a:t>to </a:t>
            </a:r>
            <a:r>
              <a:rPr sz="5500" b="1" dirty="0">
                <a:latin typeface="Gill Sans"/>
                <a:ea typeface="Gill Sans"/>
                <a:cs typeface="Gill Sans"/>
                <a:sym typeface="Gill Sans"/>
              </a:rPr>
              <a:t>least</a:t>
            </a:r>
            <a:r>
              <a:rPr sz="5500" dirty="0">
                <a:latin typeface="Gill Sans"/>
                <a:ea typeface="Gill Sans"/>
                <a:cs typeface="Gill Sans"/>
                <a:sym typeface="Gill Sans"/>
              </a:rPr>
              <a:t> religious:</a:t>
            </a:r>
          </a:p>
        </p:txBody>
      </p:sp>
      <p:sp>
        <p:nvSpPr>
          <p:cNvPr id="357" name="Shape 357"/>
          <p:cNvSpPr/>
          <p:nvPr/>
        </p:nvSpPr>
        <p:spPr>
          <a:xfrm>
            <a:off x="8040340" y="3733991"/>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1</a:t>
            </a:r>
          </a:p>
        </p:txBody>
      </p:sp>
      <p:sp>
        <p:nvSpPr>
          <p:cNvPr id="358" name="Shape 358"/>
          <p:cNvSpPr/>
          <p:nvPr/>
        </p:nvSpPr>
        <p:spPr>
          <a:xfrm>
            <a:off x="3624200" y="2610461"/>
            <a:ext cx="385373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ARKANSAS</a:t>
            </a:r>
          </a:p>
        </p:txBody>
      </p:sp>
      <p:sp>
        <p:nvSpPr>
          <p:cNvPr id="359" name="Shape 359"/>
          <p:cNvSpPr/>
          <p:nvPr/>
        </p:nvSpPr>
        <p:spPr>
          <a:xfrm>
            <a:off x="2165126" y="3899091"/>
            <a:ext cx="5312806"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WEST VIRGINIA</a:t>
            </a:r>
          </a:p>
        </p:txBody>
      </p:sp>
      <p:sp>
        <p:nvSpPr>
          <p:cNvPr id="360" name="Shape 360"/>
          <p:cNvSpPr/>
          <p:nvPr/>
        </p:nvSpPr>
        <p:spPr>
          <a:xfrm>
            <a:off x="3214582" y="5187722"/>
            <a:ext cx="4263350"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COLORADO</a:t>
            </a:r>
          </a:p>
        </p:txBody>
      </p:sp>
      <p:sp>
        <p:nvSpPr>
          <p:cNvPr id="361" name="Shape 361"/>
          <p:cNvSpPr/>
          <p:nvPr/>
        </p:nvSpPr>
        <p:spPr>
          <a:xfrm>
            <a:off x="4338730" y="6476352"/>
            <a:ext cx="313920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FLORIDA</a:t>
            </a:r>
          </a:p>
        </p:txBody>
      </p:sp>
      <p:sp>
        <p:nvSpPr>
          <p:cNvPr id="362" name="Shape 362"/>
          <p:cNvSpPr/>
          <p:nvPr/>
        </p:nvSpPr>
        <p:spPr>
          <a:xfrm>
            <a:off x="5085661" y="7764983"/>
            <a:ext cx="239227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TEXAS</a:t>
            </a:r>
          </a:p>
        </p:txBody>
      </p:sp>
      <p:sp>
        <p:nvSpPr>
          <p:cNvPr id="363" name="Shape 363"/>
          <p:cNvSpPr/>
          <p:nvPr/>
        </p:nvSpPr>
        <p:spPr>
          <a:xfrm>
            <a:off x="8040340" y="2445361"/>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2</a:t>
            </a:r>
          </a:p>
        </p:txBody>
      </p:sp>
      <p:sp>
        <p:nvSpPr>
          <p:cNvPr id="364" name="Shape 364"/>
          <p:cNvSpPr/>
          <p:nvPr/>
        </p:nvSpPr>
        <p:spPr>
          <a:xfrm>
            <a:off x="8040340" y="7599883"/>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3</a:t>
            </a:r>
          </a:p>
        </p:txBody>
      </p:sp>
      <p:sp>
        <p:nvSpPr>
          <p:cNvPr id="365" name="Shape 365"/>
          <p:cNvSpPr/>
          <p:nvPr/>
        </p:nvSpPr>
        <p:spPr>
          <a:xfrm>
            <a:off x="8040340" y="6311252"/>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4</a:t>
            </a:r>
          </a:p>
        </p:txBody>
      </p:sp>
      <p:sp>
        <p:nvSpPr>
          <p:cNvPr id="366" name="Shape 366"/>
          <p:cNvSpPr/>
          <p:nvPr/>
        </p:nvSpPr>
        <p:spPr>
          <a:xfrm>
            <a:off x="8040340" y="5022622"/>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5</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1" animBg="1" advAuto="0"/>
      <p:bldP spid="363" grpId="2" animBg="1" advAuto="0"/>
      <p:bldP spid="364" grpId="3" animBg="1" advAuto="0"/>
      <p:bldP spid="365" grpId="4" animBg="1" advAuto="0"/>
      <p:bldP spid="366" grpId="5" animBg="1" advAuto="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p:nvPr/>
        </p:nvSpPr>
        <p:spPr>
          <a:xfrm>
            <a:off x="81434" y="2503147"/>
            <a:ext cx="12678944" cy="244169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7600" dirty="0">
                <a:latin typeface="Gill Sans"/>
                <a:ea typeface="Gill Sans"/>
                <a:cs typeface="Gill Sans"/>
                <a:sym typeface="Gill Sans"/>
              </a:rPr>
              <a:t>What is the </a:t>
            </a:r>
            <a:r>
              <a:rPr sz="7600" b="1" dirty="0">
                <a:latin typeface="Gill Sans"/>
                <a:ea typeface="Gill Sans"/>
                <a:cs typeface="Gill Sans"/>
                <a:sym typeface="Gill Sans"/>
              </a:rPr>
              <a:t>most OBESE</a:t>
            </a:r>
            <a:r>
              <a:rPr sz="7600" dirty="0">
                <a:latin typeface="Gill Sans"/>
                <a:ea typeface="Gill Sans"/>
                <a:cs typeface="Gill Sans"/>
                <a:sym typeface="Gill Sans"/>
              </a:rPr>
              <a:t> state in the United States?</a:t>
            </a:r>
          </a:p>
        </p:txBody>
      </p:sp>
      <p:sp>
        <p:nvSpPr>
          <p:cNvPr id="369" name="Shape 369"/>
          <p:cNvSpPr/>
          <p:nvPr/>
        </p:nvSpPr>
        <p:spPr>
          <a:xfrm>
            <a:off x="-14080" y="5997474"/>
            <a:ext cx="13032959" cy="1367612"/>
          </a:xfrm>
          <a:prstGeom prst="rect">
            <a:avLst/>
          </a:pr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8900" b="1">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b="0">
                <a:solidFill>
                  <a:srgbClr val="000000"/>
                </a:solidFill>
                <a:effectLst/>
              </a:defRPr>
            </a:pPr>
            <a:r>
              <a:rPr sz="8900" b="1">
                <a:solidFill>
                  <a:srgbClr val="FFFFFF"/>
                </a:solidFill>
                <a:effectLst>
                  <a:outerShdw blurRad="25400" dist="33948" dir="2700000" rotWithShape="0">
                    <a:srgbClr val="3B3936"/>
                  </a:outerShdw>
                </a:effectLst>
              </a:rPr>
              <a:t>MISSISSIPPI (35.4%)</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1" animBg="1" advAuto="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Shape 371"/>
          <p:cNvSpPr/>
          <p:nvPr/>
        </p:nvSpPr>
        <p:spPr>
          <a:xfrm>
            <a:off x="164616" y="2493069"/>
            <a:ext cx="12374017" cy="244169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7600" dirty="0">
                <a:latin typeface="Gill Sans"/>
                <a:ea typeface="Gill Sans"/>
                <a:cs typeface="Gill Sans"/>
                <a:sym typeface="Gill Sans"/>
              </a:rPr>
              <a:t>What is the </a:t>
            </a:r>
            <a:r>
              <a:rPr sz="7600" b="1" dirty="0">
                <a:latin typeface="Gill Sans"/>
                <a:ea typeface="Gill Sans"/>
                <a:cs typeface="Gill Sans"/>
                <a:sym typeface="Gill Sans"/>
              </a:rPr>
              <a:t>least OBESE</a:t>
            </a:r>
            <a:r>
              <a:rPr sz="7600" dirty="0">
                <a:latin typeface="Gill Sans"/>
                <a:ea typeface="Gill Sans"/>
                <a:cs typeface="Gill Sans"/>
                <a:sym typeface="Gill Sans"/>
              </a:rPr>
              <a:t> state in the United States?</a:t>
            </a:r>
          </a:p>
        </p:txBody>
      </p:sp>
      <p:sp>
        <p:nvSpPr>
          <p:cNvPr id="372" name="Shape 372"/>
          <p:cNvSpPr/>
          <p:nvPr/>
        </p:nvSpPr>
        <p:spPr>
          <a:xfrm>
            <a:off x="-14080" y="5997474"/>
            <a:ext cx="13032959" cy="1367612"/>
          </a:xfrm>
          <a:prstGeom prst="rect">
            <a:avLst/>
          </a:pr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8900" b="1">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b="0">
                <a:solidFill>
                  <a:srgbClr val="000000"/>
                </a:solidFill>
                <a:effectLst/>
              </a:defRPr>
            </a:pPr>
            <a:r>
              <a:rPr sz="8900" b="1">
                <a:solidFill>
                  <a:srgbClr val="FFFFFF"/>
                </a:solidFill>
                <a:effectLst>
                  <a:outerShdw blurRad="25400" dist="33948" dir="2700000" rotWithShape="0">
                    <a:srgbClr val="3B3936"/>
                  </a:outerShdw>
                </a:effectLst>
              </a:rPr>
              <a:t>MONTANA (19.6%)</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1" animBg="1" advAuto="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p:nvPr/>
        </p:nvSpPr>
        <p:spPr>
          <a:xfrm>
            <a:off x="2814215" y="8951512"/>
            <a:ext cx="7376370"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pPr lvl="0">
              <a:defRPr sz="1800" b="0">
                <a:solidFill>
                  <a:srgbClr val="000000"/>
                </a:solidFill>
              </a:defRPr>
            </a:pPr>
            <a:r>
              <a:rPr sz="2400" b="1">
                <a:solidFill>
                  <a:srgbClr val="414141"/>
                </a:solidFill>
              </a:rPr>
              <a:t>http://www.gallup.com/poll/125066/State-States.aspx</a:t>
            </a:r>
          </a:p>
        </p:txBody>
      </p:sp>
      <p:pic>
        <p:nvPicPr>
          <p:cNvPr id="375" name="pasted-image.png"/>
          <p:cNvPicPr/>
          <p:nvPr/>
        </p:nvPicPr>
        <p:blipFill>
          <a:blip r:embed="rId2">
            <a:extLst/>
          </a:blip>
          <a:stretch>
            <a:fillRect/>
          </a:stretch>
        </p:blipFill>
        <p:spPr>
          <a:xfrm>
            <a:off x="1023412" y="279400"/>
            <a:ext cx="10957976" cy="8632429"/>
          </a:xfrm>
          <a:prstGeom prst="rect">
            <a:avLst/>
          </a:prstGeom>
          <a:ln w="12700">
            <a:miter lim="400000"/>
          </a:ln>
          <a:effectLst>
            <a:outerShdw blurRad="63500" dist="25400" dir="5400000" rotWithShape="0">
              <a:srgbClr val="000000">
                <a:alpha val="50000"/>
              </a:srgbClr>
            </a:outerShdw>
          </a:effectLst>
        </p:spPr>
      </p:pic>
      <p:sp>
        <p:nvSpPr>
          <p:cNvPr id="376" name="Shape 376"/>
          <p:cNvSpPr/>
          <p:nvPr/>
        </p:nvSpPr>
        <p:spPr>
          <a:xfrm>
            <a:off x="5331761" y="7946874"/>
            <a:ext cx="2341278"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4600" b="1">
                <a:solidFill>
                  <a:srgbClr val="252727"/>
                </a:solidFill>
                <a:latin typeface="Gill Sans SemiBold"/>
                <a:ea typeface="Gill Sans SemiBold"/>
                <a:cs typeface="Gill Sans SemiBold"/>
                <a:sym typeface="Gill Sans SemiBold"/>
              </a:defRPr>
            </a:lvl1pPr>
          </a:lstStyle>
          <a:p>
            <a:pPr lvl="0">
              <a:defRPr sz="1800" b="0">
                <a:solidFill>
                  <a:srgbClr val="000000"/>
                </a:solidFill>
              </a:defRPr>
            </a:pPr>
            <a:r>
              <a:rPr sz="4600" b="1">
                <a:solidFill>
                  <a:srgbClr val="252727"/>
                </a:solidFill>
              </a:rPr>
              <a:t>% Obese</a:t>
            </a:r>
          </a:p>
        </p:txBody>
      </p:sp>
    </p:spTree>
  </p:cSld>
  <p:clrMapOvr>
    <a:masterClrMapping/>
  </p:clrMapOvr>
  <p:transition xmlns:p14="http://schemas.microsoft.com/office/powerpoint/2010/mai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Shape 378"/>
          <p:cNvSpPr>
            <a:spLocks noGrp="1"/>
          </p:cNvSpPr>
          <p:nvPr>
            <p:ph type="title"/>
          </p:nvPr>
        </p:nvSpPr>
        <p:spPr>
          <a:xfrm>
            <a:off x="508000" y="3895946"/>
            <a:ext cx="11988800" cy="4675737"/>
          </a:xfrm>
          <a:prstGeom prst="rect">
            <a:avLst/>
          </a:prstGeom>
        </p:spPr>
        <p:txBody>
          <a:bodyPr/>
          <a:lstStyle/>
          <a:p>
            <a:pPr lvl="0" algn="l" defTabSz="457200">
              <a:lnSpc>
                <a:spcPct val="100000"/>
              </a:lnSpc>
              <a:spcBef>
                <a:spcPts val="0"/>
              </a:spcBef>
              <a:defRPr sz="1800">
                <a:solidFill>
                  <a:srgbClr val="000000"/>
                </a:solidFill>
              </a:defRPr>
            </a:pPr>
            <a:r>
              <a:rPr sz="4600" b="1">
                <a:solidFill>
                  <a:srgbClr val="252727"/>
                </a:solidFill>
                <a:latin typeface="Gill Sans SemiBold"/>
                <a:ea typeface="Gill Sans SemiBold"/>
                <a:cs typeface="Gill Sans SemiBold"/>
                <a:sym typeface="Gill Sans SemiBold"/>
              </a:rPr>
              <a:t>% Uninsured</a:t>
            </a:r>
          </a:p>
          <a:p>
            <a:pPr lvl="0" algn="l" defTabSz="457200">
              <a:lnSpc>
                <a:spcPct val="100000"/>
              </a:lnSpc>
              <a:spcBef>
                <a:spcPts val="0"/>
              </a:spcBef>
              <a:defRPr sz="1800">
                <a:solidFill>
                  <a:srgbClr val="000000"/>
                </a:solidFill>
              </a:defRPr>
            </a:pPr>
            <a:endParaRPr sz="4600" b="1">
              <a:solidFill>
                <a:srgbClr val="252727"/>
              </a:solidFill>
              <a:latin typeface="Gill Sans SemiBold"/>
              <a:ea typeface="Gill Sans SemiBold"/>
              <a:cs typeface="Gill Sans SemiBold"/>
              <a:sym typeface="Gill Sans SemiBold"/>
            </a:endParaRPr>
          </a:p>
          <a:p>
            <a:pPr lvl="0" algn="l"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The percentage of state residents who say they do not have health insurance coverage…</a:t>
            </a:r>
          </a:p>
          <a:p>
            <a:pPr lvl="0" algn="l" defTabSz="457200">
              <a:lnSpc>
                <a:spcPct val="100000"/>
              </a:lnSpc>
              <a:spcBef>
                <a:spcPts val="0"/>
              </a:spcBef>
              <a:defRPr sz="1800">
                <a:solidFill>
                  <a:srgbClr val="000000"/>
                </a:solidFill>
              </a:defRPr>
            </a:pPr>
            <a:endParaRPr sz="4100" b="1">
              <a:solidFill>
                <a:srgbClr val="252727"/>
              </a:solidFill>
              <a:latin typeface="Gill Sans SemiBold"/>
              <a:ea typeface="Gill Sans SemiBold"/>
              <a:cs typeface="Gill Sans SemiBold"/>
              <a:sym typeface="Gill Sans SemiBold"/>
            </a:endParaRPr>
          </a:p>
          <a:p>
            <a:pPr lvl="0"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Which states are the most uninsured?</a:t>
            </a:r>
          </a:p>
        </p:txBody>
      </p:sp>
      <p:sp>
        <p:nvSpPr>
          <p:cNvPr id="379" name="Shape 379"/>
          <p:cNvSpPr/>
          <p:nvPr/>
        </p:nvSpPr>
        <p:spPr>
          <a:xfrm>
            <a:off x="431904" y="1181917"/>
            <a:ext cx="12140993" cy="241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nSpc>
                <a:spcPct val="90000"/>
              </a:lnSpc>
              <a:spcBef>
                <a:spcPts val="1600"/>
              </a:spcBef>
              <a:defRPr sz="7600" b="1">
                <a:solidFill>
                  <a:srgbClr val="D93E2B"/>
                </a:solidFill>
                <a:latin typeface="Gill Sans SemiBold"/>
                <a:ea typeface="Gill Sans SemiBold"/>
                <a:cs typeface="Gill Sans SemiBold"/>
                <a:sym typeface="Gill Sans SemiBold"/>
              </a:defRPr>
            </a:lvl1pPr>
          </a:lstStyle>
          <a:p>
            <a:pPr lvl="0">
              <a:defRPr sz="1800" b="0">
                <a:solidFill>
                  <a:srgbClr val="000000"/>
                </a:solidFill>
              </a:defRPr>
            </a:pPr>
            <a:r>
              <a:rPr sz="7600" b="1">
                <a:solidFill>
                  <a:srgbClr val="D93E2B"/>
                </a:solidFill>
              </a:rPr>
              <a:t>The Gallup Survey Topic</a:t>
            </a:r>
          </a:p>
        </p:txBody>
      </p:sp>
      <p:sp>
        <p:nvSpPr>
          <p:cNvPr id="380" name="Shape 380"/>
          <p:cNvSpPr/>
          <p:nvPr/>
        </p:nvSpPr>
        <p:spPr>
          <a:xfrm>
            <a:off x="5867400" y="252945"/>
            <a:ext cx="1270000"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9</a:t>
            </a:r>
          </a:p>
        </p:txBody>
      </p:sp>
    </p:spTree>
  </p:cSld>
  <p:clrMapOvr>
    <a:masterClrMapping/>
  </p:clrMapOvr>
  <p:transition xmlns:p14="http://schemas.microsoft.com/office/powerpoint/2010/mai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hape 382"/>
          <p:cNvSpPr/>
          <p:nvPr/>
        </p:nvSpPr>
        <p:spPr>
          <a:xfrm>
            <a:off x="142549" y="518630"/>
            <a:ext cx="12476718" cy="179536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5500" dirty="0">
                <a:latin typeface="Gill Sans"/>
                <a:ea typeface="Gill Sans"/>
                <a:cs typeface="Gill Sans"/>
                <a:sym typeface="Gill Sans"/>
              </a:rPr>
              <a:t>Place the following U.S. states in order from </a:t>
            </a:r>
            <a:r>
              <a:rPr sz="5500" b="1" dirty="0">
                <a:latin typeface="Gill Sans"/>
                <a:ea typeface="Gill Sans"/>
                <a:cs typeface="Gill Sans"/>
                <a:sym typeface="Gill Sans"/>
              </a:rPr>
              <a:t>most</a:t>
            </a:r>
            <a:r>
              <a:rPr sz="5500" dirty="0">
                <a:latin typeface="Gill Sans"/>
                <a:ea typeface="Gill Sans"/>
                <a:cs typeface="Gill Sans"/>
                <a:sym typeface="Gill Sans"/>
              </a:rPr>
              <a:t> to </a:t>
            </a:r>
            <a:r>
              <a:rPr sz="5500" b="1" dirty="0">
                <a:latin typeface="Gill Sans"/>
                <a:ea typeface="Gill Sans"/>
                <a:cs typeface="Gill Sans"/>
                <a:sym typeface="Gill Sans"/>
              </a:rPr>
              <a:t>least</a:t>
            </a:r>
            <a:r>
              <a:rPr sz="5500" dirty="0">
                <a:latin typeface="Gill Sans"/>
                <a:ea typeface="Gill Sans"/>
                <a:cs typeface="Gill Sans"/>
                <a:sym typeface="Gill Sans"/>
              </a:rPr>
              <a:t> </a:t>
            </a:r>
            <a:r>
              <a:rPr sz="5500" b="1" dirty="0">
                <a:latin typeface="Gill Sans"/>
                <a:ea typeface="Gill Sans"/>
                <a:cs typeface="Gill Sans"/>
                <a:sym typeface="Gill Sans"/>
              </a:rPr>
              <a:t>uninsured</a:t>
            </a:r>
            <a:r>
              <a:rPr sz="5500" dirty="0">
                <a:latin typeface="Gill Sans"/>
                <a:ea typeface="Gill Sans"/>
                <a:cs typeface="Gill Sans"/>
                <a:sym typeface="Gill Sans"/>
              </a:rPr>
              <a:t>:</a:t>
            </a:r>
          </a:p>
        </p:txBody>
      </p:sp>
      <p:sp>
        <p:nvSpPr>
          <p:cNvPr id="383" name="Shape 383"/>
          <p:cNvSpPr/>
          <p:nvPr/>
        </p:nvSpPr>
        <p:spPr>
          <a:xfrm>
            <a:off x="8040340" y="2454676"/>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1</a:t>
            </a:r>
          </a:p>
        </p:txBody>
      </p:sp>
      <p:sp>
        <p:nvSpPr>
          <p:cNvPr id="384" name="Shape 384"/>
          <p:cNvSpPr/>
          <p:nvPr/>
        </p:nvSpPr>
        <p:spPr>
          <a:xfrm>
            <a:off x="3624200" y="2610461"/>
            <a:ext cx="385373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ARKANSAS</a:t>
            </a:r>
          </a:p>
        </p:txBody>
      </p:sp>
      <p:sp>
        <p:nvSpPr>
          <p:cNvPr id="385" name="Shape 385"/>
          <p:cNvSpPr/>
          <p:nvPr/>
        </p:nvSpPr>
        <p:spPr>
          <a:xfrm>
            <a:off x="3526997" y="3899091"/>
            <a:ext cx="3950935"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KENTUCKY</a:t>
            </a:r>
          </a:p>
        </p:txBody>
      </p:sp>
      <p:sp>
        <p:nvSpPr>
          <p:cNvPr id="386" name="Shape 386"/>
          <p:cNvSpPr/>
          <p:nvPr/>
        </p:nvSpPr>
        <p:spPr>
          <a:xfrm>
            <a:off x="5439686" y="5187722"/>
            <a:ext cx="2038246"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OHIO</a:t>
            </a:r>
          </a:p>
        </p:txBody>
      </p:sp>
      <p:sp>
        <p:nvSpPr>
          <p:cNvPr id="387" name="Shape 387"/>
          <p:cNvSpPr/>
          <p:nvPr/>
        </p:nvSpPr>
        <p:spPr>
          <a:xfrm>
            <a:off x="2077131" y="6476352"/>
            <a:ext cx="5400800"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CONNECTICUT</a:t>
            </a:r>
          </a:p>
        </p:txBody>
      </p:sp>
      <p:sp>
        <p:nvSpPr>
          <p:cNvPr id="388" name="Shape 388"/>
          <p:cNvSpPr/>
          <p:nvPr/>
        </p:nvSpPr>
        <p:spPr>
          <a:xfrm>
            <a:off x="4760968" y="7764983"/>
            <a:ext cx="2716964"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HAWAII</a:t>
            </a:r>
          </a:p>
        </p:txBody>
      </p:sp>
      <p:sp>
        <p:nvSpPr>
          <p:cNvPr id="389" name="Shape 389"/>
          <p:cNvSpPr/>
          <p:nvPr/>
        </p:nvSpPr>
        <p:spPr>
          <a:xfrm>
            <a:off x="8040340" y="3733991"/>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2</a:t>
            </a:r>
          </a:p>
        </p:txBody>
      </p:sp>
      <p:sp>
        <p:nvSpPr>
          <p:cNvPr id="390" name="Shape 390"/>
          <p:cNvSpPr/>
          <p:nvPr/>
        </p:nvSpPr>
        <p:spPr>
          <a:xfrm>
            <a:off x="8040340" y="5022622"/>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3</a:t>
            </a:r>
          </a:p>
        </p:txBody>
      </p:sp>
      <p:sp>
        <p:nvSpPr>
          <p:cNvPr id="391" name="Shape 391"/>
          <p:cNvSpPr/>
          <p:nvPr/>
        </p:nvSpPr>
        <p:spPr>
          <a:xfrm>
            <a:off x="8040340" y="6311252"/>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4</a:t>
            </a:r>
          </a:p>
        </p:txBody>
      </p:sp>
      <p:sp>
        <p:nvSpPr>
          <p:cNvPr id="392" name="Shape 392"/>
          <p:cNvSpPr/>
          <p:nvPr/>
        </p:nvSpPr>
        <p:spPr>
          <a:xfrm>
            <a:off x="8040340" y="7590567"/>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5</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1" animBg="1" advAuto="0"/>
      <p:bldP spid="389" grpId="2" animBg="1" advAuto="0"/>
      <p:bldP spid="390" grpId="3" animBg="1" advAuto="0"/>
      <p:bldP spid="391" grpId="4" animBg="1" advAuto="0"/>
      <p:bldP spid="392" grpId="5" animBg="1" advAuto="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hape 394"/>
          <p:cNvSpPr/>
          <p:nvPr/>
        </p:nvSpPr>
        <p:spPr>
          <a:xfrm>
            <a:off x="-1489" y="1461414"/>
            <a:ext cx="12701391" cy="4384195"/>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9200" dirty="0">
                <a:latin typeface="Gill Sans"/>
                <a:ea typeface="Gill Sans"/>
                <a:cs typeface="Gill Sans"/>
                <a:sym typeface="Gill Sans"/>
              </a:rPr>
              <a:t>What is the </a:t>
            </a:r>
            <a:r>
              <a:rPr sz="9200" b="1" dirty="0">
                <a:latin typeface="Gill Sans"/>
                <a:ea typeface="Gill Sans"/>
                <a:cs typeface="Gill Sans"/>
                <a:sym typeface="Gill Sans"/>
              </a:rPr>
              <a:t>most UNINSURED</a:t>
            </a:r>
            <a:r>
              <a:rPr sz="9200" dirty="0">
                <a:latin typeface="Gill Sans"/>
                <a:ea typeface="Gill Sans"/>
                <a:cs typeface="Gill Sans"/>
                <a:sym typeface="Gill Sans"/>
              </a:rPr>
              <a:t> state in the United States?</a:t>
            </a:r>
          </a:p>
        </p:txBody>
      </p:sp>
      <p:sp>
        <p:nvSpPr>
          <p:cNvPr id="395" name="Shape 395"/>
          <p:cNvSpPr/>
          <p:nvPr/>
        </p:nvSpPr>
        <p:spPr>
          <a:xfrm>
            <a:off x="-14080" y="5997474"/>
            <a:ext cx="13032959" cy="1367612"/>
          </a:xfrm>
          <a:prstGeom prst="rect">
            <a:avLst/>
          </a:pr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8900" b="1">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b="0">
                <a:solidFill>
                  <a:srgbClr val="000000"/>
                </a:solidFill>
                <a:effectLst/>
              </a:defRPr>
            </a:pPr>
            <a:r>
              <a:rPr sz="8900" b="1">
                <a:solidFill>
                  <a:srgbClr val="FFFFFF"/>
                </a:solidFill>
                <a:effectLst>
                  <a:outerShdw blurRad="25400" dist="33948" dir="2700000" rotWithShape="0">
                    <a:srgbClr val="3B3936"/>
                  </a:outerShdw>
                </a:effectLst>
              </a:rPr>
              <a:t>TEXAS (27%)</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 grpId="1" animBg="1" advAuto="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Shape 397"/>
          <p:cNvSpPr/>
          <p:nvPr/>
        </p:nvSpPr>
        <p:spPr>
          <a:xfrm>
            <a:off x="-1489" y="1554489"/>
            <a:ext cx="12600598" cy="4349909"/>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9200" dirty="0">
                <a:latin typeface="Gill Sans"/>
                <a:ea typeface="Gill Sans"/>
                <a:cs typeface="Gill Sans"/>
                <a:sym typeface="Gill Sans"/>
              </a:rPr>
              <a:t>What is the </a:t>
            </a:r>
            <a:r>
              <a:rPr sz="9200" b="1" dirty="0">
                <a:latin typeface="Gill Sans"/>
                <a:ea typeface="Gill Sans"/>
                <a:cs typeface="Gill Sans"/>
                <a:sym typeface="Gill Sans"/>
              </a:rPr>
              <a:t>least UNINSURED</a:t>
            </a:r>
            <a:r>
              <a:rPr sz="9200" dirty="0">
                <a:latin typeface="Gill Sans"/>
                <a:ea typeface="Gill Sans"/>
                <a:cs typeface="Gill Sans"/>
                <a:sym typeface="Gill Sans"/>
              </a:rPr>
              <a:t> state in the United States?</a:t>
            </a:r>
          </a:p>
        </p:txBody>
      </p:sp>
      <p:sp>
        <p:nvSpPr>
          <p:cNvPr id="398" name="Shape 398"/>
          <p:cNvSpPr/>
          <p:nvPr/>
        </p:nvSpPr>
        <p:spPr>
          <a:xfrm>
            <a:off x="-14080" y="5997474"/>
            <a:ext cx="13032959" cy="1367612"/>
          </a:xfrm>
          <a:prstGeom prst="rect">
            <a:avLst/>
          </a:pr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8300" b="1">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b="0">
                <a:solidFill>
                  <a:srgbClr val="000000"/>
                </a:solidFill>
                <a:effectLst/>
              </a:defRPr>
            </a:pPr>
            <a:r>
              <a:rPr sz="6600" b="1" dirty="0">
                <a:solidFill>
                  <a:srgbClr val="FFFFFF"/>
                </a:solidFill>
                <a:effectLst>
                  <a:outerShdw blurRad="25400" dist="33948" dir="2700000" rotWithShape="0">
                    <a:srgbClr val="3B3936"/>
                  </a:outerShdw>
                </a:effectLst>
              </a:rPr>
              <a:t>MASSACHUSETTS (4.9%)</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 grpId="1" animBg="1" advAuto="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Shape 400"/>
          <p:cNvSpPr/>
          <p:nvPr/>
        </p:nvSpPr>
        <p:spPr>
          <a:xfrm>
            <a:off x="2814215" y="8951512"/>
            <a:ext cx="7376370"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pPr lvl="0">
              <a:defRPr sz="1800" b="0">
                <a:solidFill>
                  <a:srgbClr val="000000"/>
                </a:solidFill>
              </a:defRPr>
            </a:pPr>
            <a:r>
              <a:rPr sz="2400" b="1">
                <a:solidFill>
                  <a:srgbClr val="414141"/>
                </a:solidFill>
              </a:rPr>
              <a:t>http://www.gallup.com/poll/125066/State-States.aspx</a:t>
            </a:r>
          </a:p>
        </p:txBody>
      </p:sp>
      <p:pic>
        <p:nvPicPr>
          <p:cNvPr id="401" name="pasted-image.png"/>
          <p:cNvPicPr/>
          <p:nvPr/>
        </p:nvPicPr>
        <p:blipFill>
          <a:blip r:embed="rId2">
            <a:extLst/>
          </a:blip>
          <a:stretch>
            <a:fillRect/>
          </a:stretch>
        </p:blipFill>
        <p:spPr>
          <a:xfrm>
            <a:off x="1269041" y="247650"/>
            <a:ext cx="10466718" cy="8535790"/>
          </a:xfrm>
          <a:prstGeom prst="rect">
            <a:avLst/>
          </a:prstGeom>
          <a:ln w="12700">
            <a:miter lim="400000"/>
          </a:ln>
          <a:effectLst>
            <a:outerShdw blurRad="63500" dist="25400" dir="5400000" rotWithShape="0">
              <a:srgbClr val="000000">
                <a:alpha val="50000"/>
              </a:srgbClr>
            </a:outerShdw>
          </a:effectLst>
        </p:spPr>
      </p:pic>
      <p:sp>
        <p:nvSpPr>
          <p:cNvPr id="402" name="Shape 402"/>
          <p:cNvSpPr/>
          <p:nvPr/>
        </p:nvSpPr>
        <p:spPr>
          <a:xfrm>
            <a:off x="4845403" y="7845274"/>
            <a:ext cx="3313994"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4600" b="1">
                <a:solidFill>
                  <a:srgbClr val="252727"/>
                </a:solidFill>
                <a:latin typeface="Gill Sans SemiBold"/>
                <a:ea typeface="Gill Sans SemiBold"/>
                <a:cs typeface="Gill Sans SemiBold"/>
                <a:sym typeface="Gill Sans SemiBold"/>
              </a:defRPr>
            </a:lvl1pPr>
          </a:lstStyle>
          <a:p>
            <a:pPr lvl="0">
              <a:defRPr sz="1800" b="0">
                <a:solidFill>
                  <a:srgbClr val="000000"/>
                </a:solidFill>
              </a:defRPr>
            </a:pPr>
            <a:r>
              <a:rPr sz="4600" b="1">
                <a:solidFill>
                  <a:srgbClr val="252727"/>
                </a:solidFill>
              </a:rPr>
              <a:t>% Uninsured</a:t>
            </a:r>
          </a:p>
        </p:txBody>
      </p:sp>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p:nvPr/>
        </p:nvSpPr>
        <p:spPr>
          <a:xfrm>
            <a:off x="323794" y="613509"/>
            <a:ext cx="12519737" cy="1579920"/>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4800" dirty="0">
                <a:latin typeface="Gill Sans"/>
                <a:ea typeface="Gill Sans"/>
                <a:cs typeface="Gill Sans"/>
                <a:sym typeface="Gill Sans"/>
              </a:rPr>
              <a:t>Place the following U.S. states in order from </a:t>
            </a:r>
            <a:r>
              <a:rPr sz="4800" b="1" dirty="0">
                <a:latin typeface="Gill Sans"/>
                <a:ea typeface="Gill Sans"/>
                <a:cs typeface="Gill Sans"/>
                <a:sym typeface="Gill Sans"/>
              </a:rPr>
              <a:t>most</a:t>
            </a:r>
            <a:r>
              <a:rPr sz="4800" dirty="0">
                <a:latin typeface="Gill Sans"/>
                <a:ea typeface="Gill Sans"/>
                <a:cs typeface="Gill Sans"/>
                <a:sym typeface="Gill Sans"/>
              </a:rPr>
              <a:t> to </a:t>
            </a:r>
            <a:r>
              <a:rPr sz="4800" b="1" dirty="0">
                <a:latin typeface="Gill Sans"/>
                <a:ea typeface="Gill Sans"/>
                <a:cs typeface="Gill Sans"/>
                <a:sym typeface="Gill Sans"/>
              </a:rPr>
              <a:t>least REPUBLICAN</a:t>
            </a:r>
            <a:r>
              <a:rPr sz="4800" dirty="0">
                <a:latin typeface="Gill Sans"/>
                <a:ea typeface="Gill Sans"/>
                <a:cs typeface="Gill Sans"/>
                <a:sym typeface="Gill Sans"/>
              </a:rPr>
              <a:t>:</a:t>
            </a:r>
          </a:p>
        </p:txBody>
      </p:sp>
      <p:sp>
        <p:nvSpPr>
          <p:cNvPr id="71" name="Shape 71"/>
          <p:cNvSpPr/>
          <p:nvPr/>
        </p:nvSpPr>
        <p:spPr>
          <a:xfrm>
            <a:off x="2084294" y="2610461"/>
            <a:ext cx="5393638"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dirty="0"/>
              <a:t>RHODE ISLAND</a:t>
            </a:r>
          </a:p>
        </p:txBody>
      </p:sp>
      <p:sp>
        <p:nvSpPr>
          <p:cNvPr id="72" name="Shape 72"/>
          <p:cNvSpPr/>
          <p:nvPr/>
        </p:nvSpPr>
        <p:spPr>
          <a:xfrm>
            <a:off x="4338730" y="3899091"/>
            <a:ext cx="313920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FLORIDA</a:t>
            </a:r>
          </a:p>
        </p:txBody>
      </p:sp>
      <p:sp>
        <p:nvSpPr>
          <p:cNvPr id="73" name="Shape 73"/>
          <p:cNvSpPr/>
          <p:nvPr/>
        </p:nvSpPr>
        <p:spPr>
          <a:xfrm>
            <a:off x="3923996" y="5187722"/>
            <a:ext cx="3553936"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ALABAMA</a:t>
            </a:r>
          </a:p>
        </p:txBody>
      </p:sp>
      <p:sp>
        <p:nvSpPr>
          <p:cNvPr id="74" name="Shape 74"/>
          <p:cNvSpPr/>
          <p:nvPr/>
        </p:nvSpPr>
        <p:spPr>
          <a:xfrm>
            <a:off x="5376930" y="6476352"/>
            <a:ext cx="210100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UTAH</a:t>
            </a:r>
          </a:p>
        </p:txBody>
      </p:sp>
      <p:sp>
        <p:nvSpPr>
          <p:cNvPr id="75" name="Shape 75"/>
          <p:cNvSpPr/>
          <p:nvPr/>
        </p:nvSpPr>
        <p:spPr>
          <a:xfrm>
            <a:off x="3076451" y="7764983"/>
            <a:ext cx="440148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CALIFORNIA</a:t>
            </a:r>
          </a:p>
        </p:txBody>
      </p:sp>
    </p:spTree>
  </p:cSld>
  <p:clrMapOvr>
    <a:masterClrMapping/>
  </p:clrMapOvr>
  <p:transition xmlns:p14="http://schemas.microsoft.com/office/powerpoint/2010/mai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Shape 404"/>
          <p:cNvSpPr>
            <a:spLocks noGrp="1"/>
          </p:cNvSpPr>
          <p:nvPr>
            <p:ph type="title"/>
          </p:nvPr>
        </p:nvSpPr>
        <p:spPr>
          <a:xfrm>
            <a:off x="508000" y="3895946"/>
            <a:ext cx="11988800" cy="4675737"/>
          </a:xfrm>
          <a:prstGeom prst="rect">
            <a:avLst/>
          </a:prstGeom>
        </p:spPr>
        <p:txBody>
          <a:bodyPr/>
          <a:lstStyle/>
          <a:p>
            <a:pPr lvl="0" algn="l" defTabSz="457200">
              <a:lnSpc>
                <a:spcPct val="100000"/>
              </a:lnSpc>
              <a:spcBef>
                <a:spcPts val="0"/>
              </a:spcBef>
              <a:defRPr sz="1800">
                <a:solidFill>
                  <a:srgbClr val="000000"/>
                </a:solidFill>
              </a:defRPr>
            </a:pPr>
            <a:r>
              <a:rPr sz="4600" b="1">
                <a:solidFill>
                  <a:srgbClr val="252727"/>
                </a:solidFill>
                <a:latin typeface="Gill Sans SemiBold"/>
                <a:ea typeface="Gill Sans SemiBold"/>
                <a:cs typeface="Gill Sans SemiBold"/>
                <a:sym typeface="Gill Sans SemiBold"/>
              </a:rPr>
              <a:t>% No religious preference</a:t>
            </a:r>
          </a:p>
          <a:p>
            <a:pPr lvl="0" algn="l" defTabSz="457200">
              <a:lnSpc>
                <a:spcPct val="100000"/>
              </a:lnSpc>
              <a:spcBef>
                <a:spcPts val="0"/>
              </a:spcBef>
              <a:defRPr sz="1800">
                <a:solidFill>
                  <a:srgbClr val="000000"/>
                </a:solidFill>
              </a:defRPr>
            </a:pPr>
            <a:endParaRPr sz="4600" b="1">
              <a:solidFill>
                <a:srgbClr val="252727"/>
              </a:solidFill>
              <a:latin typeface="Gill Sans SemiBold"/>
              <a:ea typeface="Gill Sans SemiBold"/>
              <a:cs typeface="Gill Sans SemiBold"/>
              <a:sym typeface="Gill Sans SemiBold"/>
            </a:endParaRPr>
          </a:p>
          <a:p>
            <a:pPr lvl="0" algn="l"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The percentage of state residents who report they have no religious identity</a:t>
            </a:r>
          </a:p>
          <a:p>
            <a:pPr lvl="0" algn="l" defTabSz="457200">
              <a:lnSpc>
                <a:spcPct val="100000"/>
              </a:lnSpc>
              <a:spcBef>
                <a:spcPts val="0"/>
              </a:spcBef>
              <a:defRPr sz="1800">
                <a:solidFill>
                  <a:srgbClr val="000000"/>
                </a:solidFill>
              </a:defRPr>
            </a:pPr>
            <a:endParaRPr sz="4100" b="1">
              <a:solidFill>
                <a:srgbClr val="252727"/>
              </a:solidFill>
              <a:latin typeface="Gill Sans SemiBold"/>
              <a:ea typeface="Gill Sans SemiBold"/>
              <a:cs typeface="Gill Sans SemiBold"/>
              <a:sym typeface="Gill Sans SemiBold"/>
            </a:endParaRPr>
          </a:p>
          <a:p>
            <a:pPr lvl="0"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Which states have the highest percentage of people who have no religious preference?</a:t>
            </a:r>
          </a:p>
        </p:txBody>
      </p:sp>
      <p:sp>
        <p:nvSpPr>
          <p:cNvPr id="405" name="Shape 405"/>
          <p:cNvSpPr/>
          <p:nvPr/>
        </p:nvSpPr>
        <p:spPr>
          <a:xfrm>
            <a:off x="431904" y="1181917"/>
            <a:ext cx="12140993" cy="241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nSpc>
                <a:spcPct val="90000"/>
              </a:lnSpc>
              <a:spcBef>
                <a:spcPts val="1600"/>
              </a:spcBef>
              <a:defRPr sz="7600" b="1">
                <a:solidFill>
                  <a:srgbClr val="D93E2B"/>
                </a:solidFill>
                <a:latin typeface="Gill Sans SemiBold"/>
                <a:ea typeface="Gill Sans SemiBold"/>
                <a:cs typeface="Gill Sans SemiBold"/>
                <a:sym typeface="Gill Sans SemiBold"/>
              </a:defRPr>
            </a:lvl1pPr>
          </a:lstStyle>
          <a:p>
            <a:pPr lvl="0">
              <a:defRPr sz="1800" b="0">
                <a:solidFill>
                  <a:srgbClr val="000000"/>
                </a:solidFill>
              </a:defRPr>
            </a:pPr>
            <a:r>
              <a:rPr sz="7600" b="1">
                <a:solidFill>
                  <a:srgbClr val="D93E2B"/>
                </a:solidFill>
              </a:rPr>
              <a:t>The Gallup Survey Topic</a:t>
            </a:r>
          </a:p>
        </p:txBody>
      </p:sp>
      <p:sp>
        <p:nvSpPr>
          <p:cNvPr id="406" name="Shape 406"/>
          <p:cNvSpPr/>
          <p:nvPr/>
        </p:nvSpPr>
        <p:spPr>
          <a:xfrm>
            <a:off x="5867400" y="252945"/>
            <a:ext cx="1270000"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59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5900">
                <a:solidFill>
                  <a:srgbClr val="FFFFFF"/>
                </a:solidFill>
                <a:effectLst>
                  <a:outerShdw blurRad="25400" dist="33948" dir="2700000" rotWithShape="0">
                    <a:srgbClr val="3B3936"/>
                  </a:outerShdw>
                </a:effectLst>
              </a:rPr>
              <a:t>10</a:t>
            </a:r>
          </a:p>
        </p:txBody>
      </p:sp>
    </p:spTree>
  </p:cSld>
  <p:clrMapOvr>
    <a:masterClrMapping/>
  </p:clrMapOvr>
  <p:transition xmlns:p14="http://schemas.microsoft.com/office/powerpoint/2010/mai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Shape 408"/>
          <p:cNvSpPr/>
          <p:nvPr/>
        </p:nvSpPr>
        <p:spPr>
          <a:xfrm>
            <a:off x="-5166" y="302084"/>
            <a:ext cx="12785702" cy="2041585"/>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4200" dirty="0">
                <a:latin typeface="Gill Sans"/>
                <a:ea typeface="Gill Sans"/>
                <a:cs typeface="Gill Sans"/>
                <a:sym typeface="Gill Sans"/>
              </a:rPr>
              <a:t>Place the following U.S. states in order from the </a:t>
            </a:r>
            <a:r>
              <a:rPr sz="4200" b="1" dirty="0">
                <a:latin typeface="Gill Sans"/>
                <a:ea typeface="Gill Sans"/>
                <a:cs typeface="Gill Sans"/>
                <a:sym typeface="Gill Sans"/>
              </a:rPr>
              <a:t>highest </a:t>
            </a:r>
            <a:r>
              <a:rPr sz="4200" dirty="0">
                <a:latin typeface="Gill Sans"/>
                <a:ea typeface="Gill Sans"/>
                <a:cs typeface="Gill Sans"/>
                <a:sym typeface="Gill Sans"/>
              </a:rPr>
              <a:t>to the </a:t>
            </a:r>
            <a:r>
              <a:rPr sz="4200" b="1" dirty="0">
                <a:latin typeface="Gill Sans"/>
                <a:ea typeface="Gill Sans"/>
                <a:cs typeface="Gill Sans"/>
                <a:sym typeface="Gill Sans"/>
              </a:rPr>
              <a:t>lowest</a:t>
            </a:r>
            <a:r>
              <a:rPr sz="4200" dirty="0">
                <a:latin typeface="Gill Sans"/>
                <a:ea typeface="Gill Sans"/>
                <a:cs typeface="Gill Sans"/>
                <a:sym typeface="Gill Sans"/>
              </a:rPr>
              <a:t> of people who have </a:t>
            </a:r>
            <a:r>
              <a:rPr sz="4200" b="1" dirty="0">
                <a:latin typeface="Gill Sans"/>
                <a:ea typeface="Gill Sans"/>
                <a:cs typeface="Gill Sans"/>
                <a:sym typeface="Gill Sans"/>
              </a:rPr>
              <a:t>no religious preference</a:t>
            </a:r>
            <a:r>
              <a:rPr sz="4200" dirty="0">
                <a:latin typeface="Gill Sans"/>
                <a:ea typeface="Gill Sans"/>
                <a:cs typeface="Gill Sans"/>
                <a:sym typeface="Gill Sans"/>
              </a:rPr>
              <a:t>:</a:t>
            </a:r>
          </a:p>
        </p:txBody>
      </p:sp>
      <p:sp>
        <p:nvSpPr>
          <p:cNvPr id="409" name="Shape 409"/>
          <p:cNvSpPr/>
          <p:nvPr/>
        </p:nvSpPr>
        <p:spPr>
          <a:xfrm>
            <a:off x="8040340" y="7590567"/>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1</a:t>
            </a:r>
          </a:p>
        </p:txBody>
      </p:sp>
      <p:sp>
        <p:nvSpPr>
          <p:cNvPr id="410" name="Shape 410"/>
          <p:cNvSpPr/>
          <p:nvPr/>
        </p:nvSpPr>
        <p:spPr>
          <a:xfrm>
            <a:off x="3180475" y="2610461"/>
            <a:ext cx="4297457"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OKLAHOMA</a:t>
            </a:r>
          </a:p>
        </p:txBody>
      </p:sp>
      <p:sp>
        <p:nvSpPr>
          <p:cNvPr id="411" name="Shape 411"/>
          <p:cNvSpPr/>
          <p:nvPr/>
        </p:nvSpPr>
        <p:spPr>
          <a:xfrm>
            <a:off x="4462195" y="3899091"/>
            <a:ext cx="3015737"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ILLINOIS</a:t>
            </a:r>
          </a:p>
        </p:txBody>
      </p:sp>
      <p:sp>
        <p:nvSpPr>
          <p:cNvPr id="412" name="Shape 412"/>
          <p:cNvSpPr/>
          <p:nvPr/>
        </p:nvSpPr>
        <p:spPr>
          <a:xfrm>
            <a:off x="3515059" y="5187722"/>
            <a:ext cx="396287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LOUISIANA</a:t>
            </a:r>
          </a:p>
        </p:txBody>
      </p:sp>
      <p:sp>
        <p:nvSpPr>
          <p:cNvPr id="413" name="Shape 413"/>
          <p:cNvSpPr/>
          <p:nvPr/>
        </p:nvSpPr>
        <p:spPr>
          <a:xfrm>
            <a:off x="4454010" y="6476352"/>
            <a:ext cx="302392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NEVADA</a:t>
            </a:r>
          </a:p>
        </p:txBody>
      </p:sp>
      <p:sp>
        <p:nvSpPr>
          <p:cNvPr id="414" name="Shape 414"/>
          <p:cNvSpPr/>
          <p:nvPr/>
        </p:nvSpPr>
        <p:spPr>
          <a:xfrm>
            <a:off x="3848279" y="7764983"/>
            <a:ext cx="362965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VERMONT</a:t>
            </a:r>
          </a:p>
        </p:txBody>
      </p:sp>
      <p:sp>
        <p:nvSpPr>
          <p:cNvPr id="415" name="Shape 415"/>
          <p:cNvSpPr/>
          <p:nvPr/>
        </p:nvSpPr>
        <p:spPr>
          <a:xfrm>
            <a:off x="8040340" y="6306594"/>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2</a:t>
            </a:r>
          </a:p>
        </p:txBody>
      </p:sp>
      <p:sp>
        <p:nvSpPr>
          <p:cNvPr id="416" name="Shape 416"/>
          <p:cNvSpPr/>
          <p:nvPr/>
        </p:nvSpPr>
        <p:spPr>
          <a:xfrm>
            <a:off x="8040340" y="3733991"/>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3</a:t>
            </a:r>
          </a:p>
        </p:txBody>
      </p:sp>
      <p:sp>
        <p:nvSpPr>
          <p:cNvPr id="417" name="Shape 417"/>
          <p:cNvSpPr/>
          <p:nvPr/>
        </p:nvSpPr>
        <p:spPr>
          <a:xfrm>
            <a:off x="8040340" y="2454676"/>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4</a:t>
            </a:r>
          </a:p>
        </p:txBody>
      </p:sp>
      <p:sp>
        <p:nvSpPr>
          <p:cNvPr id="418" name="Shape 418"/>
          <p:cNvSpPr/>
          <p:nvPr/>
        </p:nvSpPr>
        <p:spPr>
          <a:xfrm>
            <a:off x="8040340" y="5022622"/>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5</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4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4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 grpId="1" animBg="1" advAuto="0"/>
      <p:bldP spid="415" grpId="2" animBg="1" advAuto="0"/>
      <p:bldP spid="416" grpId="3" animBg="1" advAuto="0"/>
      <p:bldP spid="417" grpId="4" animBg="1" advAuto="0"/>
      <p:bldP spid="418" grpId="5" animBg="1" advAuto="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Shape 420"/>
          <p:cNvSpPr/>
          <p:nvPr/>
        </p:nvSpPr>
        <p:spPr>
          <a:xfrm>
            <a:off x="-25400" y="1457295"/>
            <a:ext cx="12765619" cy="4534575"/>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7200" dirty="0">
                <a:latin typeface="Gill Sans"/>
                <a:ea typeface="Gill Sans"/>
                <a:cs typeface="Gill Sans"/>
                <a:sym typeface="Gill Sans"/>
              </a:rPr>
              <a:t>What is the U.S. state with the </a:t>
            </a:r>
            <a:r>
              <a:rPr sz="7200" b="1" dirty="0">
                <a:latin typeface="Gill Sans"/>
                <a:ea typeface="Gill Sans"/>
                <a:cs typeface="Gill Sans"/>
                <a:sym typeface="Gill Sans"/>
              </a:rPr>
              <a:t>highest</a:t>
            </a:r>
            <a:r>
              <a:rPr sz="7200" dirty="0">
                <a:latin typeface="Gill Sans"/>
                <a:ea typeface="Gill Sans"/>
                <a:cs typeface="Gill Sans"/>
                <a:sym typeface="Gill Sans"/>
              </a:rPr>
              <a:t> percentage of people who have </a:t>
            </a:r>
            <a:r>
              <a:rPr sz="7200" b="1" dirty="0">
                <a:latin typeface="Gill Sans"/>
                <a:ea typeface="Gill Sans"/>
                <a:cs typeface="Gill Sans"/>
                <a:sym typeface="Gill Sans"/>
              </a:rPr>
              <a:t>no religious preference</a:t>
            </a:r>
            <a:r>
              <a:rPr sz="7200" dirty="0">
                <a:latin typeface="Gill Sans"/>
                <a:ea typeface="Gill Sans"/>
                <a:cs typeface="Gill Sans"/>
                <a:sym typeface="Gill Sans"/>
              </a:rPr>
              <a:t>?</a:t>
            </a:r>
          </a:p>
        </p:txBody>
      </p:sp>
      <p:sp>
        <p:nvSpPr>
          <p:cNvPr id="421" name="Shape 421"/>
          <p:cNvSpPr/>
          <p:nvPr/>
        </p:nvSpPr>
        <p:spPr>
          <a:xfrm>
            <a:off x="-14080" y="5997474"/>
            <a:ext cx="13032959" cy="1367612"/>
          </a:xfrm>
          <a:prstGeom prst="rect">
            <a:avLst/>
          </a:pr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8900" b="1">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b="0">
                <a:solidFill>
                  <a:srgbClr val="000000"/>
                </a:solidFill>
                <a:effectLst/>
              </a:defRPr>
            </a:pPr>
            <a:r>
              <a:rPr sz="8900" b="1">
                <a:solidFill>
                  <a:srgbClr val="FFFFFF"/>
                </a:solidFill>
                <a:effectLst>
                  <a:outerShdw blurRad="25400" dist="33948" dir="2700000" rotWithShape="0">
                    <a:srgbClr val="3B3936"/>
                  </a:outerShdw>
                </a:effectLst>
              </a:rPr>
              <a:t>OREGON (27.3%)</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1" animBg="1" advAuto="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Shape 423"/>
          <p:cNvSpPr/>
          <p:nvPr/>
        </p:nvSpPr>
        <p:spPr>
          <a:xfrm>
            <a:off x="49584" y="1457295"/>
            <a:ext cx="12690635" cy="4534575"/>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7200" dirty="0">
                <a:latin typeface="Gill Sans"/>
                <a:ea typeface="Gill Sans"/>
                <a:cs typeface="Gill Sans"/>
                <a:sym typeface="Gill Sans"/>
              </a:rPr>
              <a:t>What is the U.S. state with the </a:t>
            </a:r>
            <a:r>
              <a:rPr sz="7200" b="1" dirty="0">
                <a:latin typeface="Gill Sans"/>
                <a:ea typeface="Gill Sans"/>
                <a:cs typeface="Gill Sans"/>
                <a:sym typeface="Gill Sans"/>
              </a:rPr>
              <a:t>lowest</a:t>
            </a:r>
            <a:r>
              <a:rPr sz="7200" dirty="0">
                <a:latin typeface="Gill Sans"/>
                <a:ea typeface="Gill Sans"/>
                <a:cs typeface="Gill Sans"/>
                <a:sym typeface="Gill Sans"/>
              </a:rPr>
              <a:t> percentage of people who have </a:t>
            </a:r>
            <a:r>
              <a:rPr sz="7200" b="1" dirty="0">
                <a:latin typeface="Gill Sans"/>
                <a:ea typeface="Gill Sans"/>
                <a:cs typeface="Gill Sans"/>
                <a:sym typeface="Gill Sans"/>
              </a:rPr>
              <a:t>no religious preference</a:t>
            </a:r>
            <a:r>
              <a:rPr sz="7200" dirty="0">
                <a:latin typeface="Gill Sans"/>
                <a:ea typeface="Gill Sans"/>
                <a:cs typeface="Gill Sans"/>
                <a:sym typeface="Gill Sans"/>
              </a:rPr>
              <a:t>?</a:t>
            </a:r>
          </a:p>
        </p:txBody>
      </p:sp>
      <p:sp>
        <p:nvSpPr>
          <p:cNvPr id="424" name="Shape 424"/>
          <p:cNvSpPr/>
          <p:nvPr/>
        </p:nvSpPr>
        <p:spPr>
          <a:xfrm>
            <a:off x="-14080" y="5997474"/>
            <a:ext cx="13032959" cy="1367612"/>
          </a:xfrm>
          <a:prstGeom prst="rect">
            <a:avLst/>
          </a:pr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8900" b="1">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b="0">
                <a:solidFill>
                  <a:srgbClr val="000000"/>
                </a:solidFill>
                <a:effectLst/>
              </a:defRPr>
            </a:pPr>
            <a:r>
              <a:rPr sz="8900" b="1">
                <a:solidFill>
                  <a:srgbClr val="FFFFFF"/>
                </a:solidFill>
                <a:effectLst>
                  <a:outerShdw blurRad="25400" dist="33948" dir="2700000" rotWithShape="0">
                    <a:srgbClr val="3B3936"/>
                  </a:outerShdw>
                </a:effectLst>
              </a:rPr>
              <a:t>MISSISSIPPI (7.2%)</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 grpId="1" animBg="1" advAuto="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Shape 426"/>
          <p:cNvSpPr/>
          <p:nvPr/>
        </p:nvSpPr>
        <p:spPr>
          <a:xfrm>
            <a:off x="2814215" y="8951512"/>
            <a:ext cx="7376370"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vl1pPr>
          </a:lstStyle>
          <a:p>
            <a:pPr lvl="0">
              <a:defRPr sz="1800" b="0">
                <a:solidFill>
                  <a:srgbClr val="000000"/>
                </a:solidFill>
              </a:defRPr>
            </a:pPr>
            <a:r>
              <a:rPr sz="2400" b="1">
                <a:solidFill>
                  <a:srgbClr val="414141"/>
                </a:solidFill>
              </a:rPr>
              <a:t>http://www.gallup.com/poll/125066/State-States.aspx</a:t>
            </a:r>
          </a:p>
        </p:txBody>
      </p:sp>
      <p:pic>
        <p:nvPicPr>
          <p:cNvPr id="427" name="pasted-image.png"/>
          <p:cNvPicPr/>
          <p:nvPr/>
        </p:nvPicPr>
        <p:blipFill>
          <a:blip r:embed="rId2">
            <a:extLst/>
          </a:blip>
          <a:stretch>
            <a:fillRect/>
          </a:stretch>
        </p:blipFill>
        <p:spPr>
          <a:xfrm>
            <a:off x="1398768" y="234950"/>
            <a:ext cx="10207264" cy="8596511"/>
          </a:xfrm>
          <a:prstGeom prst="rect">
            <a:avLst/>
          </a:prstGeom>
          <a:ln w="12700">
            <a:miter lim="400000"/>
          </a:ln>
          <a:effectLst>
            <a:outerShdw blurRad="63500" dist="25400" dir="5400000" rotWithShape="0">
              <a:srgbClr val="000000">
                <a:alpha val="50000"/>
              </a:srgbClr>
            </a:outerShdw>
          </a:effectLst>
        </p:spPr>
      </p:pic>
      <p:sp>
        <p:nvSpPr>
          <p:cNvPr id="428" name="Shape 428"/>
          <p:cNvSpPr/>
          <p:nvPr/>
        </p:nvSpPr>
        <p:spPr>
          <a:xfrm>
            <a:off x="3157556" y="7819874"/>
            <a:ext cx="6689688"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4600" b="1">
                <a:solidFill>
                  <a:srgbClr val="252727"/>
                </a:solidFill>
                <a:latin typeface="Gill Sans SemiBold"/>
                <a:ea typeface="Gill Sans SemiBold"/>
                <a:cs typeface="Gill Sans SemiBold"/>
                <a:sym typeface="Gill Sans SemiBold"/>
              </a:defRPr>
            </a:lvl1pPr>
          </a:lstStyle>
          <a:p>
            <a:pPr lvl="0">
              <a:defRPr sz="1800" b="0">
                <a:solidFill>
                  <a:srgbClr val="000000"/>
                </a:solidFill>
              </a:defRPr>
            </a:pPr>
            <a:r>
              <a:rPr sz="4600" b="1">
                <a:solidFill>
                  <a:srgbClr val="252727"/>
                </a:solidFill>
              </a:rPr>
              <a:t>% No religious preference</a:t>
            </a:r>
          </a:p>
        </p:txBody>
      </p:sp>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p:nvPr>
        </p:nvSpPr>
        <p:spPr>
          <a:xfrm>
            <a:off x="508000" y="3556088"/>
            <a:ext cx="11988800" cy="4675737"/>
          </a:xfrm>
          <a:prstGeom prst="rect">
            <a:avLst/>
          </a:prstGeom>
        </p:spPr>
        <p:txBody>
          <a:bodyPr/>
          <a:lstStyle/>
          <a:p>
            <a:pPr lvl="0" algn="l" defTabSz="457200">
              <a:lnSpc>
                <a:spcPct val="100000"/>
              </a:lnSpc>
              <a:spcBef>
                <a:spcPts val="0"/>
              </a:spcBef>
              <a:defRPr sz="1800">
                <a:solidFill>
                  <a:srgbClr val="000000"/>
                </a:solidFill>
              </a:defRPr>
            </a:pPr>
            <a:r>
              <a:rPr sz="4600" b="1">
                <a:solidFill>
                  <a:srgbClr val="252727"/>
                </a:solidFill>
                <a:latin typeface="Gill Sans SemiBold"/>
                <a:ea typeface="Gill Sans SemiBold"/>
                <a:cs typeface="Gill Sans SemiBold"/>
                <a:sym typeface="Gill Sans SemiBold"/>
              </a:rPr>
              <a:t>% Liberal</a:t>
            </a:r>
          </a:p>
          <a:p>
            <a:pPr lvl="0" algn="l" defTabSz="457200">
              <a:lnSpc>
                <a:spcPct val="100000"/>
              </a:lnSpc>
              <a:spcBef>
                <a:spcPts val="0"/>
              </a:spcBef>
              <a:defRPr sz="1800">
                <a:solidFill>
                  <a:srgbClr val="000000"/>
                </a:solidFill>
              </a:defRPr>
            </a:pPr>
            <a:endParaRPr sz="4600" b="1">
              <a:solidFill>
                <a:srgbClr val="252727"/>
              </a:solidFill>
              <a:latin typeface="Gill Sans SemiBold"/>
              <a:ea typeface="Gill Sans SemiBold"/>
              <a:cs typeface="Gill Sans SemiBold"/>
              <a:sym typeface="Gill Sans SemiBold"/>
            </a:endParaRPr>
          </a:p>
          <a:p>
            <a:pPr lvl="0" algn="l"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The percentage of state residents who describe their political views as liberal…</a:t>
            </a:r>
          </a:p>
          <a:p>
            <a:pPr lvl="0" algn="l" defTabSz="457200">
              <a:lnSpc>
                <a:spcPct val="100000"/>
              </a:lnSpc>
              <a:spcBef>
                <a:spcPts val="0"/>
              </a:spcBef>
              <a:defRPr sz="1800">
                <a:solidFill>
                  <a:srgbClr val="000000"/>
                </a:solidFill>
              </a:defRPr>
            </a:pPr>
            <a:endParaRPr sz="4100" b="1">
              <a:solidFill>
                <a:srgbClr val="252727"/>
              </a:solidFill>
              <a:latin typeface="Gill Sans SemiBold"/>
              <a:ea typeface="Gill Sans SemiBold"/>
              <a:cs typeface="Gill Sans SemiBold"/>
              <a:sym typeface="Gill Sans SemiBold"/>
            </a:endParaRPr>
          </a:p>
          <a:p>
            <a:pPr lvl="0" defTabSz="457200">
              <a:lnSpc>
                <a:spcPct val="100000"/>
              </a:lnSpc>
              <a:spcBef>
                <a:spcPts val="0"/>
              </a:spcBef>
              <a:defRPr sz="1800">
                <a:solidFill>
                  <a:srgbClr val="000000"/>
                </a:solidFill>
              </a:defRPr>
            </a:pPr>
            <a:r>
              <a:rPr sz="4100" b="1">
                <a:solidFill>
                  <a:srgbClr val="252727"/>
                </a:solidFill>
                <a:latin typeface="Gill Sans SemiBold"/>
                <a:ea typeface="Gill Sans SemiBold"/>
                <a:cs typeface="Gill Sans SemiBold"/>
                <a:sym typeface="Gill Sans SemiBold"/>
              </a:rPr>
              <a:t>Which states are the most liberal? least?</a:t>
            </a:r>
          </a:p>
        </p:txBody>
      </p:sp>
      <p:sp>
        <p:nvSpPr>
          <p:cNvPr id="78" name="Shape 78"/>
          <p:cNvSpPr/>
          <p:nvPr/>
        </p:nvSpPr>
        <p:spPr>
          <a:xfrm>
            <a:off x="431904" y="1181917"/>
            <a:ext cx="12140993" cy="241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nSpc>
                <a:spcPct val="90000"/>
              </a:lnSpc>
              <a:spcBef>
                <a:spcPts val="1600"/>
              </a:spcBef>
              <a:defRPr sz="7600" b="1">
                <a:solidFill>
                  <a:srgbClr val="D93E2B"/>
                </a:solidFill>
                <a:latin typeface="Gill Sans SemiBold"/>
                <a:ea typeface="Gill Sans SemiBold"/>
                <a:cs typeface="Gill Sans SemiBold"/>
                <a:sym typeface="Gill Sans SemiBold"/>
              </a:defRPr>
            </a:lvl1pPr>
          </a:lstStyle>
          <a:p>
            <a:pPr lvl="0">
              <a:defRPr sz="1800" b="0">
                <a:solidFill>
                  <a:srgbClr val="000000"/>
                </a:solidFill>
              </a:defRPr>
            </a:pPr>
            <a:r>
              <a:rPr sz="7600" b="1">
                <a:solidFill>
                  <a:srgbClr val="D93E2B"/>
                </a:solidFill>
              </a:rPr>
              <a:t>The Gallup Survey Topic</a:t>
            </a:r>
          </a:p>
        </p:txBody>
      </p:sp>
      <p:sp>
        <p:nvSpPr>
          <p:cNvPr id="79" name="Shape 79"/>
          <p:cNvSpPr/>
          <p:nvPr/>
        </p:nvSpPr>
        <p:spPr>
          <a:xfrm>
            <a:off x="5867400" y="252945"/>
            <a:ext cx="1270000"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6300">
                <a:solidFill>
                  <a:srgbClr val="FFFFFF"/>
                </a:solidFill>
                <a:effectLst>
                  <a:outerShdw blurRad="25400" dist="33948" dir="2700000" rotWithShape="0">
                    <a:srgbClr val="3B3936"/>
                  </a:outerShdw>
                </a:effectLst>
                <a:latin typeface="Gill Sans"/>
                <a:ea typeface="Gill Sans"/>
                <a:cs typeface="Gill Sans"/>
                <a:sym typeface="Gill Sans"/>
              </a:defRPr>
            </a:lvl1pPr>
          </a:lstStyle>
          <a:p>
            <a:pPr lvl="0">
              <a:defRPr sz="1800">
                <a:solidFill>
                  <a:srgbClr val="000000"/>
                </a:solidFill>
                <a:effectLst/>
              </a:defRPr>
            </a:pPr>
            <a:r>
              <a:rPr sz="6300">
                <a:solidFill>
                  <a:srgbClr val="FFFFFF"/>
                </a:solidFill>
                <a:effectLst>
                  <a:outerShdw blurRad="25400" dist="33948" dir="2700000" rotWithShape="0">
                    <a:srgbClr val="3B3936"/>
                  </a:outerShdw>
                </a:effectLst>
              </a:rPr>
              <a:t>3</a:t>
            </a:r>
          </a:p>
        </p:txBody>
      </p:sp>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p:nvPr/>
        </p:nvSpPr>
        <p:spPr>
          <a:xfrm>
            <a:off x="879738" y="844591"/>
            <a:ext cx="11275882" cy="1579920"/>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4800" dirty="0">
                <a:latin typeface="Gill Sans"/>
                <a:ea typeface="Gill Sans"/>
                <a:cs typeface="Gill Sans"/>
                <a:sym typeface="Gill Sans"/>
              </a:rPr>
              <a:t>Place the following U.S. states in order from </a:t>
            </a:r>
            <a:r>
              <a:rPr sz="4800" b="1" dirty="0">
                <a:latin typeface="Gill Sans"/>
                <a:ea typeface="Gill Sans"/>
                <a:cs typeface="Gill Sans"/>
                <a:sym typeface="Gill Sans"/>
              </a:rPr>
              <a:t>most</a:t>
            </a:r>
            <a:r>
              <a:rPr sz="4800" dirty="0">
                <a:latin typeface="Gill Sans"/>
                <a:ea typeface="Gill Sans"/>
                <a:cs typeface="Gill Sans"/>
                <a:sym typeface="Gill Sans"/>
              </a:rPr>
              <a:t> to </a:t>
            </a:r>
            <a:r>
              <a:rPr sz="4800" b="1" dirty="0">
                <a:latin typeface="Gill Sans"/>
                <a:ea typeface="Gill Sans"/>
                <a:cs typeface="Gill Sans"/>
                <a:sym typeface="Gill Sans"/>
              </a:rPr>
              <a:t>least</a:t>
            </a:r>
            <a:r>
              <a:rPr sz="4800" dirty="0">
                <a:latin typeface="Gill Sans"/>
                <a:ea typeface="Gill Sans"/>
                <a:cs typeface="Gill Sans"/>
                <a:sym typeface="Gill Sans"/>
              </a:rPr>
              <a:t> </a:t>
            </a:r>
            <a:r>
              <a:rPr sz="4800" b="1" dirty="0">
                <a:latin typeface="Gill Sans"/>
                <a:ea typeface="Gill Sans"/>
                <a:cs typeface="Gill Sans"/>
                <a:sym typeface="Gill Sans"/>
              </a:rPr>
              <a:t>LIBERAL</a:t>
            </a:r>
            <a:r>
              <a:rPr sz="4800" dirty="0">
                <a:latin typeface="Gill Sans"/>
                <a:ea typeface="Gill Sans"/>
                <a:cs typeface="Gill Sans"/>
                <a:sym typeface="Gill Sans"/>
              </a:rPr>
              <a:t>:</a:t>
            </a:r>
          </a:p>
        </p:txBody>
      </p:sp>
      <p:sp>
        <p:nvSpPr>
          <p:cNvPr id="82" name="Shape 82"/>
          <p:cNvSpPr/>
          <p:nvPr/>
        </p:nvSpPr>
        <p:spPr>
          <a:xfrm>
            <a:off x="1408645" y="2610461"/>
            <a:ext cx="6069286"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MASSACHUSETTS</a:t>
            </a:r>
          </a:p>
        </p:txBody>
      </p:sp>
      <p:sp>
        <p:nvSpPr>
          <p:cNvPr id="83" name="Shape 83"/>
          <p:cNvSpPr/>
          <p:nvPr/>
        </p:nvSpPr>
        <p:spPr>
          <a:xfrm>
            <a:off x="4999031" y="3899091"/>
            <a:ext cx="247890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IDAHO</a:t>
            </a:r>
          </a:p>
        </p:txBody>
      </p:sp>
      <p:sp>
        <p:nvSpPr>
          <p:cNvPr id="84" name="Shape 84"/>
          <p:cNvSpPr/>
          <p:nvPr/>
        </p:nvSpPr>
        <p:spPr>
          <a:xfrm>
            <a:off x="2360897" y="5187722"/>
            <a:ext cx="5117035"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WASHINGTON</a:t>
            </a:r>
          </a:p>
        </p:txBody>
      </p:sp>
      <p:sp>
        <p:nvSpPr>
          <p:cNvPr id="85" name="Shape 85"/>
          <p:cNvSpPr/>
          <p:nvPr/>
        </p:nvSpPr>
        <p:spPr>
          <a:xfrm>
            <a:off x="3207760" y="6476352"/>
            <a:ext cx="4270172"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MINNESOTA</a:t>
            </a:r>
          </a:p>
        </p:txBody>
      </p:sp>
      <p:sp>
        <p:nvSpPr>
          <p:cNvPr id="86" name="Shape 86"/>
          <p:cNvSpPr/>
          <p:nvPr/>
        </p:nvSpPr>
        <p:spPr>
          <a:xfrm>
            <a:off x="3645005" y="7764983"/>
            <a:ext cx="3832927"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50000"/>
              </a:lnSpc>
              <a:defRPr sz="5500" b="1">
                <a:solidFill>
                  <a:srgbClr val="000000"/>
                </a:solidFill>
                <a:latin typeface="Gill Sans"/>
                <a:ea typeface="Gill Sans"/>
                <a:cs typeface="Gill Sans"/>
                <a:sym typeface="Gill Sans"/>
              </a:defRPr>
            </a:lvl1pPr>
          </a:lstStyle>
          <a:p>
            <a:pPr lvl="0">
              <a:defRPr sz="1800" b="0"/>
            </a:pPr>
            <a:r>
              <a:rPr sz="5500" b="1"/>
              <a:t>MONTANA</a:t>
            </a:r>
          </a:p>
        </p:txBody>
      </p:sp>
    </p:spTree>
  </p:cSld>
  <p:clrMapOvr>
    <a:masterClrMapping/>
  </p:clrMapOvr>
  <p:transition xmlns:p14="http://schemas.microsoft.com/office/powerpoint/2010/mai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1702</Words>
  <Application>Microsoft Macintosh PowerPoint</Application>
  <PresentationFormat>Custom</PresentationFormat>
  <Paragraphs>382</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New_Template4</vt:lpstr>
      <vt:lpstr>State of the States</vt:lpstr>
      <vt:lpstr>State of the States</vt:lpstr>
      <vt:lpstr>The Questions</vt:lpstr>
      <vt:lpstr>% Very religious  The percentage of state residents who say religion is important in their lives and say they attend church weekly or nearly weekly…  Which states are the most religious? least?</vt:lpstr>
      <vt:lpstr>PowerPoint Presentation</vt:lpstr>
      <vt:lpstr>% Republican/Lean  The percentage of state residents who identify as Republicans or who identify as independents but say they lean Republican…  Which states are the most Republican? least?</vt:lpstr>
      <vt:lpstr>PowerPoint Presentation</vt:lpstr>
      <vt:lpstr>% Liberal  The percentage of state residents who describe their political views as liberal…  Which states are the most liberal? least?</vt:lpstr>
      <vt:lpstr>PowerPoint Presentation</vt:lpstr>
      <vt:lpstr>% Protestant  The percentage of state residents who report they are Protestant…  Which states are the most Protestant? least?</vt:lpstr>
      <vt:lpstr>PowerPoint Presentation</vt:lpstr>
      <vt:lpstr>% Catholic  The percentage of state residents who report they are Catholic…  Which states are the most Catholic? least?</vt:lpstr>
      <vt:lpstr>PowerPoint Presentation</vt:lpstr>
      <vt:lpstr>% Underemployed  The percentage of state residents who are employed part time but want to work full time, or are unemployed…  Which states are the most underemployed? least?</vt:lpstr>
      <vt:lpstr>PowerPoint Presentation</vt:lpstr>
      <vt:lpstr>% Government workers  The percentage of state residents who are employed by federal, state, or local government  Which states have the highest percentage of government workers? lowest?</vt:lpstr>
      <vt:lpstr>PowerPoint Presentation</vt:lpstr>
      <vt:lpstr>% Obese  The percentage of state residents whose Body Mass Index score, based on self-reported height and weight, is 30 or higher…  Which states are the most obese? least?</vt:lpstr>
      <vt:lpstr>PowerPoint Presentation</vt:lpstr>
      <vt:lpstr>% Uninsured  The percentage of state residents who say they do not have health insurance coverage…  Which states are the most uninsured? least?</vt:lpstr>
      <vt:lpstr>PowerPoint Presentation</vt:lpstr>
      <vt:lpstr>% No religious preference  The percentage of state residents who report they have no religious identity  Which states have the highest percentage of people who have no religious preference? lowest?</vt:lpstr>
      <vt:lpstr>PowerPoint Presentation</vt:lpstr>
      <vt:lpstr>The Answers</vt:lpstr>
      <vt:lpstr>% Very religious  The percentage of state residents who say religion is important in their lives and say they attend church weekly or nearly weekly…  Which states are the most religious?</vt:lpstr>
      <vt:lpstr>PowerPoint Presentation</vt:lpstr>
      <vt:lpstr>PowerPoint Presentation</vt:lpstr>
      <vt:lpstr>PowerPoint Presentation</vt:lpstr>
      <vt:lpstr>PowerPoint Presentation</vt:lpstr>
      <vt:lpstr>% Republican/Lean  The percentage of state residents who identify as Republicans or who identify as independents but say they lean Republican…  Which states are the most Republican?</vt:lpstr>
      <vt:lpstr>PowerPoint Presentation</vt:lpstr>
      <vt:lpstr>PowerPoint Presentation</vt:lpstr>
      <vt:lpstr>PowerPoint Presentation</vt:lpstr>
      <vt:lpstr>PowerPoint Presentation</vt:lpstr>
      <vt:lpstr>% Liberal  The percentage of state residents who describe their political views as liberal…  Which states are the most liberal?</vt:lpstr>
      <vt:lpstr>PowerPoint Presentation</vt:lpstr>
      <vt:lpstr>PowerPoint Presentation</vt:lpstr>
      <vt:lpstr>PowerPoint Presentation</vt:lpstr>
      <vt:lpstr>PowerPoint Presentation</vt:lpstr>
      <vt:lpstr>% Protestant  The percentage of state residents who report they are Protestant…  Which states are the most Protestant?</vt:lpstr>
      <vt:lpstr>PowerPoint Presentation</vt:lpstr>
      <vt:lpstr>PowerPoint Presentation</vt:lpstr>
      <vt:lpstr>PowerPoint Presentation</vt:lpstr>
      <vt:lpstr>PowerPoint Presentation</vt:lpstr>
      <vt:lpstr>% Catholic  The percentage of state residents who report they are Catholic…  Which states are the most Catholic?</vt:lpstr>
      <vt:lpstr>PowerPoint Presentation</vt:lpstr>
      <vt:lpstr>PowerPoint Presentation</vt:lpstr>
      <vt:lpstr>PowerPoint Presentation</vt:lpstr>
      <vt:lpstr>PowerPoint Presentation</vt:lpstr>
      <vt:lpstr>% Underemployed  The percentage of state residents who are employed part time but want to work full time, or are unemployed…  Which states are the most underemployed?</vt:lpstr>
      <vt:lpstr>PowerPoint Presentation</vt:lpstr>
      <vt:lpstr>PowerPoint Presentation</vt:lpstr>
      <vt:lpstr>PowerPoint Presentation</vt:lpstr>
      <vt:lpstr>PowerPoint Presentation</vt:lpstr>
      <vt:lpstr>% Government workers  The percentage of state residents who are employed by federal, state, or local government  Which states have the highest percentage of government workers?</vt:lpstr>
      <vt:lpstr>PowerPoint Presentation</vt:lpstr>
      <vt:lpstr>PowerPoint Presentation</vt:lpstr>
      <vt:lpstr>PowerPoint Presentation</vt:lpstr>
      <vt:lpstr>PowerPoint Presentation</vt:lpstr>
      <vt:lpstr>% Obese  The percentage of state residents whose Body Mass Index score, based on self-reported height and weight, is 30 or higher…  Which states are the most obese?</vt:lpstr>
      <vt:lpstr>PowerPoint Presentation</vt:lpstr>
      <vt:lpstr>PowerPoint Presentation</vt:lpstr>
      <vt:lpstr>PowerPoint Presentation</vt:lpstr>
      <vt:lpstr>PowerPoint Presentation</vt:lpstr>
      <vt:lpstr>% Uninsured  The percentage of state residents who say they do not have health insurance coverage…  Which states are the most uninsured?</vt:lpstr>
      <vt:lpstr>PowerPoint Presentation</vt:lpstr>
      <vt:lpstr>PowerPoint Presentation</vt:lpstr>
      <vt:lpstr>PowerPoint Presentation</vt:lpstr>
      <vt:lpstr>PowerPoint Presentation</vt:lpstr>
      <vt:lpstr>% No religious preference  The percentage of state residents who report they have no religious identity  Which states have the highest percentage of people who have no religious preference?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States</dc:title>
  <cp:lastModifiedBy>Shelby County Schools</cp:lastModifiedBy>
  <cp:revision>1</cp:revision>
  <dcterms:modified xsi:type="dcterms:W3CDTF">2014-05-20T18:47:56Z</dcterms:modified>
</cp:coreProperties>
</file>