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" ContentType="image/ti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-1320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70382443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 algn="ctr">
              <a:defRPr sz="8000" cap="none" spc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</p:spPr>
        <p:txBody>
          <a:bodyPr/>
          <a:lstStyle>
            <a:lvl1pPr>
              <a:defRPr sz="4500" spc="720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Bi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200" cap="none" spc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ctr"/>
          <a:lstStyle>
            <a:lvl1pPr algn="ctr">
              <a:defRPr sz="8000" cap="none" spc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4200" cap="none" spc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600" cap="none" spc="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>
              <a:defRPr sz="2600" cap="none" spc="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>
              <a:defRPr sz="2600" cap="none" spc="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>
              <a:defRPr sz="2600" cap="none" spc="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>
              <a:defRPr sz="2600" cap="none" spc="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200" cap="none" spc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 Landscap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" name="Shape 58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 Portra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Big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200" spc="0">
                <a:solidFill>
                  <a:srgbClr val="DE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indent="0">
              <a:defRPr spc="0">
                <a:solidFill>
                  <a:srgbClr val="5C89A5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indent="0">
              <a:defRPr spc="0">
                <a:solidFill>
                  <a:srgbClr val="5C89A5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indent="0">
              <a:defRPr spc="0">
                <a:solidFill>
                  <a:srgbClr val="5C89A5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indent="0">
              <a:defRPr spc="0">
                <a:solidFill>
                  <a:srgbClr val="5C89A5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C89A5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C89A5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C89A5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5C89A5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4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200" spc="0">
                <a:solidFill>
                  <a:srgbClr val="DE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indent="0"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indent="0"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indent="0"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indent="0"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200" spc="0">
                <a:solidFill>
                  <a:srgbClr val="DE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indent="0"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indent="0"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indent="0"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indent="0"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2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400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0" name="Shape 80"/>
          <p:cNvSpPr/>
          <p:nvPr/>
        </p:nvSpPr>
        <p:spPr>
          <a:xfrm>
            <a:off x="278468" y="8356600"/>
            <a:ext cx="12459504" cy="2"/>
          </a:xfrm>
          <a:prstGeom prst="line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0" tIns="0" rIns="0" bIns="0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368300" y="8369300"/>
            <a:ext cx="10845800" cy="6604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200" spc="0">
                <a:solidFill>
                  <a:srgbClr val="DEDDD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4200" cap="all">
                <a:solidFill>
                  <a:srgbClr val="DEDDDE"/>
                </a:solidFill>
              </a:rP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368300" y="9017000"/>
            <a:ext cx="10845800" cy="431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indent="0"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indent="0"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indent="0"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indent="0">
              <a:defRPr spc="0">
                <a:solidFill>
                  <a:srgbClr val="6696B6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One</a:t>
            </a:r>
          </a:p>
          <a:p>
            <a:pPr lvl="1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Two</a:t>
            </a:r>
          </a:p>
          <a:p>
            <a:pPr lvl="2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Three</a:t>
            </a:r>
          </a:p>
          <a:p>
            <a:pPr lvl="3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Four</a:t>
            </a:r>
          </a:p>
          <a:p>
            <a:pPr lvl="4">
              <a:defRPr sz="1800" cap="none">
                <a:solidFill>
                  <a:srgbClr val="000000"/>
                </a:solidFill>
              </a:defRPr>
            </a:pPr>
            <a:r>
              <a:rPr sz="2400" cap="all">
                <a:solidFill>
                  <a:srgbClr val="6696B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4200" cap="none" spc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6" name="Shape 86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600" cap="none" spc="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>
              <a:defRPr sz="2600" cap="none" spc="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>
              <a:defRPr sz="2600" cap="none" spc="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>
              <a:defRPr sz="2600" cap="none" spc="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>
              <a:defRPr sz="2600" cap="none" spc="0">
                <a:solidFill>
                  <a:srgbClr val="A9A9A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 anchor="ctr"/>
          <a:lstStyle>
            <a:lvl1pPr algn="ctr">
              <a:defRPr sz="8000" cap="none" spc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34473" y="8193634"/>
            <a:ext cx="3457771" cy="71843"/>
          </a:xfrm>
          <a:prstGeom prst="rect">
            <a:avLst/>
          </a:prstGeom>
        </p:spPr>
      </p:pic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xfrm>
            <a:off x="635000" y="6845300"/>
            <a:ext cx="11734800" cy="1219200"/>
          </a:xfrm>
          <a:prstGeom prst="rect">
            <a:avLst/>
          </a:prstGeom>
        </p:spPr>
        <p:txBody>
          <a:bodyPr anchor="b"/>
          <a:lstStyle>
            <a:lvl1pPr algn="ctr">
              <a:defRPr sz="6400" b="1" cap="none" spc="-128">
                <a:solidFill>
                  <a:srgbClr val="EEEEEE"/>
                </a:solidFill>
                <a:latin typeface="Superclarendon Regular"/>
                <a:ea typeface="Superclarendon Regular"/>
                <a:cs typeface="Superclarendon Regular"/>
                <a:sym typeface="Superclarendon Regular"/>
              </a:defRPr>
            </a:lvl1pPr>
          </a:lstStyle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6400" b="1" spc="-128">
                <a:solidFill>
                  <a:srgbClr val="EEEEEE"/>
                </a:solidFill>
              </a:rPr>
              <a:t>Title Text</a:t>
            </a:r>
          </a:p>
        </p:txBody>
      </p:sp>
      <p:sp>
        <p:nvSpPr>
          <p:cNvPr id="91" name="Shape 91"/>
          <p:cNvSpPr>
            <a:spLocks noGrp="1"/>
          </p:cNvSpPr>
          <p:nvPr>
            <p:ph type="body" idx="1"/>
          </p:nvPr>
        </p:nvSpPr>
        <p:spPr>
          <a:xfrm>
            <a:off x="635000" y="8318500"/>
            <a:ext cx="11734800" cy="876300"/>
          </a:xfrm>
          <a:prstGeom prst="rect">
            <a:avLst/>
          </a:prstGeom>
        </p:spPr>
        <p:txBody>
          <a:bodyPr anchor="t"/>
          <a:lstStyle>
            <a:lvl1pPr algn="ctr">
              <a:defRPr cap="none" spc="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  <a:lvl2pPr algn="ctr">
              <a:defRPr cap="none" spc="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2pPr>
            <a:lvl3pPr algn="ctr">
              <a:defRPr cap="none" spc="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3pPr>
            <a:lvl4pPr algn="ctr">
              <a:defRPr cap="none" spc="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4pPr>
            <a:lvl5pPr algn="ctr">
              <a:defRPr cap="none" spc="0">
                <a:solidFill>
                  <a:srgbClr val="EEEEEE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EEEEE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EEEEE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EEEEE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EEEEE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EEEEEE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200" cap="none" spc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</p:spPr>
        <p:txBody>
          <a:bodyPr anchor="t">
            <a:noAutofit/>
          </a:bodyPr>
          <a:lstStyle>
            <a:lvl1pPr marL="266700" indent="-266700">
              <a:spcBef>
                <a:spcPts val="4800"/>
              </a:spcBef>
              <a:buSzPct val="100000"/>
              <a:buChar char="•"/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11200" indent="-266700">
              <a:spcBef>
                <a:spcPts val="4800"/>
              </a:spcBef>
              <a:buSzPct val="100000"/>
              <a:buChar char="•"/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55700" indent="-266700">
              <a:spcBef>
                <a:spcPts val="4800"/>
              </a:spcBef>
              <a:buSzPct val="100000"/>
              <a:buChar char="•"/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66700">
              <a:spcBef>
                <a:spcPts val="4800"/>
              </a:spcBef>
              <a:buSzPct val="100000"/>
              <a:buChar char="•"/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44700" indent="-266700">
              <a:spcBef>
                <a:spcPts val="4800"/>
              </a:spcBef>
              <a:buSzPct val="100000"/>
              <a:buChar char="•"/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9" name="Shape 99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>
              <a:defRPr sz="2000" cap="none" spc="0">
                <a:solidFill>
                  <a:srgbClr val="8686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200" cap="none" spc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 anchor="t">
            <a:noAutofit/>
          </a:bodyPr>
          <a:lstStyle>
            <a:lvl1pPr marL="266700" indent="-266700">
              <a:spcBef>
                <a:spcPts val="4800"/>
              </a:spcBef>
              <a:buSzPct val="100000"/>
              <a:buChar char="•"/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11200" indent="-266700">
              <a:spcBef>
                <a:spcPts val="4800"/>
              </a:spcBef>
              <a:buSzPct val="100000"/>
              <a:buChar char="•"/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55700" indent="-266700">
              <a:spcBef>
                <a:spcPts val="4800"/>
              </a:spcBef>
              <a:buSzPct val="100000"/>
              <a:buChar char="•"/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66700">
              <a:spcBef>
                <a:spcPts val="4800"/>
              </a:spcBef>
              <a:buSzPct val="100000"/>
              <a:buChar char="•"/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44700" indent="-266700">
              <a:spcBef>
                <a:spcPts val="4800"/>
              </a:spcBef>
              <a:buSzPct val="100000"/>
              <a:buChar char="•"/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200" cap="none" spc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>
              <a:defRPr sz="2600" cap="none" spc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 algn="ctr">
              <a:defRPr sz="6000" cap="none" spc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algn="ctr">
              <a:defRPr sz="32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>
              <a:defRPr sz="8000" cap="none" spc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>
              <a:defRPr sz="8000" cap="none" spc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</p:spPr>
        <p:txBody>
          <a:bodyPr anchor="ctr"/>
          <a:lstStyle>
            <a:lvl1pPr marL="444500" indent="-444500">
              <a:spcBef>
                <a:spcPts val="4200"/>
              </a:spcBef>
              <a:buSzPct val="75000"/>
              <a:buChar char="•"/>
              <a:defRPr sz="3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>
              <a:spcBef>
                <a:spcPts val="4200"/>
              </a:spcBef>
              <a:buSzPct val="75000"/>
              <a:buChar char="•"/>
              <a:defRPr sz="3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>
              <a:spcBef>
                <a:spcPts val="4200"/>
              </a:spcBef>
              <a:buSzPct val="75000"/>
              <a:buChar char="•"/>
              <a:defRPr sz="3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>
              <a:spcBef>
                <a:spcPts val="4200"/>
              </a:spcBef>
              <a:buSzPct val="75000"/>
              <a:buChar char="•"/>
              <a:defRPr sz="3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>
              <a:spcBef>
                <a:spcPts val="4200"/>
              </a:spcBef>
              <a:buSzPct val="75000"/>
              <a:buChar char="•"/>
              <a:defRPr sz="3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>
              <a:defRPr sz="8000" cap="none" spc="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 anchor="ctr"/>
          <a:lstStyle>
            <a:lvl1pPr marL="342900" indent="-342900">
              <a:spcBef>
                <a:spcPts val="3200"/>
              </a:spcBef>
              <a:buSzPct val="75000"/>
              <a:buChar char="•"/>
              <a:defRPr sz="2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>
              <a:spcBef>
                <a:spcPts val="3200"/>
              </a:spcBef>
              <a:buSzPct val="75000"/>
              <a:buChar char="•"/>
              <a:defRPr sz="2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231900" indent="-342900">
              <a:spcBef>
                <a:spcPts val="3200"/>
              </a:spcBef>
              <a:buSzPct val="75000"/>
              <a:buChar char="•"/>
              <a:defRPr sz="2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676400" indent="-342900">
              <a:spcBef>
                <a:spcPts val="3200"/>
              </a:spcBef>
              <a:buSzPct val="75000"/>
              <a:buChar char="•"/>
              <a:defRPr sz="2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120900" indent="-342900">
              <a:spcBef>
                <a:spcPts val="3200"/>
              </a:spcBef>
              <a:buSzPct val="75000"/>
              <a:buChar char="•"/>
              <a:defRPr sz="2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 anchor="ctr"/>
          <a:lstStyle>
            <a:lvl1pPr marL="444500" indent="-444500">
              <a:spcBef>
                <a:spcPts val="4200"/>
              </a:spcBef>
              <a:buSzPct val="75000"/>
              <a:buChar char="•"/>
              <a:defRPr sz="3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>
              <a:spcBef>
                <a:spcPts val="4200"/>
              </a:spcBef>
              <a:buSzPct val="75000"/>
              <a:buChar char="•"/>
              <a:defRPr sz="3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>
              <a:spcBef>
                <a:spcPts val="4200"/>
              </a:spcBef>
              <a:buSzPct val="75000"/>
              <a:buChar char="•"/>
              <a:defRPr sz="3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>
              <a:spcBef>
                <a:spcPts val="4200"/>
              </a:spcBef>
              <a:buSzPct val="75000"/>
              <a:buChar char="•"/>
              <a:defRPr sz="3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>
              <a:spcBef>
                <a:spcPts val="4200"/>
              </a:spcBef>
              <a:buSzPct val="75000"/>
              <a:buChar char="•"/>
              <a:defRPr sz="3800" cap="none" spc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897" y="9258300"/>
            <a:ext cx="352045" cy="4191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8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xmlns:p14="http://schemas.microsoft.com/office/powerpoint/2010/main" spd="med"/>
  <p:txStyles>
    <p:titleStyle>
      <a:lvl1pPr defTabSz="584200">
        <a:defRPr sz="6200" cap="all" spc="992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1pPr>
      <a:lvl2pPr indent="228600" defTabSz="584200">
        <a:defRPr sz="6200" cap="all" spc="992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2pPr>
      <a:lvl3pPr indent="457200" defTabSz="584200">
        <a:defRPr sz="6200" cap="all" spc="992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3pPr>
      <a:lvl4pPr indent="685800" defTabSz="584200">
        <a:defRPr sz="6200" cap="all" spc="992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4pPr>
      <a:lvl5pPr indent="914400" defTabSz="584200">
        <a:defRPr sz="6200" cap="all" spc="992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5pPr>
      <a:lvl6pPr indent="1143000" defTabSz="584200">
        <a:defRPr sz="6200" cap="all" spc="992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6pPr>
      <a:lvl7pPr indent="1371600" defTabSz="584200">
        <a:defRPr sz="6200" cap="all" spc="992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7pPr>
      <a:lvl8pPr indent="1600200" defTabSz="584200">
        <a:defRPr sz="6200" cap="all" spc="992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8pPr>
      <a:lvl9pPr indent="1828800" defTabSz="584200">
        <a:defRPr sz="6200" cap="all" spc="992">
          <a:solidFill>
            <a:srgbClr val="FFFFFF"/>
          </a:solidFill>
          <a:latin typeface="Avenir Light"/>
          <a:ea typeface="Avenir Light"/>
          <a:cs typeface="Avenir Light"/>
          <a:sym typeface="Avenir Light"/>
        </a:defRPr>
      </a:lvl9pPr>
    </p:titleStyle>
    <p:bodyStyle>
      <a:lvl1pPr defTabSz="584200">
        <a:defRPr sz="2400" cap="all" spc="384">
          <a:solidFill>
            <a:srgbClr val="55D7FF"/>
          </a:solidFill>
          <a:latin typeface="Avenir Book"/>
          <a:ea typeface="Avenir Book"/>
          <a:cs typeface="Avenir Book"/>
          <a:sym typeface="Avenir Book"/>
        </a:defRPr>
      </a:lvl1pPr>
      <a:lvl2pPr indent="228600" defTabSz="584200">
        <a:defRPr sz="2400" cap="all" spc="384">
          <a:solidFill>
            <a:srgbClr val="55D7FF"/>
          </a:solidFill>
          <a:latin typeface="Avenir Book"/>
          <a:ea typeface="Avenir Book"/>
          <a:cs typeface="Avenir Book"/>
          <a:sym typeface="Avenir Book"/>
        </a:defRPr>
      </a:lvl2pPr>
      <a:lvl3pPr indent="457200" defTabSz="584200">
        <a:defRPr sz="2400" cap="all" spc="384">
          <a:solidFill>
            <a:srgbClr val="55D7FF"/>
          </a:solidFill>
          <a:latin typeface="Avenir Book"/>
          <a:ea typeface="Avenir Book"/>
          <a:cs typeface="Avenir Book"/>
          <a:sym typeface="Avenir Book"/>
        </a:defRPr>
      </a:lvl3pPr>
      <a:lvl4pPr indent="685800" defTabSz="584200">
        <a:defRPr sz="2400" cap="all" spc="384">
          <a:solidFill>
            <a:srgbClr val="55D7FF"/>
          </a:solidFill>
          <a:latin typeface="Avenir Book"/>
          <a:ea typeface="Avenir Book"/>
          <a:cs typeface="Avenir Book"/>
          <a:sym typeface="Avenir Book"/>
        </a:defRPr>
      </a:lvl4pPr>
      <a:lvl5pPr indent="914400" defTabSz="584200">
        <a:defRPr sz="2400" cap="all" spc="384">
          <a:solidFill>
            <a:srgbClr val="55D7FF"/>
          </a:solidFill>
          <a:latin typeface="Avenir Book"/>
          <a:ea typeface="Avenir Book"/>
          <a:cs typeface="Avenir Book"/>
          <a:sym typeface="Avenir Book"/>
        </a:defRPr>
      </a:lvl5pPr>
      <a:lvl6pPr indent="1143000" defTabSz="584200">
        <a:defRPr sz="2400" cap="all" spc="384">
          <a:solidFill>
            <a:srgbClr val="55D7FF"/>
          </a:solidFill>
          <a:latin typeface="Avenir Book"/>
          <a:ea typeface="Avenir Book"/>
          <a:cs typeface="Avenir Book"/>
          <a:sym typeface="Avenir Book"/>
        </a:defRPr>
      </a:lvl6pPr>
      <a:lvl7pPr indent="1371600" defTabSz="584200">
        <a:defRPr sz="2400" cap="all" spc="384">
          <a:solidFill>
            <a:srgbClr val="55D7FF"/>
          </a:solidFill>
          <a:latin typeface="Avenir Book"/>
          <a:ea typeface="Avenir Book"/>
          <a:cs typeface="Avenir Book"/>
          <a:sym typeface="Avenir Book"/>
        </a:defRPr>
      </a:lvl7pPr>
      <a:lvl8pPr indent="1600200" defTabSz="584200">
        <a:defRPr sz="2400" cap="all" spc="384">
          <a:solidFill>
            <a:srgbClr val="55D7FF"/>
          </a:solidFill>
          <a:latin typeface="Avenir Book"/>
          <a:ea typeface="Avenir Book"/>
          <a:cs typeface="Avenir Book"/>
          <a:sym typeface="Avenir Book"/>
        </a:defRPr>
      </a:lvl8pPr>
      <a:lvl9pPr indent="1828800" defTabSz="584200">
        <a:defRPr sz="2400" cap="all" spc="384">
          <a:solidFill>
            <a:srgbClr val="55D7FF"/>
          </a:solidFill>
          <a:latin typeface="Avenir Book"/>
          <a:ea typeface="Avenir Book"/>
          <a:cs typeface="Avenir Book"/>
          <a:sym typeface="Avenir Book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conomy_of_Saudi_Arabia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4.xml"/><Relationship Id="rId2" Type="http://schemas.openxmlformats.org/officeDocument/2006/relationships/hyperlink" Target="http://en.wikipedia.org/wiki/Riyadh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1.tif"/><Relationship Id="rId3" Type="http://schemas.openxmlformats.org/officeDocument/2006/relationships/hyperlink" Target="http://www.greenprophet.com/2009/05/saudi-arabia-desalination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2.png"/><Relationship Id="rId3" Type="http://schemas.openxmlformats.org/officeDocument/2006/relationships/hyperlink" Target="http://www.greenprophet.com/2009/05/saudi-arabia-desalination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2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44.t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5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xfrm>
            <a:off x="114768" y="4737100"/>
            <a:ext cx="12746303" cy="2222500"/>
          </a:xfrm>
          <a:prstGeom prst="rect">
            <a:avLst/>
          </a:prstGeom>
        </p:spPr>
        <p:txBody>
          <a:bodyPr/>
          <a:lstStyle>
            <a:lvl1pPr>
              <a:defRPr sz="5600" spc="896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5600" cap="all" spc="896">
                <a:solidFill>
                  <a:srgbClr val="FFFFFF"/>
                </a:solidFill>
              </a:rPr>
              <a:t>Social Studies Standards</a:t>
            </a:r>
          </a:p>
        </p:txBody>
      </p:sp>
      <p:sp>
        <p:nvSpPr>
          <p:cNvPr id="113" name="Shape 113"/>
          <p:cNvSpPr>
            <a:spLocks noGrp="1"/>
          </p:cNvSpPr>
          <p:nvPr>
            <p:ph type="body" idx="1"/>
          </p:nvPr>
        </p:nvSpPr>
        <p:spPr>
          <a:xfrm>
            <a:off x="116025" y="3860800"/>
            <a:ext cx="12743788" cy="889000"/>
          </a:xfrm>
          <a:prstGeom prst="rect">
            <a:avLst/>
          </a:prstGeom>
        </p:spPr>
        <p:txBody>
          <a:bodyPr/>
          <a:lstStyle>
            <a:lvl1pPr algn="ctr">
              <a:defRPr sz="4400" spc="704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400" cap="all" spc="704">
                <a:solidFill>
                  <a:srgbClr val="55D7FF"/>
                </a:solidFill>
              </a:rPr>
              <a:t>Third Grade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creen shot 2012-11-18 at 10.57.2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60500" y="0"/>
            <a:ext cx="15913100" cy="9817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JordanRiver_en.png"/>
          <p:cNvPicPr/>
          <p:nvPr/>
        </p:nvPicPr>
        <p:blipFill>
          <a:blip r:embed="rId2">
            <a:extLst/>
          </a:blip>
          <a:srcRect l="6448" t="1681" r="6478" b="3992"/>
          <a:stretch>
            <a:fillRect/>
          </a:stretch>
        </p:blipFill>
        <p:spPr>
          <a:xfrm>
            <a:off x="508000" y="520700"/>
            <a:ext cx="5816600" cy="79629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40" name="Yarden_034PAN2.png"/>
          <p:cNvPicPr/>
          <p:nvPr/>
        </p:nvPicPr>
        <p:blipFill>
          <a:blip r:embed="rId3">
            <a:extLst/>
          </a:blip>
          <a:srcRect l="18176" r="18276"/>
          <a:stretch>
            <a:fillRect/>
          </a:stretch>
        </p:blipFill>
        <p:spPr>
          <a:xfrm>
            <a:off x="6667500" y="520700"/>
            <a:ext cx="5816600" cy="38100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141" name="Jordan_River_Bushy.png"/>
          <p:cNvPicPr/>
          <p:nvPr/>
        </p:nvPicPr>
        <p:blipFill>
          <a:blip r:embed="rId4">
            <a:extLst/>
          </a:blip>
          <a:srcRect t="19087" b="19135"/>
          <a:stretch>
            <a:fillRect/>
          </a:stretch>
        </p:blipFill>
        <p:spPr>
          <a:xfrm>
            <a:off x="6667500" y="4660900"/>
            <a:ext cx="5816600" cy="38227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xfrm>
            <a:off x="2895600" y="8712200"/>
            <a:ext cx="7213600" cy="1016000"/>
          </a:xfrm>
          <a:prstGeom prst="rect">
            <a:avLst/>
          </a:prstGeom>
        </p:spPr>
        <p:txBody>
          <a:bodyPr/>
          <a:lstStyle>
            <a:lvl1pPr algn="ctr">
              <a:defRPr sz="57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700" b="1">
                <a:solidFill>
                  <a:srgbClr val="868686"/>
                </a:solidFill>
              </a:rPr>
              <a:t>Jordan River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00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071" y="165100"/>
            <a:ext cx="11750658" cy="9410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kwijw_phototour68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79450" y="0"/>
            <a:ext cx="14363700" cy="9960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4900" b="1"/>
            </a:lvl1pPr>
          </a:lstStyle>
          <a:p>
            <a:pPr lvl="0">
              <a:defRPr sz="1800" b="0"/>
            </a:pPr>
            <a:r>
              <a:rPr sz="4900" b="1"/>
              <a:t>Water in Riyadh</a:t>
            </a:r>
          </a:p>
        </p:txBody>
      </p:sp>
      <p:sp>
        <p:nvSpPr>
          <p:cNvPr id="149" name="Shape 149"/>
          <p:cNvSpPr/>
          <p:nvPr/>
        </p:nvSpPr>
        <p:spPr>
          <a:xfrm>
            <a:off x="469900" y="2032000"/>
            <a:ext cx="5600700" cy="716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algn="l" defTabSz="45720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 b="1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rPr>
              <a:t>About 50% of drinking water comes from desalination, 40% from the mining of non-renewable groundwater and 10% from surface water, especially in the mountainous South-West of the country. </a:t>
            </a:r>
          </a:p>
          <a:p>
            <a:pPr lvl="0" algn="l" defTabSz="45720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endParaRPr sz="2800" b="1">
              <a:solidFill>
                <a:srgbClr val="232323"/>
              </a:solidFill>
              <a:latin typeface="Helvetica"/>
              <a:ea typeface="Helvetica"/>
              <a:cs typeface="Helvetica"/>
              <a:sym typeface="Helvetica"/>
            </a:endParaRPr>
          </a:p>
          <a:p>
            <a:pPr lvl="0" algn="l" defTabSz="457200">
              <a:spcBef>
                <a:spcPts val="600"/>
              </a:spcBef>
              <a:defRPr sz="1800">
                <a:solidFill>
                  <a:srgbClr val="000000"/>
                </a:solidFill>
              </a:defRPr>
            </a:pPr>
            <a:r>
              <a:rPr sz="2800" b="1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rPr>
              <a:t>The capital </a:t>
            </a:r>
            <a:r>
              <a:rPr sz="2800" b="1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  <a:hlinkClick r:id="rId2"/>
              </a:rPr>
              <a:t>Riyadh</a:t>
            </a:r>
            <a:r>
              <a:rPr sz="2800" b="1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rPr>
              <a:t>, located in the heart of the country, is supplied with desalinated water pumped from the Persian Gulf over a distance of 467 km. Given the substantial </a:t>
            </a:r>
            <a:r>
              <a:rPr sz="2800" b="1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  <a:hlinkClick r:id="rId3"/>
              </a:rPr>
              <a:t>oil wealth</a:t>
            </a:r>
            <a:r>
              <a:rPr sz="2800" b="1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rPr>
              <a:t>, water is provided almost for free.</a:t>
            </a:r>
          </a:p>
        </p:txBody>
      </p:sp>
      <p:pic>
        <p:nvPicPr>
          <p:cNvPr id="150" name="Old_Riyadh_Water_Tower.png"/>
          <p:cNvPicPr/>
          <p:nvPr/>
        </p:nvPicPr>
        <p:blipFill>
          <a:blip r:embed="rId4">
            <a:extLst/>
          </a:blip>
          <a:srcRect l="387" r="516"/>
          <a:stretch>
            <a:fillRect/>
          </a:stretch>
        </p:blipFill>
        <p:spPr>
          <a:xfrm>
            <a:off x="6502400" y="0"/>
            <a:ext cx="6502400" cy="9842500"/>
          </a:xfrm>
          <a:prstGeom prst="rect">
            <a:avLst/>
          </a:prstGeom>
          <a:ln w="12700">
            <a:miter lim="400000"/>
          </a:ln>
          <a:effectLst>
            <a:outerShdw blurRad="127000" dist="76200" dir="714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4250" y="0"/>
            <a:ext cx="14960600" cy="10008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Al_jubail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235200"/>
            <a:ext cx="13004800" cy="12954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7340600" y="1701800"/>
            <a:ext cx="4826000" cy="222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World's Largest Desalination Plant</a:t>
            </a:r>
            <a:endParaRPr sz="36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3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Saudi Arabia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audi-arabia-desalination-jubail-500x35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31" y="0"/>
            <a:ext cx="14179262" cy="9982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6400800" y="1268933"/>
            <a:ext cx="3886200" cy="1715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defRPr sz="1800">
                <a:solidFill>
                  <a:srgbClr val="000000"/>
                </a:solidFill>
              </a:defRPr>
            </a:pPr>
            <a:endParaRPr sz="2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Saudi Arabia Opens World's Largest Desalination Plant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_106.png"/>
          <p:cNvPicPr/>
          <p:nvPr/>
        </p:nvPicPr>
        <p:blipFill>
          <a:blip r:embed="rId2">
            <a:extLst/>
          </a:blip>
          <a:srcRect l="8232" r="8296"/>
          <a:stretch>
            <a:fillRect/>
          </a:stretch>
        </p:blipFill>
        <p:spPr>
          <a:xfrm>
            <a:off x="0" y="0"/>
            <a:ext cx="13004800" cy="7581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Desalination Plant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4444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600" b="1">
                <a:solidFill>
                  <a:srgbClr val="444444"/>
                </a:solidFill>
              </a:rPr>
              <a:t>Saudi Arabia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WorldReligionNumberslg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3900" y="25400"/>
            <a:ext cx="11557001" cy="97078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/>
        </p:nvSpPr>
        <p:spPr>
          <a:xfrm>
            <a:off x="1270000" y="6362700"/>
            <a:ext cx="10464800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 cap="all" spc="384">
                <a:solidFill>
                  <a:srgbClr val="55D7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Third Grade Social Studies Standards</a:t>
            </a:r>
          </a:p>
        </p:txBody>
      </p:sp>
      <p:sp>
        <p:nvSpPr>
          <p:cNvPr id="116" name="Shape 116"/>
          <p:cNvSpPr/>
          <p:nvPr/>
        </p:nvSpPr>
        <p:spPr>
          <a:xfrm>
            <a:off x="1270000" y="2743200"/>
            <a:ext cx="10464800" cy="373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05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Northern Africa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105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rPr>
              <a:t>and Middle East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154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400" y="127000"/>
            <a:ext cx="10846000" cy="949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christianity-graphic-0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" y="977457"/>
            <a:ext cx="12814300" cy="77982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tJohnsAshfield_StainedGlass_GoodShepherd_Fac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625600"/>
            <a:ext cx="13004800" cy="1300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450px-Holy_Sepulchre_IMG_045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50" y="-25400"/>
            <a:ext cx="7353300" cy="98044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173" name="Shape 173"/>
          <p:cNvSpPr/>
          <p:nvPr/>
        </p:nvSpPr>
        <p:spPr>
          <a:xfrm>
            <a:off x="8063100" y="3463066"/>
            <a:ext cx="4432301" cy="2823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580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/>
            </a:pPr>
            <a:r>
              <a:rPr sz="5800" b="1"/>
              <a:t>Holy Church of the Sepulchre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711px-Jerusalem_Holy_Sepulchre_BW_1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90600"/>
            <a:ext cx="13093700" cy="11049536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8037700" y="313466"/>
            <a:ext cx="4432301" cy="28234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580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/>
            </a:pPr>
            <a:r>
              <a:rPr sz="5800" b="1"/>
              <a:t>Holy Church of the Sepulchre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548px-Golgotha_cross-section.svg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114300"/>
            <a:ext cx="13055600" cy="99822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54317" y="-320144"/>
            <a:ext cx="24295034" cy="10388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203200" y="228600"/>
            <a:ext cx="12496800" cy="1600200"/>
          </a:xfrm>
          <a:prstGeom prst="rect">
            <a:avLst/>
          </a:prstGeom>
        </p:spPr>
        <p:txBody>
          <a:bodyPr/>
          <a:lstStyle>
            <a:lvl1pPr algn="ctr">
              <a:defRPr sz="9600" b="1"/>
            </a:lvl1pPr>
          </a:lstStyle>
          <a:p>
            <a:pPr lvl="0">
              <a:defRPr sz="1800" b="0"/>
            </a:pPr>
            <a:r>
              <a:rPr sz="9600" b="1"/>
              <a:t>Christianity</a:t>
            </a:r>
          </a:p>
        </p:txBody>
      </p:sp>
      <p:sp>
        <p:nvSpPr>
          <p:cNvPr id="183" name="Shape 183"/>
          <p:cNvSpPr>
            <a:spLocks noGrp="1"/>
          </p:cNvSpPr>
          <p:nvPr>
            <p:ph type="body" idx="1"/>
          </p:nvPr>
        </p:nvSpPr>
        <p:spPr>
          <a:xfrm>
            <a:off x="203200" y="2006600"/>
            <a:ext cx="12623800" cy="7721600"/>
          </a:xfrm>
          <a:prstGeom prst="rect">
            <a:avLst/>
          </a:prstGeom>
        </p:spPr>
        <p:txBody>
          <a:bodyPr/>
          <a:lstStyle/>
          <a:p>
            <a:pPr marL="317988" lvl="0" indent="-317988">
              <a:defRPr sz="1800">
                <a:solidFill>
                  <a:srgbClr val="000000"/>
                </a:solidFill>
              </a:defRPr>
            </a:pPr>
            <a:r>
              <a:rPr sz="3100" b="1"/>
              <a:t>2.1-2.2 Billion Followers</a:t>
            </a:r>
            <a:r>
              <a:rPr sz="3100"/>
              <a:t> (largest in the world).</a:t>
            </a:r>
          </a:p>
          <a:p>
            <a:pPr marL="317988" lvl="0" indent="-317988">
              <a:defRPr sz="1800">
                <a:solidFill>
                  <a:srgbClr val="000000"/>
                </a:solidFill>
              </a:defRPr>
            </a:pPr>
            <a:r>
              <a:rPr sz="3100"/>
              <a:t>Follows the teachings of the </a:t>
            </a:r>
            <a:r>
              <a:rPr sz="3100" b="1" i="1"/>
              <a:t>Holy Bible</a:t>
            </a:r>
            <a:r>
              <a:rPr sz="3100"/>
              <a:t> and Jesus Christ’s teachings (some use parables).</a:t>
            </a:r>
          </a:p>
          <a:p>
            <a:pPr marL="317988" lvl="0" indent="-317988">
              <a:defRPr sz="1800">
                <a:solidFill>
                  <a:srgbClr val="000000"/>
                </a:solidFill>
              </a:defRPr>
            </a:pPr>
            <a:r>
              <a:rPr sz="3100" b="1"/>
              <a:t>Jesus is the Messiah</a:t>
            </a:r>
            <a:r>
              <a:rPr sz="3100"/>
              <a:t> (Son of God) sent to the earth for the salvation of mankind.</a:t>
            </a:r>
          </a:p>
          <a:p>
            <a:pPr marL="317988" lvl="0" indent="-317988">
              <a:defRPr sz="1800">
                <a:solidFill>
                  <a:srgbClr val="000000"/>
                </a:solidFill>
              </a:defRPr>
            </a:pPr>
            <a:r>
              <a:rPr sz="3100" b="1"/>
              <a:t>Main Divisions</a:t>
            </a:r>
            <a:r>
              <a:rPr sz="3100"/>
              <a:t>: Roman Catholics (1.2 billion), Protestants (600-800 million), Eastern Orthodoxy (230 million)</a:t>
            </a:r>
          </a:p>
          <a:p>
            <a:pPr marL="317988" lvl="0" indent="-317988">
              <a:defRPr sz="1800">
                <a:solidFill>
                  <a:srgbClr val="000000"/>
                </a:solidFill>
              </a:defRPr>
            </a:pPr>
            <a:r>
              <a:rPr sz="3100" b="1"/>
              <a:t>Major Holidays</a:t>
            </a:r>
            <a:r>
              <a:rPr sz="3100"/>
              <a:t>: Christmas and Easter</a:t>
            </a:r>
          </a:p>
          <a:p>
            <a:pPr marL="317988" lvl="0" indent="-317988">
              <a:defRPr sz="1800">
                <a:solidFill>
                  <a:srgbClr val="000000"/>
                </a:solidFill>
              </a:defRPr>
            </a:pPr>
            <a:r>
              <a:rPr sz="3100" b="1"/>
              <a:t>Holy / Important Cities</a:t>
            </a:r>
            <a:r>
              <a:rPr sz="3100"/>
              <a:t>: Jerusalem, Rome (The Vatican), Bethlehem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build="p" bldLvl="5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xfrm>
            <a:off x="203200" y="330200"/>
            <a:ext cx="12496800" cy="1397000"/>
          </a:xfrm>
          <a:prstGeom prst="rect">
            <a:avLst/>
          </a:prstGeom>
        </p:spPr>
        <p:txBody>
          <a:bodyPr/>
          <a:lstStyle>
            <a:lvl1pPr algn="ctr">
              <a:defRPr sz="7200" b="1"/>
            </a:lvl1pPr>
          </a:lstStyle>
          <a:p>
            <a:pPr lvl="0">
              <a:defRPr sz="1800" b="0"/>
            </a:pPr>
            <a:r>
              <a:rPr sz="7200" b="1"/>
              <a:t>The Middle East- Religion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idx="1"/>
          </p:nvPr>
        </p:nvSpPr>
        <p:spPr>
          <a:xfrm>
            <a:off x="203200" y="2032000"/>
            <a:ext cx="12496800" cy="7493000"/>
          </a:xfrm>
          <a:prstGeom prst="rect">
            <a:avLst/>
          </a:prstGeom>
        </p:spPr>
        <p:txBody>
          <a:bodyPr/>
          <a:lstStyle/>
          <a:p>
            <a:pPr marL="410307" lvl="0" indent="-410307">
              <a:defRPr sz="1800">
                <a:solidFill>
                  <a:srgbClr val="000000"/>
                </a:solidFill>
              </a:defRPr>
            </a:pPr>
            <a:r>
              <a:rPr sz="4000" b="1"/>
              <a:t>Islamic Realm</a:t>
            </a:r>
            <a:endParaRPr sz="4000"/>
          </a:p>
          <a:p>
            <a:pPr marL="1299307" lvl="2" indent="-410307">
              <a:defRPr sz="1800">
                <a:solidFill>
                  <a:srgbClr val="000000"/>
                </a:solidFill>
              </a:defRPr>
            </a:pPr>
            <a:r>
              <a:rPr sz="4000"/>
              <a:t>Major religion of </a:t>
            </a:r>
            <a:r>
              <a:rPr sz="4000" b="1"/>
              <a:t>most </a:t>
            </a:r>
            <a:r>
              <a:rPr sz="4000"/>
              <a:t>people in Northern Africa and Middle East</a:t>
            </a:r>
          </a:p>
          <a:p>
            <a:pPr marL="1299307" lvl="2" indent="-410307">
              <a:defRPr sz="1800">
                <a:solidFill>
                  <a:srgbClr val="000000"/>
                </a:solidFill>
              </a:defRPr>
            </a:pPr>
            <a:r>
              <a:rPr sz="4000"/>
              <a:t>Spread outside the region into Africa, Europe, and eastern Asia--largest Islamic countries: Pakistan, India, Indonesia, Bangladesh</a:t>
            </a:r>
          </a:p>
          <a:p>
            <a:pPr marL="410307" lvl="0" indent="-410307">
              <a:defRPr sz="1800">
                <a:solidFill>
                  <a:srgbClr val="000000"/>
                </a:solidFill>
              </a:defRPr>
            </a:pPr>
            <a:r>
              <a:rPr sz="4000" b="1"/>
              <a:t>Not everyone is a Muslim (follower of Islam)...</a:t>
            </a:r>
            <a:endParaRPr sz="4000"/>
          </a:p>
          <a:p>
            <a:pPr marL="1299307" lvl="2" indent="-410307">
              <a:defRPr sz="1800">
                <a:solidFill>
                  <a:srgbClr val="000000"/>
                </a:solidFill>
              </a:defRPr>
            </a:pPr>
            <a:r>
              <a:rPr sz="4000"/>
              <a:t>Jews in Israel and Christians in Lebanon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build="p" bldLvl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AncestryWhee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8751" y="-582"/>
            <a:ext cx="133096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800px-A_map_of_the_Arab_World_with_flags.svg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" y="1219200"/>
            <a:ext cx="12839700" cy="730258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hape 119"/>
          <p:cNvSpPr/>
          <p:nvPr/>
        </p:nvSpPr>
        <p:spPr>
          <a:xfrm>
            <a:off x="-253225" y="6794500"/>
            <a:ext cx="9702801" cy="233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300" b="1">
                <a:latin typeface="Helvetica Neue Light"/>
                <a:ea typeface="Helvetica Neue Light"/>
                <a:cs typeface="Helvetica Neue Light"/>
                <a:sym typeface="Helvetica Neue Light"/>
              </a:rPr>
              <a:t>MIDDLE EAST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7300" b="1">
                <a:latin typeface="Helvetica Neue Light"/>
                <a:ea typeface="Helvetica Neue Light"/>
                <a:cs typeface="Helvetica Neue Light"/>
                <a:sym typeface="Helvetica Neue Light"/>
              </a:rPr>
              <a:t>NORTHERN AFRICA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215900" y="152400"/>
            <a:ext cx="12573000" cy="1752600"/>
          </a:xfrm>
          <a:prstGeom prst="rect">
            <a:avLst/>
          </a:prstGeom>
        </p:spPr>
        <p:txBody>
          <a:bodyPr/>
          <a:lstStyle>
            <a:lvl1pPr algn="ctr">
              <a:defRPr sz="5800" b="1"/>
            </a:lvl1pPr>
          </a:lstStyle>
          <a:p>
            <a:pPr lvl="0">
              <a:defRPr sz="1800" b="0"/>
            </a:pPr>
            <a:r>
              <a:rPr sz="5800" b="1"/>
              <a:t>Muslims in Middle East and Northern Africa</a:t>
            </a:r>
          </a:p>
        </p:txBody>
      </p:sp>
      <p:sp>
        <p:nvSpPr>
          <p:cNvPr id="191" name="Shape 191"/>
          <p:cNvSpPr>
            <a:spLocks noGrp="1"/>
          </p:cNvSpPr>
          <p:nvPr>
            <p:ph type="body" idx="1"/>
          </p:nvPr>
        </p:nvSpPr>
        <p:spPr>
          <a:xfrm>
            <a:off x="254000" y="1993900"/>
            <a:ext cx="12496800" cy="7759700"/>
          </a:xfrm>
          <a:prstGeom prst="rect">
            <a:avLst/>
          </a:prstGeom>
        </p:spPr>
        <p:txBody>
          <a:bodyPr/>
          <a:lstStyle/>
          <a:p>
            <a:pPr marL="441080" lvl="0" indent="-441080">
              <a:lnSpc>
                <a:spcPct val="1000"/>
              </a:lnSpc>
              <a:defRPr sz="1800">
                <a:solidFill>
                  <a:srgbClr val="000000"/>
                </a:solidFill>
              </a:defRPr>
            </a:pPr>
            <a:r>
              <a:rPr sz="4300" b="1"/>
              <a:t>321 million Muslims</a:t>
            </a:r>
          </a:p>
          <a:p>
            <a:pPr marL="1330080" lvl="2" indent="-441080">
              <a:lnSpc>
                <a:spcPct val="1000"/>
              </a:lnSpc>
              <a:defRPr sz="1800">
                <a:solidFill>
                  <a:srgbClr val="000000"/>
                </a:solidFill>
              </a:defRPr>
            </a:pPr>
            <a:r>
              <a:rPr sz="4300" b="1"/>
              <a:t>91% of the overall population</a:t>
            </a:r>
          </a:p>
        </p:txBody>
      </p:sp>
      <p:pic>
        <p:nvPicPr>
          <p:cNvPr id="192" name="World_Muslim_Population_Pew_Foru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3009" y="3352800"/>
            <a:ext cx="13705418" cy="657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1" build="p" bldLvl="5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Worlds_Muslim_Populati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62100" y="787400"/>
            <a:ext cx="17043400" cy="81808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File-Allah-eser-green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58768" y="5842000"/>
            <a:ext cx="3076864" cy="31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383713" y="5321300"/>
            <a:ext cx="522859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5000" b="1">
                <a:solidFill>
                  <a:srgbClr val="002B3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000" b="1">
                <a:solidFill>
                  <a:srgbClr val="002B3D"/>
                </a:solidFill>
              </a:rPr>
              <a:t>Islam by Country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203200" y="330200"/>
            <a:ext cx="12496800" cy="1397000"/>
          </a:xfrm>
          <a:prstGeom prst="rect">
            <a:avLst/>
          </a:prstGeom>
        </p:spPr>
        <p:txBody>
          <a:bodyPr/>
          <a:lstStyle>
            <a:lvl1pPr algn="ctr">
              <a:defRPr sz="7700" b="1"/>
            </a:lvl1pPr>
          </a:lstStyle>
          <a:p>
            <a:pPr lvl="0">
              <a:defRPr sz="1800" b="0"/>
            </a:pPr>
            <a:r>
              <a:rPr sz="7700" b="1"/>
              <a:t>Muslims Around the World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idx="1"/>
          </p:nvPr>
        </p:nvSpPr>
        <p:spPr>
          <a:xfrm>
            <a:off x="203200" y="1993900"/>
            <a:ext cx="12496800" cy="7759700"/>
          </a:xfrm>
          <a:prstGeom prst="rect">
            <a:avLst/>
          </a:prstGeom>
        </p:spPr>
        <p:txBody>
          <a:bodyPr/>
          <a:lstStyle/>
          <a:p>
            <a:pPr marL="0" lvl="0" indent="0">
              <a:lnSpc>
                <a:spcPct val="91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800" b="1"/>
              <a:t>Complete the following:</a:t>
            </a:r>
          </a:p>
          <a:p>
            <a:pPr marL="0" lvl="0" indent="0">
              <a:lnSpc>
                <a:spcPct val="91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800" b="1"/>
              <a:t>1. Most of the world’s Muslims are not _______________________________________.</a:t>
            </a:r>
          </a:p>
          <a:p>
            <a:pPr marL="0" lvl="0" indent="0">
              <a:lnSpc>
                <a:spcPct val="91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800" b="1"/>
              <a:t>2. Most of the world’s Muslims live in _______________________________________. </a:t>
            </a:r>
          </a:p>
          <a:p>
            <a:pPr marL="0" lvl="0" indent="0">
              <a:lnSpc>
                <a:spcPct val="91000"/>
              </a:lnSpc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4800" b="1"/>
              <a:t>3. Those who live in the Middle East are more likely to be ______________________.</a:t>
            </a:r>
          </a:p>
        </p:txBody>
      </p:sp>
      <p:sp>
        <p:nvSpPr>
          <p:cNvPr id="200" name="Shape 200"/>
          <p:cNvSpPr/>
          <p:nvPr/>
        </p:nvSpPr>
        <p:spPr>
          <a:xfrm>
            <a:off x="2139557" y="3729710"/>
            <a:ext cx="8625764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4200" b="1">
                <a:solidFill>
                  <a:srgbClr val="B51A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 dirty="0">
                <a:solidFill>
                  <a:srgbClr val="B51A00"/>
                </a:solidFill>
              </a:rPr>
              <a:t>Arabic or living in the Middle East</a:t>
            </a:r>
          </a:p>
        </p:txBody>
      </p:sp>
      <p:sp>
        <p:nvSpPr>
          <p:cNvPr id="201" name="Shape 201"/>
          <p:cNvSpPr/>
          <p:nvPr/>
        </p:nvSpPr>
        <p:spPr>
          <a:xfrm>
            <a:off x="2808142" y="5734875"/>
            <a:ext cx="727679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4200" b="1">
                <a:solidFill>
                  <a:srgbClr val="B51A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 dirty="0">
                <a:solidFill>
                  <a:srgbClr val="B51A00"/>
                </a:solidFill>
              </a:rPr>
              <a:t>in South and Southeast Asia</a:t>
            </a:r>
          </a:p>
        </p:txBody>
      </p:sp>
      <p:sp>
        <p:nvSpPr>
          <p:cNvPr id="202" name="Shape 202"/>
          <p:cNvSpPr/>
          <p:nvPr/>
        </p:nvSpPr>
        <p:spPr>
          <a:xfrm>
            <a:off x="6407596" y="7692110"/>
            <a:ext cx="485302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4200" b="1">
                <a:solidFill>
                  <a:srgbClr val="B51A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 dirty="0">
                <a:solidFill>
                  <a:srgbClr val="B51A00"/>
                </a:solidFill>
              </a:rPr>
              <a:t>Arabic and Muslim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1" build="p" bldLvl="5" animBg="1" advAuto="0"/>
      <p:bldP spid="200" grpId="2" animBg="1" advAuto="0"/>
      <p:bldP spid="201" grpId="3" animBg="1" advAuto="0"/>
      <p:bldP spid="202" grpId="4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tar_of_Davi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50" y="2782765"/>
            <a:ext cx="3632200" cy="419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view;_ylt=A0PDoKoFP7BQTwwAbiSJzbkF;_ylu=X3oDMTBlMTQ4cGxyBHNlYwNzcgRzbGsDaW1n?back=http%3A%2F%2Fimages.search.yahoo.com%2Fsearch%2Fimages%3F_adv_prop%3Dimage%26va%3Dchristianity%2Bsymbols%26fr%3Dyfp-t-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5300" y="2533650"/>
            <a:ext cx="4030218" cy="468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view;_ylt=A0PDoKg4P7BQVxIAHoyJzbkF;_ylu=X3oDMTBlMTQ4cGxyBHNlYwNzcgRzbGsDaW1n?back=http%3A%2F%2Fimages.search.yahoo.com%2Fsearch%2Fimages%3Fp%3Dislam%2Bsymbols%26n%3D30%26ei%3Dutf-8%26y%3DSearch%26fr%3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61400" y="2781300"/>
            <a:ext cx="4191000" cy="419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view;_ylt=A0PDoX1cP7BQwhsAZNOJzbkF;_ylu=X3oDMTBlMTQ4cGxyBHNlYwNzcgRzbGsDaW1n?back=http%3A%2F%2Fimages.search.yahoo.com%2Fsearch%2Fimages%3Fp%3Dchristian%2Bcross%26n%3D30%26ei%3Dutf-8%26y%3DSearch%26fr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89400" y="2362200"/>
            <a:ext cx="4448048" cy="505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446000" y="-1220698"/>
            <a:ext cx="29044901" cy="14456567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210" name="dropped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1000" y="5617142"/>
            <a:ext cx="2616200" cy="3967615"/>
          </a:xfrm>
          <a:prstGeom prst="rect">
            <a:avLst/>
          </a:prstGeom>
          <a:ln w="12700">
            <a:solidFill/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religion_map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191" y="88900"/>
            <a:ext cx="11589718" cy="956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203200" y="330200"/>
            <a:ext cx="12496800" cy="1397000"/>
          </a:xfrm>
          <a:prstGeom prst="rect">
            <a:avLst/>
          </a:prstGeom>
        </p:spPr>
        <p:txBody>
          <a:bodyPr/>
          <a:lstStyle>
            <a:lvl1pPr algn="ctr">
              <a:defRPr sz="9600" b="1"/>
            </a:lvl1pPr>
          </a:lstStyle>
          <a:p>
            <a:pPr lvl="0">
              <a:defRPr sz="1800" b="0"/>
            </a:pPr>
            <a:r>
              <a:rPr sz="9600" b="1"/>
              <a:t>Judaism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idx="1"/>
          </p:nvPr>
        </p:nvSpPr>
        <p:spPr>
          <a:xfrm>
            <a:off x="203200" y="2324100"/>
            <a:ext cx="12496800" cy="7200900"/>
          </a:xfrm>
          <a:prstGeom prst="rect">
            <a:avLst/>
          </a:prstGeom>
        </p:spPr>
        <p:txBody>
          <a:bodyPr/>
          <a:lstStyle/>
          <a:p>
            <a:pPr marL="369276" lvl="0" indent="-369276">
              <a:defRPr sz="1800">
                <a:solidFill>
                  <a:srgbClr val="000000"/>
                </a:solidFill>
              </a:defRPr>
            </a:pPr>
            <a:r>
              <a:rPr sz="3600"/>
              <a:t>Anyone born of Jewish stock and anyone who professes the Jewish religion.</a:t>
            </a:r>
            <a:endParaRPr sz="3600" b="1"/>
          </a:p>
          <a:p>
            <a:pPr marL="369276" lvl="0" indent="-369276">
              <a:defRPr sz="1800">
                <a:solidFill>
                  <a:srgbClr val="000000"/>
                </a:solidFill>
              </a:defRPr>
            </a:pPr>
            <a:r>
              <a:rPr sz="3600"/>
              <a:t>They believe they are the chosen people of God, born to carry out the mission of bringing the whole world to his service.</a:t>
            </a:r>
          </a:p>
          <a:p>
            <a:pPr marL="369276" lvl="0" indent="-369276">
              <a:defRPr sz="1800">
                <a:solidFill>
                  <a:srgbClr val="000000"/>
                </a:solidFill>
              </a:defRPr>
            </a:pPr>
            <a:r>
              <a:rPr sz="3600"/>
              <a:t>Converts have been few and the majority of Jews are born Jews...</a:t>
            </a:r>
            <a:r>
              <a:rPr sz="3600" b="1"/>
              <a:t>ethnic religion.</a:t>
            </a:r>
          </a:p>
          <a:p>
            <a:pPr marL="369276" lvl="0" indent="-369276">
              <a:defRPr sz="1800">
                <a:solidFill>
                  <a:srgbClr val="000000"/>
                </a:solidFill>
              </a:defRPr>
            </a:pPr>
            <a:r>
              <a:rPr sz="3600"/>
              <a:t>Three main types of Judaism: Orthodox, Conservative, and Reform.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1" build="p" bldLvl="5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Western_wall_jerusalem_nigh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8200" y="0"/>
            <a:ext cx="146685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Köln-Tora-und-Innenansicht-Synagoge-Glockengasse-040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5039238"/>
            <a:ext cx="13004801" cy="177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9820091002123728_03%20-%20Bar%20Mitzvah%20Photography%20Shul.tiff"/>
          <p:cNvPicPr/>
          <p:nvPr/>
        </p:nvPicPr>
        <p:blipFill>
          <a:blip r:embed="rId2">
            <a:extLst/>
          </a:blip>
          <a:srcRect t="9163" b="9190"/>
          <a:stretch>
            <a:fillRect/>
          </a:stretch>
        </p:blipFill>
        <p:spPr>
          <a:xfrm>
            <a:off x="0" y="0"/>
            <a:ext cx="13004800" cy="7581900"/>
          </a:xfrm>
          <a:prstGeom prst="rect">
            <a:avLst/>
          </a:prstGeom>
          <a:ln w="12700">
            <a:miter lim="400000"/>
          </a:ln>
          <a:effectLst>
            <a:outerShdw blurRad="127000" dist="76200" dir="7140000" rotWithShape="0">
              <a:srgbClr val="000000">
                <a:alpha val="75000"/>
              </a:srgbClr>
            </a:outerShdw>
          </a:effectLst>
        </p:spPr>
      </p:pic>
      <p:sp>
        <p:nvSpPr>
          <p:cNvPr id="222" name="Shape 2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Bar Mitzah</a:t>
            </a:r>
          </a:p>
        </p:txBody>
      </p:sp>
      <p:sp>
        <p:nvSpPr>
          <p:cNvPr id="223" name="Shape 2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32323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600" b="1">
                <a:solidFill>
                  <a:srgbClr val="232323"/>
                </a:solidFill>
              </a:rPr>
              <a:t>Boy turns 13 (adult status)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xfrm>
            <a:off x="203200" y="330200"/>
            <a:ext cx="12496800" cy="1397000"/>
          </a:xfrm>
          <a:prstGeom prst="rect">
            <a:avLst/>
          </a:prstGeom>
        </p:spPr>
        <p:txBody>
          <a:bodyPr/>
          <a:lstStyle>
            <a:lvl1pPr algn="ctr">
              <a:defRPr sz="7200" b="1"/>
            </a:lvl1pPr>
          </a:lstStyle>
          <a:p>
            <a:pPr lvl="0">
              <a:defRPr sz="1800" b="0"/>
            </a:pPr>
            <a:r>
              <a:rPr sz="7200" b="1"/>
              <a:t>The Middle East- Climate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xfrm>
            <a:off x="203200" y="2324100"/>
            <a:ext cx="12496800" cy="7200900"/>
          </a:xfrm>
          <a:prstGeom prst="rect">
            <a:avLst/>
          </a:prstGeom>
        </p:spPr>
        <p:txBody>
          <a:bodyPr/>
          <a:lstStyle/>
          <a:p>
            <a:pPr marL="471853" lvl="0" indent="-471853">
              <a:defRPr sz="1800">
                <a:solidFill>
                  <a:srgbClr val="000000"/>
                </a:solidFill>
              </a:defRPr>
            </a:pPr>
            <a:r>
              <a:rPr sz="4600" b="1"/>
              <a:t>Dry Realm</a:t>
            </a:r>
          </a:p>
          <a:p>
            <a:pPr marL="916353" lvl="1" indent="-471853">
              <a:defRPr sz="1800">
                <a:solidFill>
                  <a:srgbClr val="000000"/>
                </a:solidFill>
              </a:defRPr>
            </a:pPr>
            <a:r>
              <a:rPr sz="4600"/>
              <a:t>Sahara and Arabian Deserts</a:t>
            </a:r>
          </a:p>
          <a:p>
            <a:pPr marL="916353" lvl="1" indent="-471853">
              <a:defRPr sz="1800">
                <a:solidFill>
                  <a:srgbClr val="000000"/>
                </a:solidFill>
              </a:defRPr>
            </a:pPr>
            <a:r>
              <a:rPr sz="4600"/>
              <a:t>climates: Arid, Semiarid, and Mediterranean</a:t>
            </a:r>
          </a:p>
          <a:p>
            <a:pPr marL="916353" lvl="1" indent="-471853">
              <a:defRPr sz="1800">
                <a:solidFill>
                  <a:srgbClr val="000000"/>
                </a:solidFill>
              </a:defRPr>
            </a:pPr>
            <a:r>
              <a:rPr sz="4600"/>
              <a:t>Hot Days and Cooler Nights (High Pressure)</a:t>
            </a:r>
          </a:p>
          <a:p>
            <a:pPr marL="916353" lvl="1" indent="-471853">
              <a:defRPr sz="1800">
                <a:solidFill>
                  <a:srgbClr val="000000"/>
                </a:solidFill>
              </a:defRPr>
            </a:pPr>
            <a:r>
              <a:rPr sz="4600"/>
              <a:t>poor/thin soils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1" build="p" bldLvl="5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Bat_Mitzvah.png"/>
          <p:cNvPicPr/>
          <p:nvPr/>
        </p:nvPicPr>
        <p:blipFill>
          <a:blip r:embed="rId2">
            <a:extLst/>
          </a:blip>
          <a:srcRect t="6289" b="6394"/>
          <a:stretch>
            <a:fillRect/>
          </a:stretch>
        </p:blipFill>
        <p:spPr>
          <a:xfrm>
            <a:off x="0" y="0"/>
            <a:ext cx="13004800" cy="7581900"/>
          </a:xfrm>
          <a:prstGeom prst="rect">
            <a:avLst/>
          </a:prstGeom>
          <a:ln w="12700">
            <a:miter lim="400000"/>
          </a:ln>
          <a:effectLst>
            <a:outerShdw blurRad="127000" dist="76200" dir="7140000" rotWithShape="0">
              <a:srgbClr val="000000">
                <a:alpha val="75000"/>
              </a:srgbClr>
            </a:outerShdw>
          </a:effectLst>
        </p:spPr>
      </p:pic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Bat Mitzah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32323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600" b="1">
                <a:solidFill>
                  <a:srgbClr val="232323"/>
                </a:solidFill>
              </a:rPr>
              <a:t>Boy turns 13 (adult status)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kosher mickds.jpg"/>
          <p:cNvPicPr/>
          <p:nvPr/>
        </p:nvPicPr>
        <p:blipFill>
          <a:blip r:embed="rId2">
            <a:extLst/>
          </a:blip>
          <a:srcRect t="11067" b="11197"/>
          <a:stretch>
            <a:fillRect/>
          </a:stretch>
        </p:blipFill>
        <p:spPr>
          <a:xfrm>
            <a:off x="0" y="0"/>
            <a:ext cx="13004800" cy="7581900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sz="1800" b="0"/>
            </a:pPr>
            <a:r>
              <a:rPr sz="4200" b="1"/>
              <a:t>Kosher McDonald’s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idx="1"/>
          </p:nvPr>
        </p:nvSpPr>
        <p:spPr>
          <a:xfrm>
            <a:off x="7874000" y="8318500"/>
            <a:ext cx="4953000" cy="622300"/>
          </a:xfrm>
          <a:prstGeom prst="rect">
            <a:avLst/>
          </a:prstGeom>
        </p:spPr>
        <p:txBody>
          <a:bodyPr/>
          <a:lstStyle>
            <a:lvl1pPr>
              <a:defRPr sz="3200" b="1" i="1">
                <a:solidFill>
                  <a:srgbClr val="232323"/>
                </a:solidFill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3200" b="1" i="1">
                <a:solidFill>
                  <a:srgbClr val="232323"/>
                </a:solidFill>
              </a:rPr>
              <a:t>2012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My America.006.jpg"/>
          <p:cNvPicPr/>
          <p:nvPr/>
        </p:nvPicPr>
        <p:blipFill>
          <a:blip r:embed="rId2">
            <a:extLst/>
          </a:blip>
          <a:srcRect l="32064" t="14298" r="32116" b="20320"/>
          <a:stretch>
            <a:fillRect/>
          </a:stretch>
        </p:blipFill>
        <p:spPr>
          <a:xfrm>
            <a:off x="508000" y="520700"/>
            <a:ext cx="5816600" cy="7962900"/>
          </a:xfrm>
          <a:prstGeom prst="rect">
            <a:avLst/>
          </a:prstGeom>
          <a:ln w="12700">
            <a:miter lim="400000"/>
          </a:ln>
          <a:effectLst>
            <a:outerShdw blurRad="127000" dist="76200" dir="7140000" rotWithShape="0">
              <a:srgbClr val="000000">
                <a:alpha val="75000"/>
              </a:srgbClr>
            </a:outerShdw>
          </a:effectLst>
        </p:spPr>
      </p:pic>
      <p:pic>
        <p:nvPicPr>
          <p:cNvPr id="234" name="ou.gif"/>
          <p:cNvPicPr/>
          <p:nvPr/>
        </p:nvPicPr>
        <p:blipFill>
          <a:blip r:embed="rId3">
            <a:extLst/>
          </a:blip>
          <a:srcRect t="4434" b="3822"/>
          <a:stretch>
            <a:fillRect/>
          </a:stretch>
        </p:blipFill>
        <p:spPr>
          <a:xfrm>
            <a:off x="7493000" y="520700"/>
            <a:ext cx="4152900" cy="381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kosher-zen_art.jpg"/>
          <p:cNvPicPr/>
          <p:nvPr/>
        </p:nvPicPr>
        <p:blipFill>
          <a:blip r:embed="rId4">
            <a:extLst/>
          </a:blip>
          <a:srcRect t="1611" b="1355"/>
          <a:stretch>
            <a:fillRect/>
          </a:stretch>
        </p:blipFill>
        <p:spPr>
          <a:xfrm>
            <a:off x="6667500" y="4660900"/>
            <a:ext cx="5816600" cy="3822700"/>
          </a:xfrm>
          <a:prstGeom prst="rect">
            <a:avLst/>
          </a:prstGeom>
          <a:ln w="12700">
            <a:miter lim="400000"/>
          </a:ln>
          <a:effectLst>
            <a:outerShdw blurRad="127000" dist="76200" dir="7140000" rotWithShape="0">
              <a:srgbClr val="000000">
                <a:alpha val="75000"/>
              </a:srgbClr>
            </a:outerShdw>
          </a:effectLst>
        </p:spPr>
      </p:pic>
      <p:sp>
        <p:nvSpPr>
          <p:cNvPr id="236" name="Shape 236"/>
          <p:cNvSpPr>
            <a:spLocks noGrp="1"/>
          </p:cNvSpPr>
          <p:nvPr>
            <p:ph type="body" idx="1"/>
          </p:nvPr>
        </p:nvSpPr>
        <p:spPr>
          <a:xfrm>
            <a:off x="2374900" y="8724900"/>
            <a:ext cx="8255000" cy="990600"/>
          </a:xfrm>
          <a:prstGeom prst="rect">
            <a:avLst/>
          </a:prstGeom>
        </p:spPr>
        <p:txBody>
          <a:bodyPr/>
          <a:lstStyle>
            <a:lvl1pPr algn="ctr">
              <a:defRPr sz="5600" b="1">
                <a:solidFill>
                  <a:srgbClr val="444444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444444"/>
                </a:solidFill>
              </a:rPr>
              <a:t>Keeping Kosher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xfrm>
            <a:off x="203200" y="330200"/>
            <a:ext cx="12496800" cy="1397000"/>
          </a:xfrm>
          <a:prstGeom prst="rect">
            <a:avLst/>
          </a:prstGeom>
        </p:spPr>
        <p:txBody>
          <a:bodyPr/>
          <a:lstStyle>
            <a:lvl1pPr algn="ctr">
              <a:defRPr sz="9600" b="1"/>
            </a:lvl1pPr>
          </a:lstStyle>
          <a:p>
            <a:pPr lvl="0">
              <a:defRPr sz="1800" b="0"/>
            </a:pPr>
            <a:r>
              <a:rPr sz="9600" b="1"/>
              <a:t>Islam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idx="1"/>
          </p:nvPr>
        </p:nvSpPr>
        <p:spPr>
          <a:xfrm>
            <a:off x="203200" y="2032000"/>
            <a:ext cx="12496800" cy="7493000"/>
          </a:xfrm>
          <a:prstGeom prst="rect">
            <a:avLst/>
          </a:prstGeom>
        </p:spPr>
        <p:txBody>
          <a:bodyPr/>
          <a:lstStyle/>
          <a:p>
            <a:pPr marL="410307" lvl="0" indent="-410307">
              <a:defRPr sz="1800">
                <a:solidFill>
                  <a:srgbClr val="000000"/>
                </a:solidFill>
              </a:defRPr>
            </a:pPr>
            <a:r>
              <a:rPr sz="4000"/>
              <a:t>means “</a:t>
            </a:r>
            <a:r>
              <a:rPr sz="4000" b="1"/>
              <a:t>submissive</a:t>
            </a:r>
            <a:r>
              <a:rPr sz="4000"/>
              <a:t>” to God (</a:t>
            </a:r>
            <a:r>
              <a:rPr sz="4000" b="1"/>
              <a:t>Allah</a:t>
            </a:r>
            <a:r>
              <a:rPr sz="4000"/>
              <a:t>).</a:t>
            </a:r>
          </a:p>
          <a:p>
            <a:pPr marL="410307" lvl="0" indent="-410307">
              <a:defRPr sz="1800">
                <a:solidFill>
                  <a:srgbClr val="000000"/>
                </a:solidFill>
              </a:defRPr>
            </a:pPr>
            <a:r>
              <a:rPr sz="4000"/>
              <a:t>religion based on the teachings of </a:t>
            </a:r>
            <a:r>
              <a:rPr sz="4000" b="1"/>
              <a:t>Muhammad</a:t>
            </a:r>
            <a:r>
              <a:rPr sz="4000"/>
              <a:t>.</a:t>
            </a:r>
          </a:p>
          <a:p>
            <a:pPr marL="410307" lvl="0" indent="-410307">
              <a:defRPr sz="1800">
                <a:solidFill>
                  <a:srgbClr val="000000"/>
                </a:solidFill>
              </a:defRPr>
            </a:pPr>
            <a:r>
              <a:rPr sz="4000" b="1"/>
              <a:t>youngest</a:t>
            </a:r>
            <a:r>
              <a:rPr sz="4000"/>
              <a:t> of the world’s major religions.</a:t>
            </a:r>
          </a:p>
          <a:p>
            <a:pPr marL="410307" lvl="0" indent="-410307">
              <a:defRPr sz="1800">
                <a:solidFill>
                  <a:srgbClr val="000000"/>
                </a:solidFill>
              </a:defRPr>
            </a:pPr>
            <a:r>
              <a:rPr sz="4000" b="1"/>
              <a:t>1.6 Billion</a:t>
            </a:r>
            <a:r>
              <a:rPr sz="4000"/>
              <a:t> followers around the world.</a:t>
            </a:r>
          </a:p>
          <a:p>
            <a:pPr marL="410307" lvl="0" indent="-410307">
              <a:defRPr sz="1800">
                <a:solidFill>
                  <a:srgbClr val="000000"/>
                </a:solidFill>
              </a:defRPr>
            </a:pPr>
            <a:r>
              <a:rPr sz="4000"/>
              <a:t>a revision and expansion of Jewish and Christian religions.</a:t>
            </a:r>
          </a:p>
          <a:p>
            <a:pPr marL="410307" lvl="0" indent="-410307">
              <a:defRPr sz="1800">
                <a:solidFill>
                  <a:srgbClr val="000000"/>
                </a:solidFill>
              </a:defRPr>
            </a:pPr>
            <a:r>
              <a:rPr sz="4000" b="1"/>
              <a:t>Muslim</a:t>
            </a:r>
            <a:r>
              <a:rPr sz="4000"/>
              <a:t> is a follower of the Islamic religion.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1" build="p" bldLvl="5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250px-Qura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" y="-660094"/>
            <a:ext cx="12941301" cy="11077752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Shape 242"/>
          <p:cNvSpPr/>
          <p:nvPr/>
        </p:nvSpPr>
        <p:spPr>
          <a:xfrm>
            <a:off x="10018956" y="8293100"/>
            <a:ext cx="2823669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7200" b="1" i="1">
                <a:solidFill>
                  <a:srgbClr val="444444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7200" b="1" i="1">
                <a:solidFill>
                  <a:srgbClr val="444444"/>
                </a:solidFill>
              </a:rPr>
              <a:t>Quran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quran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5450" y="-114300"/>
            <a:ext cx="13843000" cy="9982200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hape 245"/>
          <p:cNvSpPr/>
          <p:nvPr/>
        </p:nvSpPr>
        <p:spPr>
          <a:xfrm>
            <a:off x="8026757" y="393700"/>
            <a:ext cx="4775201" cy="1397000"/>
          </a:xfrm>
          <a:prstGeom prst="rect">
            <a:avLst/>
          </a:prstGeom>
          <a:ln w="12700">
            <a:miter lim="400000"/>
          </a:ln>
          <a:effectLst>
            <a:outerShdw blurRad="127000" dist="76200" dir="714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4200" b="1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FFFFFF"/>
                </a:solidFill>
              </a:rPr>
              <a:t>What is different about this book?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203200" y="330200"/>
            <a:ext cx="12496800" cy="1397000"/>
          </a:xfrm>
          <a:prstGeom prst="rect">
            <a:avLst/>
          </a:prstGeom>
        </p:spPr>
        <p:txBody>
          <a:bodyPr/>
          <a:lstStyle>
            <a:lvl1pPr algn="ctr">
              <a:defRPr sz="9600" b="1"/>
            </a:lvl1pPr>
          </a:lstStyle>
          <a:p>
            <a:pPr lvl="0">
              <a:defRPr sz="1800" b="0"/>
            </a:pPr>
            <a:r>
              <a:rPr sz="9600" b="1"/>
              <a:t>The Five Pillars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218047" y="2015155"/>
            <a:ext cx="12467106" cy="7183790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 b="1"/>
              <a:t>1- Shahada</a:t>
            </a:r>
          </a:p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/>
              <a:t>Prayer which says:</a:t>
            </a:r>
          </a:p>
          <a:p>
            <a:pPr marL="0" lvl="0" indent="0" algn="ctr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 i="1"/>
              <a:t>“There is no God but Allah, and Muhammad is the messenger of Allah.”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1" build="p" bldLvl="5" animBg="1" advAuto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203200" y="330200"/>
            <a:ext cx="12496800" cy="1397000"/>
          </a:xfrm>
          <a:prstGeom prst="rect">
            <a:avLst/>
          </a:prstGeom>
        </p:spPr>
        <p:txBody>
          <a:bodyPr/>
          <a:lstStyle>
            <a:lvl1pPr algn="ctr">
              <a:defRPr sz="9600" b="1"/>
            </a:lvl1pPr>
          </a:lstStyle>
          <a:p>
            <a:pPr lvl="0">
              <a:defRPr sz="1800" b="0"/>
            </a:pPr>
            <a:r>
              <a:rPr sz="9600" b="1"/>
              <a:t>The Five Pillars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218047" y="2015155"/>
            <a:ext cx="12467106" cy="7183790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 b="1"/>
              <a:t>2- Salat</a:t>
            </a:r>
          </a:p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/>
              <a:t>This is the Muslim requirement to pray 5 times each day toward Mecca (Makkah): dawn, noon, afternoon, sunset, evening.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1" build="p" bldLvl="5" animBg="1" advAuto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xfrm>
            <a:off x="203200" y="330200"/>
            <a:ext cx="12496800" cy="1397000"/>
          </a:xfrm>
          <a:prstGeom prst="rect">
            <a:avLst/>
          </a:prstGeom>
        </p:spPr>
        <p:txBody>
          <a:bodyPr/>
          <a:lstStyle>
            <a:lvl1pPr algn="ctr">
              <a:defRPr sz="9600" b="1"/>
            </a:lvl1pPr>
          </a:lstStyle>
          <a:p>
            <a:pPr lvl="0">
              <a:defRPr sz="1800" b="0"/>
            </a:pPr>
            <a:r>
              <a:rPr sz="9600" b="1"/>
              <a:t>The Five Pillars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idx="1"/>
          </p:nvPr>
        </p:nvSpPr>
        <p:spPr>
          <a:xfrm>
            <a:off x="218047" y="2015155"/>
            <a:ext cx="12467106" cy="7183790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 b="1"/>
              <a:t>3- Zakat</a:t>
            </a:r>
          </a:p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/>
              <a:t>Zakat means almsgivng (giving to the poor and sick). The Quran (Koran)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1" build="p" bldLvl="5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xfrm>
            <a:off x="203200" y="330200"/>
            <a:ext cx="12496800" cy="1397000"/>
          </a:xfrm>
          <a:prstGeom prst="rect">
            <a:avLst/>
          </a:prstGeom>
        </p:spPr>
        <p:txBody>
          <a:bodyPr/>
          <a:lstStyle>
            <a:lvl1pPr algn="ctr">
              <a:defRPr sz="9600" b="1"/>
            </a:lvl1pPr>
          </a:lstStyle>
          <a:p>
            <a:pPr lvl="0">
              <a:defRPr sz="1800" b="0"/>
            </a:pPr>
            <a:r>
              <a:rPr sz="9600" b="1"/>
              <a:t>The Five Pillars</a:t>
            </a:r>
          </a:p>
        </p:txBody>
      </p:sp>
      <p:sp>
        <p:nvSpPr>
          <p:cNvPr id="257" name="Shape 257"/>
          <p:cNvSpPr>
            <a:spLocks noGrp="1"/>
          </p:cNvSpPr>
          <p:nvPr>
            <p:ph type="body" idx="1"/>
          </p:nvPr>
        </p:nvSpPr>
        <p:spPr>
          <a:xfrm>
            <a:off x="218047" y="2015155"/>
            <a:ext cx="12467106" cy="7183790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 b="1"/>
              <a:t>4- Sawm</a:t>
            </a:r>
          </a:p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/>
              <a:t>Requirement that Muslims fast during the month of Ramadan (9th month in the Islamic calendar).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dropped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0680" y="2423735"/>
            <a:ext cx="13195301" cy="4902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icture 124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2300" y="774700"/>
            <a:ext cx="21602700" cy="8193324"/>
          </a:xfrm>
          <a:prstGeom prst="rect">
            <a:avLst/>
          </a:prstGeom>
          <a:effectLst>
            <a:outerShdw blurRad="127000" dist="76200" dir="714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203200" y="330200"/>
            <a:ext cx="12496800" cy="1397000"/>
          </a:xfrm>
          <a:prstGeom prst="rect">
            <a:avLst/>
          </a:prstGeom>
        </p:spPr>
        <p:txBody>
          <a:bodyPr/>
          <a:lstStyle>
            <a:lvl1pPr algn="ctr">
              <a:defRPr sz="9600" b="1"/>
            </a:lvl1pPr>
          </a:lstStyle>
          <a:p>
            <a:pPr lvl="0">
              <a:defRPr sz="1800" b="0"/>
            </a:pPr>
            <a:r>
              <a:rPr sz="9600" b="1"/>
              <a:t>The Five Pillars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idx="1"/>
          </p:nvPr>
        </p:nvSpPr>
        <p:spPr>
          <a:xfrm>
            <a:off x="218047" y="2015155"/>
            <a:ext cx="12458701" cy="7810501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 b="1"/>
              <a:t>4- Sawm</a:t>
            </a:r>
          </a:p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/>
              <a:t>NO food or drink is allowed from sun up to sun down for the entire month.</a:t>
            </a:r>
          </a:p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/>
              <a:t>Exceptions: elderly, children, sick, pregnant women.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1" build="p" bldLvl="5" animBg="1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/>
          </p:cNvSpPr>
          <p:nvPr>
            <p:ph type="title"/>
          </p:nvPr>
        </p:nvSpPr>
        <p:spPr>
          <a:xfrm>
            <a:off x="203200" y="330200"/>
            <a:ext cx="12496800" cy="1397000"/>
          </a:xfrm>
          <a:prstGeom prst="rect">
            <a:avLst/>
          </a:prstGeom>
        </p:spPr>
        <p:txBody>
          <a:bodyPr/>
          <a:lstStyle>
            <a:lvl1pPr algn="ctr">
              <a:defRPr sz="9600" b="1"/>
            </a:lvl1pPr>
          </a:lstStyle>
          <a:p>
            <a:pPr lvl="0">
              <a:defRPr sz="1800" b="0"/>
            </a:pPr>
            <a:r>
              <a:rPr sz="9600" b="1"/>
              <a:t>The Five Pillars</a:t>
            </a:r>
          </a:p>
        </p:txBody>
      </p:sp>
      <p:sp>
        <p:nvSpPr>
          <p:cNvPr id="263" name="Shape 263"/>
          <p:cNvSpPr>
            <a:spLocks noGrp="1"/>
          </p:cNvSpPr>
          <p:nvPr>
            <p:ph type="body" idx="1"/>
          </p:nvPr>
        </p:nvSpPr>
        <p:spPr>
          <a:xfrm>
            <a:off x="218047" y="2015155"/>
            <a:ext cx="12467106" cy="7183790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 b="1"/>
              <a:t>5- Hajj</a:t>
            </a:r>
          </a:p>
          <a:p>
            <a:pPr marL="0" lvl="0" indent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7200"/>
              <a:t>The Hajj is the pilgrimage to Mecca which every Muslim is expected to make at least once in his/her lifetime.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1" build="p" bldLvl="5" animBg="1" advAuto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Entrance-of-Makkah-Mecca-Makkah-Gate-on-Jaddah-Makkah-Highway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1300" y="-177800"/>
            <a:ext cx="13474700" cy="101113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abraj-al-bai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3250" y="-2514600"/>
            <a:ext cx="14185900" cy="12751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1244804535240244100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2633" y="-3200400"/>
            <a:ext cx="13377366" cy="1407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Masjid_al-Haram_panoram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916900" y="0"/>
            <a:ext cx="54825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800px-La_mecque_pelerin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775" y="368300"/>
            <a:ext cx="12567249" cy="901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6-tent-city-of-min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0"/>
            <a:ext cx="6680200" cy="10010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6-tent-city-of-min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2900" y="-8268967"/>
            <a:ext cx="13614400" cy="20401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hajj+20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21250" y="-508000"/>
            <a:ext cx="23609300" cy="156992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51pw%2Bmk9Q6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600" y="88900"/>
            <a:ext cx="6683909" cy="95758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281" name="Shape 281"/>
          <p:cNvSpPr/>
          <p:nvPr/>
        </p:nvSpPr>
        <p:spPr>
          <a:xfrm>
            <a:off x="6731775" y="292100"/>
            <a:ext cx="6350001" cy="915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b="1">
                <a:latin typeface="Helvetica Neue Light"/>
                <a:ea typeface="Helvetica Neue Light"/>
                <a:cs typeface="Helvetica Neue Light"/>
                <a:sym typeface="Helvetica Neue Light"/>
              </a:rPr>
              <a:t>The Hajj Video Facts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200" b="1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b="1">
                <a:latin typeface="Helvetica Neue Light"/>
                <a:ea typeface="Helvetica Neue Light"/>
                <a:cs typeface="Helvetica Neue Light"/>
                <a:sym typeface="Helvetica Neue Light"/>
              </a:rPr>
              <a:t>Write out one fact for each minute of the video.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200" b="1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b="1">
                <a:latin typeface="Helvetica Neue Light"/>
                <a:ea typeface="Helvetica Neue Light"/>
                <a:cs typeface="Helvetica Neue Light"/>
                <a:sym typeface="Helvetica Neue Light"/>
              </a:rPr>
              <a:t>The video will be stopped at 11 minutes to discuss the first half.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4200" b="1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b="1">
                <a:latin typeface="Helvetica Neue Light"/>
                <a:ea typeface="Helvetica Neue Light"/>
                <a:cs typeface="Helvetica Neue Light"/>
                <a:sym typeface="Helvetica Neue Light"/>
              </a:rPr>
              <a:t>21 Total Facts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b="1">
                <a:latin typeface="Helvetica Neue Light"/>
                <a:ea typeface="Helvetica Neue Light"/>
                <a:cs typeface="Helvetica Neue Light"/>
                <a:sym typeface="Helvetica Neue Light"/>
              </a:rPr>
              <a:t>and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 b="1">
                <a:latin typeface="Helvetica Neue Light"/>
                <a:ea typeface="Helvetica Neue Light"/>
                <a:cs typeface="Helvetica Neue Light"/>
                <a:sym typeface="Helvetica Neue Light"/>
              </a:rPr>
              <a:t>Additional Facts from the class discussion.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rainfall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6400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775" y="5854038"/>
            <a:ext cx="13004801" cy="4242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27400" b="1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/>
            </a:pPr>
            <a:r>
              <a:rPr sz="27400" b="1"/>
              <a:t>Rainfall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Baghdad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731px-RoxburyMosque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700" y="-152400"/>
            <a:ext cx="13271500" cy="10875005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/>
          <p:nvPr/>
        </p:nvSpPr>
        <p:spPr>
          <a:xfrm>
            <a:off x="212154" y="266700"/>
            <a:ext cx="6130520" cy="7366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4200" b="1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FFFFFF"/>
                </a:solidFill>
              </a:rPr>
              <a:t>Mosque in Boston, USA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799px-National_Mosque_KL_2007_pano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8469" y="0"/>
            <a:ext cx="13349038" cy="10007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346744" y="241300"/>
            <a:ext cx="5150131" cy="7366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4200" b="1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FFFFFF"/>
                </a:solidFill>
              </a:rPr>
              <a:t>Mosque in Malaysia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Mosque_&quot;Kul_Sharif&quot;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88816" y="-139700"/>
            <a:ext cx="15115632" cy="1003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Shape 292"/>
          <p:cNvSpPr/>
          <p:nvPr/>
        </p:nvSpPr>
        <p:spPr>
          <a:xfrm>
            <a:off x="-1269225" y="139700"/>
            <a:ext cx="7518401" cy="7366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4200" b="1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FFFFFF"/>
                </a:solidFill>
              </a:rPr>
              <a:t>Mosque in Russia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800px-AbujaNationalMosqu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9203" y="0"/>
            <a:ext cx="13603206" cy="10185400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Shape 295"/>
          <p:cNvSpPr/>
          <p:nvPr/>
        </p:nvSpPr>
        <p:spPr>
          <a:xfrm>
            <a:off x="775" y="190500"/>
            <a:ext cx="7518401" cy="736600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4200" b="1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200" b="1">
                <a:solidFill>
                  <a:srgbClr val="FFFFFF"/>
                </a:solidFill>
              </a:rPr>
              <a:t>Mosque in Nigeria (Africa)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800px-Sultan_Ahmed_Mosque_Istanbul_Turkey_retouche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1798" y="0"/>
            <a:ext cx="14048396" cy="995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/>
        </p:nvSpPr>
        <p:spPr>
          <a:xfrm>
            <a:off x="2968637" y="914400"/>
            <a:ext cx="7048501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7200" b="1">
                <a:effectLst>
                  <a:outerShdw blurRad="127000" dist="76200" dir="2700000" rotWithShape="0">
                    <a:srgbClr val="000000">
                      <a:alpha val="75000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7200" b="1">
                <a:solidFill>
                  <a:srgbClr val="FFFFFF"/>
                </a:solidFill>
                <a:effectLst>
                  <a:outerShdw blurRad="127000" dist="76200" dir="2700000" rotWithShape="0">
                    <a:srgbClr val="000000">
                      <a:alpha val="75000"/>
                    </a:srgbClr>
                  </a:outerShdw>
                </a:effectLst>
              </a:rPr>
              <a:t>Istanbul, Turkey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roup 302"/>
          <p:cNvGrpSpPr/>
          <p:nvPr/>
        </p:nvGrpSpPr>
        <p:grpSpPr>
          <a:xfrm>
            <a:off x="355600" y="368299"/>
            <a:ext cx="12280900" cy="6330951"/>
            <a:chOff x="-31750" y="-31750"/>
            <a:chExt cx="12280900" cy="6330950"/>
          </a:xfrm>
        </p:grpSpPr>
        <p:pic>
          <p:nvPicPr>
            <p:cNvPr id="301" name="pasted-image-small.png"/>
            <p:cNvPicPr/>
            <p:nvPr/>
          </p:nvPicPr>
          <p:blipFill>
            <a:blip r:embed="rId2">
              <a:extLst/>
            </a:blip>
            <a:srcRect t="1518" b="45714"/>
            <a:stretch>
              <a:fillRect/>
            </a:stretch>
          </p:blipFill>
          <p:spPr>
            <a:xfrm>
              <a:off x="0" y="0"/>
              <a:ext cx="12217400" cy="626728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0" name="Picture 299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1750" y="-31750"/>
              <a:ext cx="12280900" cy="6330950"/>
            </a:xfrm>
            <a:prstGeom prst="rect">
              <a:avLst/>
            </a:prstGeom>
            <a:effectLst/>
          </p:spPr>
        </p:pic>
      </p:grpSp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 spc="0">
                <a:solidFill>
                  <a:srgbClr val="000000"/>
                </a:solidFill>
              </a:defRPr>
            </a:pPr>
            <a:r>
              <a:rPr sz="6400" b="1" spc="-128">
                <a:solidFill>
                  <a:srgbClr val="EEEEEE"/>
                </a:solidFill>
              </a:rPr>
              <a:t>Five Facts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5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100">
                <a:solidFill>
                  <a:srgbClr val="EEEEEE"/>
                </a:solidFill>
              </a:rPr>
              <a:t>about Middle East and Northern Africa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519022" y="5766597"/>
            <a:ext cx="11966756" cy="1697195"/>
          </a:xfrm>
          <a:prstGeom prst="rect">
            <a:avLst/>
          </a:prstGeom>
          <a:solidFill>
            <a:srgbClr val="82B21C"/>
          </a:solidFill>
          <a:ln w="12700">
            <a:miter lim="400000"/>
          </a:ln>
          <a:effectLst>
            <a:outerShdw blurRad="50800" dist="25400" dir="5400000" rotWithShape="0">
              <a:srgbClr val="424242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800" b="1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</a:rPr>
              <a:t>4. Main landscape is desert with most people living near water.</a:t>
            </a:r>
          </a:p>
        </p:txBody>
      </p:sp>
      <p:sp>
        <p:nvSpPr>
          <p:cNvPr id="307" name="Shape 307"/>
          <p:cNvSpPr/>
          <p:nvPr/>
        </p:nvSpPr>
        <p:spPr>
          <a:xfrm>
            <a:off x="519022" y="7496837"/>
            <a:ext cx="11966756" cy="1697196"/>
          </a:xfrm>
          <a:prstGeom prst="rect">
            <a:avLst/>
          </a:prstGeom>
          <a:gradFill>
            <a:gsLst>
              <a:gs pos="0">
                <a:srgbClr val="EEEEEE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blurRad="50800" dist="25400" dir="5400000" rotWithShape="0">
              <a:srgbClr val="424242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>
                <a:solidFill>
                  <a:srgbClr val="232323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800" b="1">
                <a:solidFill>
                  <a:srgbClr val="232323"/>
                </a:solidFill>
              </a:rPr>
              <a:t> 5. Oil has made many countries wealthy: Saudi Arabia, U.A.E., Qatar, etc.</a:t>
            </a:r>
          </a:p>
        </p:txBody>
      </p:sp>
      <p:sp>
        <p:nvSpPr>
          <p:cNvPr id="308" name="Shape 308"/>
          <p:cNvSpPr/>
          <p:nvPr/>
        </p:nvSpPr>
        <p:spPr>
          <a:xfrm>
            <a:off x="519022" y="4031862"/>
            <a:ext cx="11966756" cy="1701689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>
                <a:solidFill>
                  <a:srgbClr val="232323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800" b="1">
                <a:solidFill>
                  <a:srgbClr val="232323"/>
                </a:solidFill>
              </a:rPr>
              <a:t>3. Most people are Arab, with exceptions: Israelis, Turks, and Persians (Iran).</a:t>
            </a:r>
          </a:p>
        </p:txBody>
      </p:sp>
      <p:sp>
        <p:nvSpPr>
          <p:cNvPr id="309" name="Shape 309"/>
          <p:cNvSpPr/>
          <p:nvPr/>
        </p:nvSpPr>
        <p:spPr>
          <a:xfrm>
            <a:off x="519022" y="2294133"/>
            <a:ext cx="11966756" cy="1704683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800" b="1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</a:rPr>
              <a:t>2. Birthplace of three major religions: Judaism, Christianity, and Islam.</a:t>
            </a:r>
          </a:p>
        </p:txBody>
      </p:sp>
      <p:sp>
        <p:nvSpPr>
          <p:cNvPr id="310" name="Shape 310"/>
          <p:cNvSpPr/>
          <p:nvPr/>
        </p:nvSpPr>
        <p:spPr>
          <a:xfrm>
            <a:off x="519022" y="559567"/>
            <a:ext cx="11966756" cy="170152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800" b="1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800" b="1">
                <a:solidFill>
                  <a:srgbClr val="EEEEEE"/>
                </a:solidFill>
                <a:effectLst>
                  <a:outerShdw blurRad="25400" dist="25400" dir="2388334" rotWithShape="0">
                    <a:srgbClr val="000000">
                      <a:alpha val="79310"/>
                    </a:srgbClr>
                  </a:outerShdw>
                </a:effectLst>
              </a:rPr>
              <a:t>1. Majority of the population are Muslims, followers of Islam.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4" animBg="1" advAuto="0"/>
      <p:bldP spid="307" grpId="5" animBg="1" advAuto="0"/>
      <p:bldP spid="308" grpId="3" animBg="1" advAuto="0"/>
      <p:bldP spid="309" grpId="2" animBg="1" advAuto="0"/>
      <p:bldP spid="310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203200" y="330200"/>
            <a:ext cx="12496800" cy="1397000"/>
          </a:xfrm>
          <a:prstGeom prst="rect">
            <a:avLst/>
          </a:prstGeom>
        </p:spPr>
        <p:txBody>
          <a:bodyPr/>
          <a:lstStyle>
            <a:lvl1pPr algn="ctr">
              <a:defRPr sz="7200" b="1"/>
            </a:lvl1pPr>
          </a:lstStyle>
          <a:p>
            <a:pPr lvl="0">
              <a:defRPr sz="1800" b="0"/>
            </a:pPr>
            <a:r>
              <a:rPr sz="7200" b="1"/>
              <a:t>Where do most people live?</a:t>
            </a:r>
          </a:p>
        </p:txBody>
      </p:sp>
      <p:pic>
        <p:nvPicPr>
          <p:cNvPr id="131" name="Population_Densit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" y="2243757"/>
            <a:ext cx="12153900" cy="6928169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Wadi-As-Sirhan-Basi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3250" y="-3073400"/>
            <a:ext cx="14198600" cy="1419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creen shot 2012-11-18 at 10.57.1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5766" y="0"/>
            <a:ext cx="13136332" cy="1041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864</Words>
  <Application>Microsoft Macintosh PowerPoint</Application>
  <PresentationFormat>Custom</PresentationFormat>
  <Paragraphs>116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Black</vt:lpstr>
      <vt:lpstr>Social Studies Standards</vt:lpstr>
      <vt:lpstr>PowerPoint Presentation</vt:lpstr>
      <vt:lpstr>PowerPoint Presentation</vt:lpstr>
      <vt:lpstr>The Middle East- Climate</vt:lpstr>
      <vt:lpstr>PowerPoint Presentation</vt:lpstr>
      <vt:lpstr>PowerPoint Presentation</vt:lpstr>
      <vt:lpstr>Where do most people live?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in Riyadh</vt:lpstr>
      <vt:lpstr>PowerPoint Presentation</vt:lpstr>
      <vt:lpstr>PowerPoint Presentation</vt:lpstr>
      <vt:lpstr>PowerPoint Presentation</vt:lpstr>
      <vt:lpstr>Desalination Plant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Christianity</vt:lpstr>
      <vt:lpstr>The Middle East- Religion</vt:lpstr>
      <vt:lpstr>PowerPoint Presentation</vt:lpstr>
      <vt:lpstr>Muslims in Middle East and Northern Africa</vt:lpstr>
      <vt:lpstr>PowerPoint Presentation</vt:lpstr>
      <vt:lpstr>Muslims Around the World</vt:lpstr>
      <vt:lpstr>PowerPoint Presentation</vt:lpstr>
      <vt:lpstr>PowerPoint Presentation</vt:lpstr>
      <vt:lpstr>PowerPoint Presentation</vt:lpstr>
      <vt:lpstr>Judaism</vt:lpstr>
      <vt:lpstr>PowerPoint Presentation</vt:lpstr>
      <vt:lpstr>PowerPoint Presentation</vt:lpstr>
      <vt:lpstr>Bar Mitzah</vt:lpstr>
      <vt:lpstr>Bat Mitzah</vt:lpstr>
      <vt:lpstr>Kosher McDonald’s</vt:lpstr>
      <vt:lpstr>PowerPoint Presentation</vt:lpstr>
      <vt:lpstr>Islam</vt:lpstr>
      <vt:lpstr>PowerPoint Presentation</vt:lpstr>
      <vt:lpstr>PowerPoint Presentation</vt:lpstr>
      <vt:lpstr>The Five Pillars</vt:lpstr>
      <vt:lpstr>The Five Pillars</vt:lpstr>
      <vt:lpstr>The Five Pillars</vt:lpstr>
      <vt:lpstr>The Five Pillars</vt:lpstr>
      <vt:lpstr>The Five Pillars</vt:lpstr>
      <vt:lpstr>The Five Pillars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Five Facts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Studies Standards</dc:title>
  <cp:lastModifiedBy>Shelby County Schools</cp:lastModifiedBy>
  <cp:revision>1</cp:revision>
  <dcterms:modified xsi:type="dcterms:W3CDTF">2014-07-05T14:59:43Z</dcterms:modified>
</cp:coreProperties>
</file>