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Lst>
  <p:sldSz cx="13004800" cy="9753600"/>
  <p:notesSz cx="6858000" cy="9144000"/>
  <p:defaultTextStyle>
    <a:lvl1pPr algn="ctr" defTabSz="584200">
      <a:defRPr sz="3600">
        <a:latin typeface="+mn-lt"/>
        <a:ea typeface="+mn-ea"/>
        <a:cs typeface="+mn-cs"/>
        <a:sym typeface="Helvetica Neue Light"/>
      </a:defRPr>
    </a:lvl1pPr>
    <a:lvl2pPr indent="228600" algn="ctr" defTabSz="584200">
      <a:defRPr sz="3600">
        <a:latin typeface="+mn-lt"/>
        <a:ea typeface="+mn-ea"/>
        <a:cs typeface="+mn-cs"/>
        <a:sym typeface="Helvetica Neue Light"/>
      </a:defRPr>
    </a:lvl2pPr>
    <a:lvl3pPr indent="457200" algn="ctr" defTabSz="584200">
      <a:defRPr sz="3600">
        <a:latin typeface="+mn-lt"/>
        <a:ea typeface="+mn-ea"/>
        <a:cs typeface="+mn-cs"/>
        <a:sym typeface="Helvetica Neue Light"/>
      </a:defRPr>
    </a:lvl3pPr>
    <a:lvl4pPr indent="685800" algn="ctr" defTabSz="584200">
      <a:defRPr sz="3600">
        <a:latin typeface="+mn-lt"/>
        <a:ea typeface="+mn-ea"/>
        <a:cs typeface="+mn-cs"/>
        <a:sym typeface="Helvetica Neue Light"/>
      </a:defRPr>
    </a:lvl4pPr>
    <a:lvl5pPr indent="914400" algn="ctr" defTabSz="584200">
      <a:defRPr sz="3600">
        <a:latin typeface="+mn-lt"/>
        <a:ea typeface="+mn-ea"/>
        <a:cs typeface="+mn-cs"/>
        <a:sym typeface="Helvetica Neue Light"/>
      </a:defRPr>
    </a:lvl5pPr>
    <a:lvl6pPr indent="1143000" algn="ctr" defTabSz="584200">
      <a:defRPr sz="3600">
        <a:latin typeface="+mn-lt"/>
        <a:ea typeface="+mn-ea"/>
        <a:cs typeface="+mn-cs"/>
        <a:sym typeface="Helvetica Neue Light"/>
      </a:defRPr>
    </a:lvl6pPr>
    <a:lvl7pPr indent="1371600" algn="ctr" defTabSz="584200">
      <a:defRPr sz="3600">
        <a:latin typeface="+mn-lt"/>
        <a:ea typeface="+mn-ea"/>
        <a:cs typeface="+mn-cs"/>
        <a:sym typeface="Helvetica Neue Light"/>
      </a:defRPr>
    </a:lvl7pPr>
    <a:lvl8pPr indent="1600200" algn="ctr" defTabSz="584200">
      <a:defRPr sz="3600">
        <a:latin typeface="+mn-lt"/>
        <a:ea typeface="+mn-ea"/>
        <a:cs typeface="+mn-cs"/>
        <a:sym typeface="Helvetica Neue Light"/>
      </a:defRPr>
    </a:lvl8pPr>
    <a:lvl9pPr indent="1828800" algn="ctr" defTabSz="584200">
      <a:defRPr sz="3600">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7" d="100"/>
          <a:sy n="57" d="100"/>
        </p:scale>
        <p:origin x="-1120" y="-10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6" name="Shape 6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377844842"/>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6" name="Shape 6"/>
          <p:cNvSpPr/>
          <p:nvPr/>
        </p:nvSpPr>
        <p:spPr>
          <a:xfrm>
            <a:off x="571500" y="4749800"/>
            <a:ext cx="11868094"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 name="Shape 7"/>
          <p:cNvSpPr>
            <a:spLocks noGrp="1"/>
          </p:cNvSpPr>
          <p:nvPr>
            <p:ph type="title"/>
          </p:nvPr>
        </p:nvSpPr>
        <p:spPr>
          <a:xfrm>
            <a:off x="571500" y="1320800"/>
            <a:ext cx="11861800" cy="3175000"/>
          </a:xfrm>
          <a:prstGeom prst="rect">
            <a:avLst/>
          </a:prstGeom>
        </p:spPr>
        <p:txBody>
          <a:bodyPr/>
          <a:lstStyle/>
          <a:p>
            <a:pPr lvl="0">
              <a:defRPr sz="1800"/>
            </a:pPr>
            <a:r>
              <a:rPr sz="4200"/>
              <a:t>Title Text</a:t>
            </a:r>
          </a:p>
        </p:txBody>
      </p:sp>
      <p:sp>
        <p:nvSpPr>
          <p:cNvPr id="8" name="Shape 8"/>
          <p:cNvSpPr>
            <a:spLocks noGrp="1"/>
          </p:cNvSpPr>
          <p:nvPr>
            <p:ph type="body"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8" name="Shape 38"/>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9" name="Shape 39"/>
          <p:cNvSpPr>
            <a:spLocks noGrp="1"/>
          </p:cNvSpPr>
          <p:nvPr>
            <p:ph type="title"/>
          </p:nvPr>
        </p:nvSpPr>
        <p:spPr>
          <a:prstGeom prst="rect">
            <a:avLst/>
          </a:prstGeom>
        </p:spPr>
        <p:txBody>
          <a:bodyPr>
            <a:noAutofit/>
          </a:bodyPr>
          <a:lstStyle/>
          <a:p>
            <a:pPr lvl="0">
              <a:defRPr sz="1800"/>
            </a:pPr>
            <a:r>
              <a:rPr sz="4200"/>
              <a:t>Title Text</a:t>
            </a:r>
          </a:p>
        </p:txBody>
      </p:sp>
      <p:sp>
        <p:nvSpPr>
          <p:cNvPr id="40" name="Shape 40"/>
          <p:cNvSpPr>
            <a:spLocks noGrp="1"/>
          </p:cNvSpPr>
          <p:nvPr>
            <p:ph type="body" idx="1"/>
          </p:nvPr>
        </p:nvSpPr>
        <p:spPr>
          <a:xfrm>
            <a:off x="571500" y="2324100"/>
            <a:ext cx="11861800" cy="6565900"/>
          </a:xfrm>
          <a:prstGeom prst="rect">
            <a:avLst/>
          </a:prstGeom>
        </p:spPr>
        <p:txBody>
          <a:bodyPr>
            <a:noAutofit/>
          </a:bodyPr>
          <a:lstStyle>
            <a:lvl1pPr marL="266700" indent="-266700">
              <a:spcBef>
                <a:spcPts val="4800"/>
              </a:spcBef>
              <a:buSzPct val="100000"/>
              <a:buFontTx/>
              <a:defRPr sz="2600">
                <a:latin typeface="Helvetica Neue"/>
                <a:ea typeface="Helvetica Neue"/>
                <a:cs typeface="Helvetica Neue"/>
                <a:sym typeface="Helvetica Neue"/>
              </a:defRPr>
            </a:lvl1pPr>
            <a:lvl2pPr marL="711200" indent="-266700">
              <a:spcBef>
                <a:spcPts val="4800"/>
              </a:spcBef>
              <a:buSzPct val="100000"/>
              <a:buFontTx/>
              <a:defRPr sz="2600">
                <a:latin typeface="Helvetica Neue"/>
                <a:ea typeface="Helvetica Neue"/>
                <a:cs typeface="Helvetica Neue"/>
                <a:sym typeface="Helvetica Neue"/>
              </a:defRPr>
            </a:lvl2pPr>
            <a:lvl3pPr marL="1155700" indent="-266700">
              <a:spcBef>
                <a:spcPts val="4800"/>
              </a:spcBef>
              <a:buSzPct val="100000"/>
              <a:buFontTx/>
              <a:defRPr sz="2600">
                <a:latin typeface="Helvetica Neue"/>
                <a:ea typeface="Helvetica Neue"/>
                <a:cs typeface="Helvetica Neue"/>
                <a:sym typeface="Helvetica Neue"/>
              </a:defRPr>
            </a:lvl3pPr>
            <a:lvl4pPr marL="1600200" indent="-266700">
              <a:spcBef>
                <a:spcPts val="4800"/>
              </a:spcBef>
              <a:buSzPct val="100000"/>
              <a:buFontTx/>
              <a:defRPr sz="2600">
                <a:latin typeface="Helvetica Neue"/>
                <a:ea typeface="Helvetica Neue"/>
                <a:cs typeface="Helvetica Neue"/>
                <a:sym typeface="Helvetica Neue"/>
              </a:defRPr>
            </a:lvl4pPr>
            <a:lvl5pPr marL="2044700" indent="-266700">
              <a:spcBef>
                <a:spcPts val="4800"/>
              </a:spcBef>
              <a:buSzPct val="100000"/>
              <a:buFontTx/>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2" name="Shape 42"/>
          <p:cNvSpPr/>
          <p:nvPr/>
        </p:nvSpPr>
        <p:spPr>
          <a:xfrm>
            <a:off x="647700" y="4749800"/>
            <a:ext cx="11709421"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3" name="Shape 43"/>
          <p:cNvSpPr>
            <a:spLocks noGrp="1"/>
          </p:cNvSpPr>
          <p:nvPr>
            <p:ph type="title"/>
          </p:nvPr>
        </p:nvSpPr>
        <p:spPr>
          <a:xfrm>
            <a:off x="571500" y="1320800"/>
            <a:ext cx="11861800" cy="3175000"/>
          </a:xfrm>
          <a:prstGeom prst="rect">
            <a:avLst/>
          </a:prstGeom>
        </p:spPr>
        <p:txBody>
          <a:bodyPr>
            <a:noAutofit/>
          </a:bodyPr>
          <a:lstStyle/>
          <a:p>
            <a:pPr lvl="0">
              <a:defRPr sz="1800"/>
            </a:pPr>
            <a:r>
              <a:rPr sz="4200"/>
              <a:t>Title Text</a:t>
            </a:r>
          </a:p>
        </p:txBody>
      </p:sp>
      <p:sp>
        <p:nvSpPr>
          <p:cNvPr id="44" name="Shape 44"/>
          <p:cNvSpPr>
            <a:spLocks noGrp="1"/>
          </p:cNvSpPr>
          <p:nvPr>
            <p:ph type="body" idx="1"/>
          </p:nvPr>
        </p:nvSpPr>
        <p:spPr>
          <a:xfrm>
            <a:off x="571500" y="5016500"/>
            <a:ext cx="11861800" cy="3175000"/>
          </a:xfrm>
          <a:prstGeom prst="rect">
            <a:avLst/>
          </a:prstGeom>
        </p:spPr>
        <p:txBody>
          <a:bodyPr>
            <a:noAutofit/>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46" name="Shape 46"/>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47" name="Shape 47"/>
          <p:cNvSpPr>
            <a:spLocks noGrp="1"/>
          </p:cNvSpPr>
          <p:nvPr>
            <p:ph type="title"/>
          </p:nvPr>
        </p:nvSpPr>
        <p:spPr>
          <a:prstGeom prst="rect">
            <a:avLst/>
          </a:prstGeom>
        </p:spPr>
        <p:txBody>
          <a:bodyPr>
            <a:noAutofit/>
          </a:bodyPr>
          <a:lstStyle/>
          <a:p>
            <a:pPr lvl="0">
              <a:defRPr sz="1800"/>
            </a:pPr>
            <a:r>
              <a:rPr sz="4200"/>
              <a:t>Title Text</a:t>
            </a: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 - 2 Up Portrait &amp; Landscape">
    <p:spTree>
      <p:nvGrpSpPr>
        <p:cNvPr id="1" name=""/>
        <p:cNvGrpSpPr/>
        <p:nvPr/>
      </p:nvGrpSpPr>
      <p:grpSpPr>
        <a:xfrm>
          <a:off x="0" y="0"/>
          <a:ext cx="0" cy="0"/>
          <a:chOff x="0" y="0"/>
          <a:chExt cx="0" cy="0"/>
        </a:xfrm>
      </p:grpSpPr>
      <p:sp>
        <p:nvSpPr>
          <p:cNvPr id="49" name="Shape 49"/>
          <p:cNvSpPr/>
          <p:nvPr/>
        </p:nvSpPr>
        <p:spPr>
          <a:xfrm flipH="1">
            <a:off x="4432299" y="1778000"/>
            <a:ext cx="1" cy="5054600"/>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0" name="Shape 50"/>
          <p:cNvSpPr>
            <a:spLocks noGrp="1"/>
          </p:cNvSpPr>
          <p:nvPr>
            <p:ph type="body" idx="1"/>
          </p:nvPr>
        </p:nvSpPr>
        <p:spPr>
          <a:xfrm>
            <a:off x="431800" y="8813800"/>
            <a:ext cx="8255000" cy="812800"/>
          </a:xfrm>
          <a:prstGeom prst="rect">
            <a:avLst/>
          </a:prstGeom>
        </p:spPr>
        <p:txBody>
          <a:bodyPr>
            <a:noAutofit/>
          </a:bodyPr>
          <a:lstStyle>
            <a:lvl1pPr marL="0" indent="0">
              <a:spcBef>
                <a:spcPts val="0"/>
              </a:spcBef>
              <a:buSzTx/>
              <a:buFontTx/>
              <a:buNone/>
              <a:defRPr sz="2000">
                <a:solidFill>
                  <a:srgbClr val="868686"/>
                </a:solidFill>
                <a:latin typeface="Helvetica Neue"/>
                <a:ea typeface="Helvetica Neue"/>
                <a:cs typeface="Helvetica Neue"/>
                <a:sym typeface="Helvetica Neue"/>
              </a:defRPr>
            </a:lvl1pPr>
            <a:lvl2pPr marL="0" indent="0">
              <a:spcBef>
                <a:spcPts val="0"/>
              </a:spcBef>
              <a:buSzTx/>
              <a:buFontTx/>
              <a:buNone/>
              <a:defRPr sz="2000">
                <a:solidFill>
                  <a:srgbClr val="868686"/>
                </a:solidFill>
                <a:latin typeface="Helvetica Neue"/>
                <a:ea typeface="Helvetica Neue"/>
                <a:cs typeface="Helvetica Neue"/>
                <a:sym typeface="Helvetica Neue"/>
              </a:defRPr>
            </a:lvl2pPr>
            <a:lvl3pPr marL="0" indent="0">
              <a:spcBef>
                <a:spcPts val="0"/>
              </a:spcBef>
              <a:buSzTx/>
              <a:buFontTx/>
              <a:buNone/>
              <a:defRPr sz="2000">
                <a:solidFill>
                  <a:srgbClr val="868686"/>
                </a:solidFill>
                <a:latin typeface="Helvetica Neue"/>
                <a:ea typeface="Helvetica Neue"/>
                <a:cs typeface="Helvetica Neue"/>
                <a:sym typeface="Helvetica Neue"/>
              </a:defRPr>
            </a:lvl3pPr>
            <a:lvl4pPr marL="0" indent="0">
              <a:spcBef>
                <a:spcPts val="0"/>
              </a:spcBef>
              <a:buSzTx/>
              <a:buFontTx/>
              <a:buNone/>
              <a:defRPr sz="2000">
                <a:solidFill>
                  <a:srgbClr val="868686"/>
                </a:solidFill>
                <a:latin typeface="Helvetica Neue"/>
                <a:ea typeface="Helvetica Neue"/>
                <a:cs typeface="Helvetica Neue"/>
                <a:sym typeface="Helvetica Neue"/>
              </a:defRPr>
            </a:lvl4pPr>
            <a:lvl5pPr marL="0" indent="0">
              <a:spcBef>
                <a:spcPts val="0"/>
              </a:spcBef>
              <a:buSzTx/>
              <a:buFontTx/>
              <a:buNone/>
              <a:defRPr sz="200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52" name="Shape 52"/>
          <p:cNvSpPr/>
          <p:nvPr/>
        </p:nvSpPr>
        <p:spPr>
          <a:xfrm>
            <a:off x="7543800" y="7975599"/>
            <a:ext cx="1" cy="1422529"/>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3" name="Shape 53"/>
          <p:cNvSpPr>
            <a:spLocks noGrp="1"/>
          </p:cNvSpPr>
          <p:nvPr>
            <p:ph type="title"/>
          </p:nvPr>
        </p:nvSpPr>
        <p:spPr>
          <a:xfrm>
            <a:off x="1409700" y="7785100"/>
            <a:ext cx="5791200" cy="1701800"/>
          </a:xfrm>
          <a:prstGeom prst="rect">
            <a:avLst/>
          </a:prstGeom>
        </p:spPr>
        <p:txBody>
          <a:bodyPr anchor="ctr">
            <a:noAutofit/>
          </a:bodyPr>
          <a:lstStyle>
            <a:lvl1pPr algn="r"/>
          </a:lstStyle>
          <a:p>
            <a:pPr lvl="0">
              <a:defRPr sz="1800"/>
            </a:pPr>
            <a:r>
              <a:rPr sz="4200"/>
              <a:t>Title Text</a:t>
            </a:r>
          </a:p>
        </p:txBody>
      </p:sp>
      <p:sp>
        <p:nvSpPr>
          <p:cNvPr id="54" name="Shape 54"/>
          <p:cNvSpPr>
            <a:spLocks noGrp="1"/>
          </p:cNvSpPr>
          <p:nvPr>
            <p:ph type="body" idx="1"/>
          </p:nvPr>
        </p:nvSpPr>
        <p:spPr>
          <a:xfrm>
            <a:off x="7848600" y="8470900"/>
            <a:ext cx="4953000" cy="508000"/>
          </a:xfrm>
          <a:prstGeom prst="rect">
            <a:avLst/>
          </a:prstGeom>
        </p:spPr>
        <p:txBody>
          <a:bodyPr>
            <a:noAutofit/>
          </a:bodyPr>
          <a:lstStyle>
            <a:lvl1pPr marL="0" indent="0">
              <a:spcBef>
                <a:spcPts val="0"/>
              </a:spcBef>
              <a:buSzTx/>
              <a:buFontTx/>
              <a:buNone/>
              <a:defRPr sz="2600">
                <a:solidFill>
                  <a:srgbClr val="A9A9A9"/>
                </a:solidFill>
                <a:latin typeface="Helvetica Neue"/>
                <a:ea typeface="Helvetica Neue"/>
                <a:cs typeface="Helvetica Neue"/>
                <a:sym typeface="Helvetica Neue"/>
              </a:defRPr>
            </a:lvl1pPr>
            <a:lvl2pPr marL="0" indent="0">
              <a:spcBef>
                <a:spcPts val="0"/>
              </a:spcBef>
              <a:buSzTx/>
              <a:buFontTx/>
              <a:buNone/>
              <a:defRPr sz="2600">
                <a:solidFill>
                  <a:srgbClr val="A9A9A9"/>
                </a:solidFill>
                <a:latin typeface="Helvetica Neue"/>
                <a:ea typeface="Helvetica Neue"/>
                <a:cs typeface="Helvetica Neue"/>
                <a:sym typeface="Helvetica Neue"/>
              </a:defRPr>
            </a:lvl2pPr>
            <a:lvl3pPr marL="0" indent="0">
              <a:spcBef>
                <a:spcPts val="0"/>
              </a:spcBef>
              <a:buSzTx/>
              <a:buFontTx/>
              <a:buNone/>
              <a:defRPr sz="2600">
                <a:solidFill>
                  <a:srgbClr val="A9A9A9"/>
                </a:solidFill>
                <a:latin typeface="Helvetica Neue"/>
                <a:ea typeface="Helvetica Neue"/>
                <a:cs typeface="Helvetica Neue"/>
                <a:sym typeface="Helvetica Neue"/>
              </a:defRPr>
            </a:lvl3pPr>
            <a:lvl4pPr marL="0" indent="0">
              <a:spcBef>
                <a:spcPts val="0"/>
              </a:spcBef>
              <a:buSzTx/>
              <a:buFontTx/>
              <a:buNone/>
              <a:defRPr sz="2600">
                <a:solidFill>
                  <a:srgbClr val="A9A9A9"/>
                </a:solidFill>
                <a:latin typeface="Helvetica Neue"/>
                <a:ea typeface="Helvetica Neue"/>
                <a:cs typeface="Helvetica Neue"/>
                <a:sym typeface="Helvetica Neue"/>
              </a:defRPr>
            </a:lvl4pPr>
            <a:lvl5pPr marL="0" indent="0">
              <a:spcBef>
                <a:spcPts val="0"/>
              </a:spcBef>
              <a:buSzTx/>
              <a:buFontTx/>
              <a:buNone/>
              <a:defRPr sz="2600">
                <a:solidFill>
                  <a:srgbClr val="A9A9A9"/>
                </a:solidFill>
                <a:latin typeface="Helvetica Neue"/>
                <a:ea typeface="Helvetica Neue"/>
                <a:cs typeface="Helvetica Neue"/>
                <a:sym typeface="Helvetica Neue"/>
              </a:defRPr>
            </a:lvl5pPr>
          </a:lstStyle>
          <a:p>
            <a:pPr lvl="0">
              <a:defRPr sz="1800">
                <a:solidFill>
                  <a:srgbClr val="000000"/>
                </a:solidFill>
              </a:defRPr>
            </a:pPr>
            <a:r>
              <a:rPr sz="2600">
                <a:solidFill>
                  <a:srgbClr val="A9A9A9"/>
                </a:solidFill>
              </a:rPr>
              <a:t>Body Level One</a:t>
            </a:r>
          </a:p>
          <a:p>
            <a:pPr lvl="1">
              <a:defRPr sz="1800">
                <a:solidFill>
                  <a:srgbClr val="000000"/>
                </a:solidFill>
              </a:defRPr>
            </a:pPr>
            <a:r>
              <a:rPr sz="2600">
                <a:solidFill>
                  <a:srgbClr val="A9A9A9"/>
                </a:solidFill>
              </a:rPr>
              <a:t>Body Level Two</a:t>
            </a:r>
          </a:p>
          <a:p>
            <a:pPr lvl="2">
              <a:defRPr sz="1800">
                <a:solidFill>
                  <a:srgbClr val="000000"/>
                </a:solidFill>
              </a:defRPr>
            </a:pPr>
            <a:r>
              <a:rPr sz="2600">
                <a:solidFill>
                  <a:srgbClr val="A9A9A9"/>
                </a:solidFill>
              </a:rPr>
              <a:t>Body Level Three</a:t>
            </a:r>
          </a:p>
          <a:p>
            <a:pPr lvl="3">
              <a:defRPr sz="1800">
                <a:solidFill>
                  <a:srgbClr val="000000"/>
                </a:solidFill>
              </a:defRPr>
            </a:pPr>
            <a:r>
              <a:rPr sz="2600">
                <a:solidFill>
                  <a:srgbClr val="A9A9A9"/>
                </a:solidFill>
              </a:rPr>
              <a:t>Body Level Four</a:t>
            </a:r>
          </a:p>
          <a:p>
            <a:pPr lvl="4">
              <a:defRPr sz="1800">
                <a:solidFill>
                  <a:srgbClr val="000000"/>
                </a:solidFill>
              </a:defRPr>
            </a:pPr>
            <a:r>
              <a:rPr sz="2600">
                <a:solidFill>
                  <a:srgbClr val="A9A9A9"/>
                </a:solidFill>
              </a:rPr>
              <a:t>Body Level Five</a:t>
            </a: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hoto - 3 Up Portrait">
    <p:spTree>
      <p:nvGrpSpPr>
        <p:cNvPr id="1" name=""/>
        <p:cNvGrpSpPr/>
        <p:nvPr/>
      </p:nvGrpSpPr>
      <p:grpSpPr>
        <a:xfrm>
          <a:off x="0" y="0"/>
          <a:ext cx="0" cy="0"/>
          <a:chOff x="0" y="0"/>
          <a:chExt cx="0" cy="0"/>
        </a:xfrm>
      </p:grpSpPr>
      <p:sp>
        <p:nvSpPr>
          <p:cNvPr id="56" name="Shape 56"/>
          <p:cNvSpPr/>
          <p:nvPr/>
        </p:nvSpPr>
        <p:spPr>
          <a:xfrm flipH="1">
            <a:off x="4444998" y="1777968"/>
            <a:ext cx="1" cy="5067381"/>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7" name="Shape 57"/>
          <p:cNvSpPr/>
          <p:nvPr/>
        </p:nvSpPr>
        <p:spPr>
          <a:xfrm flipH="1">
            <a:off x="8547098" y="1777968"/>
            <a:ext cx="1" cy="5067381"/>
          </a:xfrm>
          <a:prstGeom prst="line">
            <a:avLst/>
          </a:prstGeom>
          <a:ln w="12700">
            <a:solidFill>
              <a:srgbClr val="ABABAB"/>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58" name="Shape 58"/>
          <p:cNvSpPr>
            <a:spLocks noGrp="1"/>
          </p:cNvSpPr>
          <p:nvPr>
            <p:ph type="body" idx="1"/>
          </p:nvPr>
        </p:nvSpPr>
        <p:spPr>
          <a:xfrm>
            <a:off x="431800" y="8813800"/>
            <a:ext cx="8255000" cy="812800"/>
          </a:xfrm>
          <a:prstGeom prst="rect">
            <a:avLst/>
          </a:prstGeom>
        </p:spPr>
        <p:txBody>
          <a:bodyPr>
            <a:noAutofit/>
          </a:bodyPr>
          <a:lstStyle>
            <a:lvl1pPr marL="0" indent="0">
              <a:spcBef>
                <a:spcPts val="0"/>
              </a:spcBef>
              <a:buSzTx/>
              <a:buFontTx/>
              <a:buNone/>
              <a:defRPr sz="2000">
                <a:solidFill>
                  <a:srgbClr val="868686"/>
                </a:solidFill>
                <a:latin typeface="Helvetica Neue"/>
                <a:ea typeface="Helvetica Neue"/>
                <a:cs typeface="Helvetica Neue"/>
                <a:sym typeface="Helvetica Neue"/>
              </a:defRPr>
            </a:lvl1pPr>
            <a:lvl2pPr marL="0" indent="0">
              <a:spcBef>
                <a:spcPts val="0"/>
              </a:spcBef>
              <a:buSzTx/>
              <a:buFontTx/>
              <a:buNone/>
              <a:defRPr sz="2000">
                <a:solidFill>
                  <a:srgbClr val="868686"/>
                </a:solidFill>
                <a:latin typeface="Helvetica Neue"/>
                <a:ea typeface="Helvetica Neue"/>
                <a:cs typeface="Helvetica Neue"/>
                <a:sym typeface="Helvetica Neue"/>
              </a:defRPr>
            </a:lvl2pPr>
            <a:lvl3pPr marL="0" indent="0">
              <a:spcBef>
                <a:spcPts val="0"/>
              </a:spcBef>
              <a:buSzTx/>
              <a:buFontTx/>
              <a:buNone/>
              <a:defRPr sz="2000">
                <a:solidFill>
                  <a:srgbClr val="868686"/>
                </a:solidFill>
                <a:latin typeface="Helvetica Neue"/>
                <a:ea typeface="Helvetica Neue"/>
                <a:cs typeface="Helvetica Neue"/>
                <a:sym typeface="Helvetica Neue"/>
              </a:defRPr>
            </a:lvl3pPr>
            <a:lvl4pPr marL="0" indent="0">
              <a:spcBef>
                <a:spcPts val="0"/>
              </a:spcBef>
              <a:buSzTx/>
              <a:buFontTx/>
              <a:buNone/>
              <a:defRPr sz="2000">
                <a:solidFill>
                  <a:srgbClr val="868686"/>
                </a:solidFill>
                <a:latin typeface="Helvetica Neue"/>
                <a:ea typeface="Helvetica Neue"/>
                <a:cs typeface="Helvetica Neue"/>
                <a:sym typeface="Helvetica Neue"/>
              </a:defRPr>
            </a:lvl4pPr>
            <a:lvl5pPr marL="0" indent="0">
              <a:spcBef>
                <a:spcPts val="0"/>
              </a:spcBef>
              <a:buSzTx/>
              <a:buFontTx/>
              <a:buNone/>
              <a:defRPr sz="2000">
                <a:solidFill>
                  <a:srgbClr val="868686"/>
                </a:solidFill>
                <a:latin typeface="Helvetica Neue"/>
                <a:ea typeface="Helvetica Neue"/>
                <a:cs typeface="Helvetica Neue"/>
                <a:sym typeface="Helvetica Neue"/>
              </a:defRPr>
            </a:lvl5pPr>
          </a:lstStyle>
          <a:p>
            <a:pPr lvl="0">
              <a:defRPr sz="1800">
                <a:solidFill>
                  <a:srgbClr val="000000"/>
                </a:solidFill>
              </a:defRPr>
            </a:pPr>
            <a:r>
              <a:rPr sz="2000">
                <a:solidFill>
                  <a:srgbClr val="868686"/>
                </a:solidFill>
              </a:rPr>
              <a:t>Body Level One</a:t>
            </a:r>
          </a:p>
          <a:p>
            <a:pPr lvl="1">
              <a:defRPr sz="1800">
                <a:solidFill>
                  <a:srgbClr val="000000"/>
                </a:solidFill>
              </a:defRPr>
            </a:pPr>
            <a:r>
              <a:rPr sz="2000">
                <a:solidFill>
                  <a:srgbClr val="868686"/>
                </a:solidFill>
              </a:rPr>
              <a:t>Body Level Two</a:t>
            </a:r>
          </a:p>
          <a:p>
            <a:pPr lvl="2">
              <a:defRPr sz="1800">
                <a:solidFill>
                  <a:srgbClr val="000000"/>
                </a:solidFill>
              </a:defRPr>
            </a:pPr>
            <a:r>
              <a:rPr sz="2000">
                <a:solidFill>
                  <a:srgbClr val="868686"/>
                </a:solidFill>
              </a:rPr>
              <a:t>Body Level Three</a:t>
            </a:r>
          </a:p>
          <a:p>
            <a:pPr lvl="3">
              <a:defRPr sz="1800">
                <a:solidFill>
                  <a:srgbClr val="000000"/>
                </a:solidFill>
              </a:defRPr>
            </a:pPr>
            <a:r>
              <a:rPr sz="2000">
                <a:solidFill>
                  <a:srgbClr val="868686"/>
                </a:solidFill>
              </a:rPr>
              <a:t>Body Level Four</a:t>
            </a:r>
          </a:p>
          <a:p>
            <a:pPr lvl="4">
              <a:defRPr sz="1800">
                <a:solidFill>
                  <a:srgbClr val="000000"/>
                </a:solidFill>
              </a:defRPr>
            </a:pPr>
            <a:r>
              <a:rPr sz="2000">
                <a:solidFill>
                  <a:srgbClr val="868686"/>
                </a:solidFill>
              </a:rPr>
              <a:t>Body Level Five</a:t>
            </a: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60" name="Shape 60"/>
          <p:cNvSpPr>
            <a:spLocks noGrp="1"/>
          </p:cNvSpPr>
          <p:nvPr>
            <p:ph type="title"/>
          </p:nvPr>
        </p:nvSpPr>
        <p:spPr>
          <a:xfrm>
            <a:off x="571500" y="3708400"/>
            <a:ext cx="11861800" cy="2336800"/>
          </a:xfrm>
          <a:prstGeom prst="rect">
            <a:avLst/>
          </a:prstGeom>
        </p:spPr>
        <p:txBody>
          <a:bodyPr anchor="ctr">
            <a:noAutofit/>
          </a:bodyPr>
          <a:lstStyle/>
          <a:p>
            <a:pPr lvl="0">
              <a:defRPr sz="1800"/>
            </a:pPr>
            <a:r>
              <a:rPr sz="4200"/>
              <a:t>Title Text</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0" name="Shape 10"/>
          <p:cNvSpPr/>
          <p:nvPr/>
        </p:nvSpPr>
        <p:spPr>
          <a:xfrm rot="5400000">
            <a:off x="6832536" y="8686863"/>
            <a:ext cx="142252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1" name="Shape 11"/>
          <p:cNvSpPr>
            <a:spLocks noGrp="1"/>
          </p:cNvSpPr>
          <p:nvPr>
            <p:ph type="title"/>
          </p:nvPr>
        </p:nvSpPr>
        <p:spPr>
          <a:xfrm>
            <a:off x="1409700" y="7785100"/>
            <a:ext cx="5791200" cy="1701800"/>
          </a:xfrm>
          <a:prstGeom prst="rect">
            <a:avLst/>
          </a:prstGeom>
        </p:spPr>
        <p:txBody>
          <a:bodyPr anchor="ctr"/>
          <a:lstStyle>
            <a:lvl1pPr algn="r"/>
          </a:lstStyle>
          <a:p>
            <a:pPr lvl="0">
              <a:defRPr sz="1800"/>
            </a:pPr>
            <a:r>
              <a:rPr sz="4200"/>
              <a:t>Title Text</a:t>
            </a:r>
          </a:p>
        </p:txBody>
      </p:sp>
      <p:sp>
        <p:nvSpPr>
          <p:cNvPr id="12" name="Shape 12"/>
          <p:cNvSpPr>
            <a:spLocks noGrp="1"/>
          </p:cNvSpPr>
          <p:nvPr>
            <p:ph type="body"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 2 Column">
    <p:spTree>
      <p:nvGrpSpPr>
        <p:cNvPr id="1" name=""/>
        <p:cNvGrpSpPr/>
        <p:nvPr/>
      </p:nvGrpSpPr>
      <p:grpSpPr>
        <a:xfrm>
          <a:off x="0" y="0"/>
          <a:ext cx="0" cy="0"/>
          <a:chOff x="0" y="0"/>
          <a:chExt cx="0" cy="0"/>
        </a:xfrm>
      </p:grpSpPr>
      <p:sp>
        <p:nvSpPr>
          <p:cNvPr id="62" name="Shape 62"/>
          <p:cNvSpPr/>
          <p:nvPr/>
        </p:nvSpPr>
        <p:spPr>
          <a:xfrm>
            <a:off x="647700" y="1968500"/>
            <a:ext cx="11709400" cy="127"/>
          </a:xfrm>
          <a:prstGeom prst="line">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63" name="Shape 63"/>
          <p:cNvSpPr>
            <a:spLocks noGrp="1"/>
          </p:cNvSpPr>
          <p:nvPr>
            <p:ph type="title"/>
          </p:nvPr>
        </p:nvSpPr>
        <p:spPr>
          <a:prstGeom prst="rect">
            <a:avLst/>
          </a:prstGeom>
        </p:spPr>
        <p:txBody>
          <a:bodyPr>
            <a:noAutofit/>
          </a:bodyPr>
          <a:lstStyle/>
          <a:p>
            <a:pPr lvl="0">
              <a:defRPr sz="1800"/>
            </a:pPr>
            <a:r>
              <a:rPr sz="4200"/>
              <a:t>Title Text</a:t>
            </a:r>
          </a:p>
        </p:txBody>
      </p:sp>
      <p:sp>
        <p:nvSpPr>
          <p:cNvPr id="64" name="Shape 64"/>
          <p:cNvSpPr>
            <a:spLocks noGrp="1"/>
          </p:cNvSpPr>
          <p:nvPr>
            <p:ph type="body" idx="1"/>
          </p:nvPr>
        </p:nvSpPr>
        <p:spPr>
          <a:xfrm>
            <a:off x="571500" y="2324100"/>
            <a:ext cx="11861800" cy="6565900"/>
          </a:xfrm>
          <a:prstGeom prst="rect">
            <a:avLst/>
          </a:prstGeom>
        </p:spPr>
        <p:txBody>
          <a:bodyPr numCol="2" spcCol="593090">
            <a:noAutofit/>
          </a:bodyPr>
          <a:lstStyle>
            <a:lvl1pPr marL="266700" indent="-266700">
              <a:spcBef>
                <a:spcPts val="4800"/>
              </a:spcBef>
              <a:buSzPct val="100000"/>
              <a:buFontTx/>
              <a:defRPr sz="2600">
                <a:latin typeface="Helvetica Neue"/>
                <a:ea typeface="Helvetica Neue"/>
                <a:cs typeface="Helvetica Neue"/>
                <a:sym typeface="Helvetica Neue"/>
              </a:defRPr>
            </a:lvl1pPr>
            <a:lvl2pPr marL="711200" indent="-266700">
              <a:spcBef>
                <a:spcPts val="4800"/>
              </a:spcBef>
              <a:buSzPct val="100000"/>
              <a:buFontTx/>
              <a:defRPr sz="2600">
                <a:latin typeface="Helvetica Neue"/>
                <a:ea typeface="Helvetica Neue"/>
                <a:cs typeface="Helvetica Neue"/>
                <a:sym typeface="Helvetica Neue"/>
              </a:defRPr>
            </a:lvl2pPr>
            <a:lvl3pPr marL="1155700" indent="-266700">
              <a:spcBef>
                <a:spcPts val="4800"/>
              </a:spcBef>
              <a:buSzPct val="100000"/>
              <a:buFontTx/>
              <a:defRPr sz="2600">
                <a:latin typeface="Helvetica Neue"/>
                <a:ea typeface="Helvetica Neue"/>
                <a:cs typeface="Helvetica Neue"/>
                <a:sym typeface="Helvetica Neue"/>
              </a:defRPr>
            </a:lvl3pPr>
            <a:lvl4pPr marL="1600200" indent="-266700">
              <a:spcBef>
                <a:spcPts val="4800"/>
              </a:spcBef>
              <a:buSzPct val="100000"/>
              <a:buFontTx/>
              <a:defRPr sz="2600">
                <a:latin typeface="Helvetica Neue"/>
                <a:ea typeface="Helvetica Neue"/>
                <a:cs typeface="Helvetica Neue"/>
                <a:sym typeface="Helvetica Neue"/>
              </a:defRPr>
            </a:lvl4pPr>
            <a:lvl5pPr marL="2044700" indent="-266700">
              <a:spcBef>
                <a:spcPts val="4800"/>
              </a:spcBef>
              <a:buSzPct val="100000"/>
              <a:buFontTx/>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571500" y="3289300"/>
            <a:ext cx="11861800" cy="3175000"/>
          </a:xfrm>
          <a:prstGeom prst="rect">
            <a:avLst/>
          </a:prstGeom>
        </p:spPr>
        <p:txBody>
          <a:bodyPr anchor="ctr"/>
          <a:lstStyle/>
          <a:p>
            <a:pPr lvl="0">
              <a:defRPr sz="1800"/>
            </a:pPr>
            <a:r>
              <a:rPr sz="4200"/>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6" name="Shape 16"/>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7" name="Shape 17"/>
          <p:cNvSpPr>
            <a:spLocks noGrp="1"/>
          </p:cNvSpPr>
          <p:nvPr>
            <p:ph type="title"/>
          </p:nvPr>
        </p:nvSpPr>
        <p:spPr>
          <a:xfrm>
            <a:off x="571500" y="1435100"/>
            <a:ext cx="5334000" cy="3175000"/>
          </a:xfrm>
          <a:prstGeom prst="rect">
            <a:avLst/>
          </a:prstGeom>
        </p:spPr>
        <p:txBody>
          <a:bodyPr/>
          <a:lstStyle/>
          <a:p>
            <a:pPr lvl="0">
              <a:defRPr sz="1800"/>
            </a:pPr>
            <a:r>
              <a:rPr sz="4200"/>
              <a:t>Title Text</a:t>
            </a:r>
          </a:p>
        </p:txBody>
      </p:sp>
      <p:sp>
        <p:nvSpPr>
          <p:cNvPr id="18" name="Shape 18"/>
          <p:cNvSpPr>
            <a:spLocks noGrp="1"/>
          </p:cNvSpPr>
          <p:nvPr>
            <p:ph type="body"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pPr>
            <a:r>
              <a:rPr sz="4200"/>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a:pPr>
            <a:r>
              <a:rPr sz="4200"/>
              <a:t>Title Text</a:t>
            </a:r>
          </a:p>
        </p:txBody>
      </p:sp>
      <p:sp>
        <p:nvSpPr>
          <p:cNvPr id="23" name="Shape 23"/>
          <p:cNvSpPr>
            <a:spLocks noGrp="1"/>
          </p:cNvSpPr>
          <p:nvPr>
            <p:ph type="body" idx="1"/>
          </p:nvPr>
        </p:nvSpPr>
        <p:spPr>
          <a:prstGeom prst="rect">
            <a:avLst/>
          </a:prstGeom>
        </p:spPr>
        <p:txBody>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5" name="Shape 25"/>
          <p:cNvSpPr/>
          <p:nvPr/>
        </p:nvSpPr>
        <p:spPr>
          <a:xfrm>
            <a:off x="571500" y="1968500"/>
            <a:ext cx="5073394" cy="133"/>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6" name="Shape 26"/>
          <p:cNvSpPr>
            <a:spLocks noGrp="1"/>
          </p:cNvSpPr>
          <p:nvPr>
            <p:ph type="title"/>
          </p:nvPr>
        </p:nvSpPr>
        <p:spPr>
          <a:xfrm>
            <a:off x="571500" y="330200"/>
            <a:ext cx="5080000" cy="1397000"/>
          </a:xfrm>
          <a:prstGeom prst="rect">
            <a:avLst/>
          </a:prstGeom>
        </p:spPr>
        <p:txBody>
          <a:bodyPr/>
          <a:lstStyle/>
          <a:p>
            <a:pPr lvl="0">
              <a:defRPr sz="1800"/>
            </a:pPr>
            <a:r>
              <a:rPr sz="4200"/>
              <a:t>Title Text</a:t>
            </a:r>
          </a:p>
        </p:txBody>
      </p:sp>
      <p:sp>
        <p:nvSpPr>
          <p:cNvPr id="27" name="Shape 27"/>
          <p:cNvSpPr>
            <a:spLocks noGrp="1"/>
          </p:cNvSpPr>
          <p:nvPr>
            <p:ph type="body" idx="1"/>
          </p:nvPr>
        </p:nvSpPr>
        <p:spPr>
          <a:xfrm>
            <a:off x="571500" y="2222500"/>
            <a:ext cx="5080000" cy="6667500"/>
          </a:xfrm>
          <a:prstGeom prst="rect">
            <a:avLst/>
          </a:prstGeom>
        </p:spPr>
        <p:txBody>
          <a:bodyPr/>
          <a:lstStyle>
            <a:lvl1pPr marL="330200" indent="-330200">
              <a:spcBef>
                <a:spcPts val="3000"/>
              </a:spcBef>
              <a:buFontTx/>
              <a:defRPr sz="2600">
                <a:latin typeface="Helvetica Neue"/>
                <a:ea typeface="Helvetica Neue"/>
                <a:cs typeface="Helvetica Neue"/>
                <a:sym typeface="Helvetica Neue"/>
              </a:defRPr>
            </a:lvl1pPr>
            <a:lvl2pPr marL="660400" indent="-330200">
              <a:spcBef>
                <a:spcPts val="3000"/>
              </a:spcBef>
              <a:buFontTx/>
              <a:defRPr sz="2600">
                <a:latin typeface="Helvetica Neue"/>
                <a:ea typeface="Helvetica Neue"/>
                <a:cs typeface="Helvetica Neue"/>
                <a:sym typeface="Helvetica Neue"/>
              </a:defRPr>
            </a:lvl2pPr>
            <a:lvl3pPr marL="990600" indent="-330200">
              <a:spcBef>
                <a:spcPts val="3000"/>
              </a:spcBef>
              <a:buFontTx/>
              <a:defRPr sz="2600">
                <a:latin typeface="Helvetica Neue"/>
                <a:ea typeface="Helvetica Neue"/>
                <a:cs typeface="Helvetica Neue"/>
                <a:sym typeface="Helvetica Neue"/>
              </a:defRPr>
            </a:lvl3pPr>
            <a:lvl4pPr marL="1320800" indent="-330200">
              <a:spcBef>
                <a:spcPts val="3000"/>
              </a:spcBef>
              <a:buFontTx/>
              <a:defRPr sz="2600">
                <a:latin typeface="Helvetica Neue"/>
                <a:ea typeface="Helvetica Neue"/>
                <a:cs typeface="Helvetica Neue"/>
                <a:sym typeface="Helvetica Neue"/>
              </a:defRPr>
            </a:lvl4pPr>
            <a:lvl5pPr marL="1651000" indent="-330200">
              <a:spcBef>
                <a:spcPts val="3000"/>
              </a:spcBef>
              <a:buFontTx/>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9" name="Shape 29"/>
          <p:cNvSpPr>
            <a:spLocks noGrp="1"/>
          </p:cNvSpPr>
          <p:nvPr>
            <p:ph type="body" idx="1"/>
          </p:nvPr>
        </p:nvSpPr>
        <p:spPr>
          <a:xfrm>
            <a:off x="889000" y="889000"/>
            <a:ext cx="11214100" cy="7962900"/>
          </a:xfrm>
          <a:prstGeom prst="rect">
            <a:avLst/>
          </a:prstGeom>
        </p:spPr>
        <p:txBody>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31" name="Shape 31"/>
          <p:cNvSpPr/>
          <p:nvPr/>
        </p:nvSpPr>
        <p:spPr>
          <a:xfrm>
            <a:off x="9055098" y="508000"/>
            <a:ext cx="128" cy="7975631"/>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2" name="Shape 32"/>
          <p:cNvSpPr/>
          <p:nvPr/>
        </p:nvSpPr>
        <p:spPr>
          <a:xfrm>
            <a:off x="9055096" y="4464050"/>
            <a:ext cx="3448503" cy="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3" name="Shape 33"/>
          <p:cNvSpPr>
            <a:spLocks noGrp="1"/>
          </p:cNvSpPr>
          <p:nvPr>
            <p:ph type="body"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 name="Shape 3"/>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a:bodyPr>
          <a:lstStyle/>
          <a:p>
            <a:pPr lvl="0">
              <a:defRPr sz="1800"/>
            </a:pPr>
            <a:r>
              <a:rPr sz="4200"/>
              <a:t>Title Text</a:t>
            </a:r>
          </a:p>
        </p:txBody>
      </p:sp>
      <p:sp>
        <p:nvSpPr>
          <p:cNvPr id="4" name="Shape 4"/>
          <p:cNvSpPr>
            <a:spLocks noGrp="1"/>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xmlns:p14="http://schemas.microsoft.com/office/powerpoint/2010/main" spd="med"/>
  <p:txStyles>
    <p:titleStyle>
      <a:lvl1pPr defTabSz="584200">
        <a:defRPr sz="4200">
          <a:latin typeface="+mn-lt"/>
          <a:ea typeface="+mn-ea"/>
          <a:cs typeface="+mn-cs"/>
          <a:sym typeface="Helvetica Neue Light"/>
        </a:defRPr>
      </a:lvl1pPr>
      <a:lvl2pPr indent="228600" defTabSz="584200">
        <a:defRPr sz="4200">
          <a:latin typeface="+mn-lt"/>
          <a:ea typeface="+mn-ea"/>
          <a:cs typeface="+mn-cs"/>
          <a:sym typeface="Helvetica Neue Light"/>
        </a:defRPr>
      </a:lvl2pPr>
      <a:lvl3pPr indent="457200" defTabSz="584200">
        <a:defRPr sz="4200">
          <a:latin typeface="+mn-lt"/>
          <a:ea typeface="+mn-ea"/>
          <a:cs typeface="+mn-cs"/>
          <a:sym typeface="Helvetica Neue Light"/>
        </a:defRPr>
      </a:lvl3pPr>
      <a:lvl4pPr indent="685800" defTabSz="584200">
        <a:defRPr sz="4200">
          <a:latin typeface="+mn-lt"/>
          <a:ea typeface="+mn-ea"/>
          <a:cs typeface="+mn-cs"/>
          <a:sym typeface="Helvetica Neue Light"/>
        </a:defRPr>
      </a:lvl4pPr>
      <a:lvl5pPr indent="914400" defTabSz="584200">
        <a:defRPr sz="4200">
          <a:latin typeface="+mn-lt"/>
          <a:ea typeface="+mn-ea"/>
          <a:cs typeface="+mn-cs"/>
          <a:sym typeface="Helvetica Neue Light"/>
        </a:defRPr>
      </a:lvl5pPr>
      <a:lvl6pPr indent="1143000" defTabSz="584200">
        <a:defRPr sz="4200">
          <a:latin typeface="+mn-lt"/>
          <a:ea typeface="+mn-ea"/>
          <a:cs typeface="+mn-cs"/>
          <a:sym typeface="Helvetica Neue Light"/>
        </a:defRPr>
      </a:lvl6pPr>
      <a:lvl7pPr indent="1371600" defTabSz="584200">
        <a:defRPr sz="4200">
          <a:latin typeface="+mn-lt"/>
          <a:ea typeface="+mn-ea"/>
          <a:cs typeface="+mn-cs"/>
          <a:sym typeface="Helvetica Neue Light"/>
        </a:defRPr>
      </a:lvl7pPr>
      <a:lvl8pPr indent="1600200" defTabSz="584200">
        <a:defRPr sz="4200">
          <a:latin typeface="+mn-lt"/>
          <a:ea typeface="+mn-ea"/>
          <a:cs typeface="+mn-cs"/>
          <a:sym typeface="Helvetica Neue Light"/>
        </a:defRPr>
      </a:lvl8pPr>
      <a:lvl9pPr indent="1828800" defTabSz="584200">
        <a:defRPr sz="4200">
          <a:latin typeface="+mn-lt"/>
          <a:ea typeface="+mn-ea"/>
          <a:cs typeface="+mn-cs"/>
          <a:sym typeface="Helvetica Neue Light"/>
        </a:defRPr>
      </a:lvl9pPr>
    </p:titleStyle>
    <p:bodyStyle>
      <a:lvl1pPr marL="457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1pPr>
      <a:lvl2pPr marL="914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2pPr>
      <a:lvl3pPr marL="1371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3pPr>
      <a:lvl4pPr marL="1828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4pPr>
      <a:lvl5pPr marL="22860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5pPr>
      <a:lvl6pPr marL="2743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6pPr>
      <a:lvl7pPr marL="3200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7pPr>
      <a:lvl8pPr marL="3657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8pPr>
      <a:lvl9pPr marL="4114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9pPr>
    </p:bodyStyle>
    <p:otherStyle>
      <a:lvl1pPr algn="r" defTabSz="584200">
        <a:defRPr sz="1400">
          <a:solidFill>
            <a:schemeClr val="tx1"/>
          </a:solidFill>
          <a:latin typeface="+mn-lt"/>
          <a:ea typeface="+mn-ea"/>
          <a:cs typeface="+mn-cs"/>
          <a:sym typeface="Helvetica Neue"/>
        </a:defRPr>
      </a:lvl1pPr>
      <a:lvl2pPr indent="228600" algn="r" defTabSz="584200">
        <a:defRPr sz="1400">
          <a:solidFill>
            <a:schemeClr val="tx1"/>
          </a:solidFill>
          <a:latin typeface="+mn-lt"/>
          <a:ea typeface="+mn-ea"/>
          <a:cs typeface="+mn-cs"/>
          <a:sym typeface="Helvetica Neue"/>
        </a:defRPr>
      </a:lvl2pPr>
      <a:lvl3pPr indent="457200" algn="r" defTabSz="584200">
        <a:defRPr sz="1400">
          <a:solidFill>
            <a:schemeClr val="tx1"/>
          </a:solidFill>
          <a:latin typeface="+mn-lt"/>
          <a:ea typeface="+mn-ea"/>
          <a:cs typeface="+mn-cs"/>
          <a:sym typeface="Helvetica Neue"/>
        </a:defRPr>
      </a:lvl3pPr>
      <a:lvl4pPr indent="685800" algn="r" defTabSz="584200">
        <a:defRPr sz="1400">
          <a:solidFill>
            <a:schemeClr val="tx1"/>
          </a:solidFill>
          <a:latin typeface="+mn-lt"/>
          <a:ea typeface="+mn-ea"/>
          <a:cs typeface="+mn-cs"/>
          <a:sym typeface="Helvetica Neue"/>
        </a:defRPr>
      </a:lvl4pPr>
      <a:lvl5pPr indent="914400" algn="r" defTabSz="584200">
        <a:defRPr sz="1400">
          <a:solidFill>
            <a:schemeClr val="tx1"/>
          </a:solidFill>
          <a:latin typeface="+mn-lt"/>
          <a:ea typeface="+mn-ea"/>
          <a:cs typeface="+mn-cs"/>
          <a:sym typeface="Helvetica Neue"/>
        </a:defRPr>
      </a:lvl5pPr>
      <a:lvl6pPr indent="1143000" algn="r" defTabSz="584200">
        <a:defRPr sz="1400">
          <a:solidFill>
            <a:schemeClr val="tx1"/>
          </a:solidFill>
          <a:latin typeface="+mn-lt"/>
          <a:ea typeface="+mn-ea"/>
          <a:cs typeface="+mn-cs"/>
          <a:sym typeface="Helvetica Neue"/>
        </a:defRPr>
      </a:lvl6pPr>
      <a:lvl7pPr indent="1371600" algn="r" defTabSz="584200">
        <a:defRPr sz="1400">
          <a:solidFill>
            <a:schemeClr val="tx1"/>
          </a:solidFill>
          <a:latin typeface="+mn-lt"/>
          <a:ea typeface="+mn-ea"/>
          <a:cs typeface="+mn-cs"/>
          <a:sym typeface="Helvetica Neue"/>
        </a:defRPr>
      </a:lvl7pPr>
      <a:lvl8pPr indent="1600200" algn="r" defTabSz="584200">
        <a:defRPr sz="1400">
          <a:solidFill>
            <a:schemeClr val="tx1"/>
          </a:solidFill>
          <a:latin typeface="+mn-lt"/>
          <a:ea typeface="+mn-ea"/>
          <a:cs typeface="+mn-cs"/>
          <a:sym typeface="Helvetica Neue"/>
        </a:defRPr>
      </a:lvl8pPr>
      <a:lvl9pPr indent="1828800" algn="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0.png"/></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12.xml"/><Relationship Id="rId2" Type="http://schemas.openxmlformats.org/officeDocument/2006/relationships/image" Target="../media/image7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4.png"/><Relationship Id="rId3" Type="http://schemas.openxmlformats.org/officeDocument/2006/relationships/image" Target="../media/image125.png"/></Relationships>
</file>

<file path=ppt/slides/_rels/slide109.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5.png"/><Relationship Id="rId5" Type="http://schemas.openxmlformats.org/officeDocument/2006/relationships/image" Target="../media/image127.png"/><Relationship Id="rId1" Type="http://schemas.openxmlformats.org/officeDocument/2006/relationships/slideLayout" Target="../slideLayouts/slideLayout12.xml"/><Relationship Id="rId2" Type="http://schemas.openxmlformats.org/officeDocument/2006/relationships/image" Target="../media/image1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12.xml"/><Relationship Id="rId2" Type="http://schemas.openxmlformats.org/officeDocument/2006/relationships/image" Target="../media/image12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9.png"/></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www.diffen.com/difference/Special:Information/Bone" TargetMode="External"/><Relationship Id="rId4"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hyperlink" Target="http://www.diffen.com/difference/Fur_vs_Hai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6.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18.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 Id="rId3"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15.xml"/><Relationship Id="rId2"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1" Type="http://schemas.openxmlformats.org/officeDocument/2006/relationships/slideLayout" Target="../slideLayouts/slideLayout15.xml"/><Relationship Id="rId2"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12.xml"/><Relationship Id="rId2"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82.png"/><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3.png"/><Relationship Id="rId3"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4.png"/><Relationship Id="rId3"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5" Type="http://schemas.openxmlformats.org/officeDocument/2006/relationships/image" Target="../media/image5.gif"/><Relationship Id="rId1" Type="http://schemas.openxmlformats.org/officeDocument/2006/relationships/slideLayout" Target="../slideLayouts/slideLayout12.xml"/><Relationship Id="rId2" Type="http://schemas.openxmlformats.org/officeDocument/2006/relationships/image" Target="../media/image2.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5.png"/><Relationship Id="rId3"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6.png"/><Relationship Id="rId3"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82.png"/><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12.xml"/><Relationship Id="rId2"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88.png"/><Relationship Id="rId1" Type="http://schemas.openxmlformats.org/officeDocument/2006/relationships/slideLayout" Target="../slideLayouts/slideLayout12.xml"/><Relationship Id="rId2" Type="http://schemas.openxmlformats.org/officeDocument/2006/relationships/image" Target="../media/image8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png"/><Relationship Id="rId3" Type="http://schemas.openxmlformats.org/officeDocument/2006/relationships/image" Target="../media/image8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png"/><Relationship Id="rId3" Type="http://schemas.openxmlformats.org/officeDocument/2006/relationships/image" Target="../media/image8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1.png"/><Relationship Id="rId3" Type="http://schemas.openxmlformats.org/officeDocument/2006/relationships/image" Target="../media/image8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png"/><Relationship Id="rId3"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88.png"/><Relationship Id="rId1" Type="http://schemas.openxmlformats.org/officeDocument/2006/relationships/slideLayout" Target="../slideLayouts/slideLayout12.xml"/><Relationship Id="rId2" Type="http://schemas.openxmlformats.org/officeDocument/2006/relationships/image" Target="../media/image8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gif"/></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94.png"/><Relationship Id="rId1" Type="http://schemas.openxmlformats.org/officeDocument/2006/relationships/slideLayout" Target="../slideLayouts/slideLayout12.xml"/><Relationship Id="rId2" Type="http://schemas.openxmlformats.org/officeDocument/2006/relationships/image" Target="../media/image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5.png"/><Relationship Id="rId3" Type="http://schemas.openxmlformats.org/officeDocument/2006/relationships/image" Target="../media/image9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png"/><Relationship Id="rId3" Type="http://schemas.openxmlformats.org/officeDocument/2006/relationships/image" Target="../media/image9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png"/><Relationship Id="rId3" Type="http://schemas.openxmlformats.org/officeDocument/2006/relationships/image" Target="../media/image9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 Id="rId3"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94.png"/><Relationship Id="rId1" Type="http://schemas.openxmlformats.org/officeDocument/2006/relationships/slideLayout" Target="../slideLayouts/slideLayout12.xml"/><Relationship Id="rId2"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100.png"/><Relationship Id="rId1" Type="http://schemas.openxmlformats.org/officeDocument/2006/relationships/slideLayout" Target="../slideLayouts/slideLayout12.xml"/><Relationship Id="rId2" Type="http://schemas.openxmlformats.org/officeDocument/2006/relationships/image" Target="../media/image9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1.png"/><Relationship Id="rId3" Type="http://schemas.openxmlformats.org/officeDocument/2006/relationships/image" Target="../media/image10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2.png"/><Relationship Id="rId3" Type="http://schemas.openxmlformats.org/officeDocument/2006/relationships/image" Target="../media/image10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3.png"/><Relationship Id="rId3"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4.png"/><Relationship Id="rId3"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100.png"/><Relationship Id="rId1" Type="http://schemas.openxmlformats.org/officeDocument/2006/relationships/slideLayout" Target="../slideLayouts/slideLayout12.xml"/><Relationship Id="rId2"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106.png"/><Relationship Id="rId1" Type="http://schemas.openxmlformats.org/officeDocument/2006/relationships/slideLayout" Target="../slideLayouts/slideLayout12.xml"/><Relationship Id="rId2" Type="http://schemas.openxmlformats.org/officeDocument/2006/relationships/image" Target="../media/image10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7.png"/><Relationship Id="rId3" Type="http://schemas.openxmlformats.org/officeDocument/2006/relationships/image" Target="../media/image10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8.png"/><Relationship Id="rId3" Type="http://schemas.openxmlformats.org/officeDocument/2006/relationships/image" Target="../media/image1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9.png"/><Relationship Id="rId3" Type="http://schemas.openxmlformats.org/officeDocument/2006/relationships/image" Target="../media/image10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0.png"/><Relationship Id="rId3"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106.png"/><Relationship Id="rId1" Type="http://schemas.openxmlformats.org/officeDocument/2006/relationships/slideLayout" Target="../slideLayouts/slideLayout12.xml"/><Relationship Id="rId2" Type="http://schemas.openxmlformats.org/officeDocument/2006/relationships/image" Target="../media/image10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gif"/></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88.png"/><Relationship Id="rId1" Type="http://schemas.openxmlformats.org/officeDocument/2006/relationships/slideLayout" Target="../slideLayouts/slideLayout12.xml"/><Relationship Id="rId2"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94.png"/><Relationship Id="rId1" Type="http://schemas.openxmlformats.org/officeDocument/2006/relationships/slideLayout" Target="../slideLayouts/slideLayout12.xml"/><Relationship Id="rId2" Type="http://schemas.openxmlformats.org/officeDocument/2006/relationships/image" Target="../media/image93.png"/></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100.png"/><Relationship Id="rId1" Type="http://schemas.openxmlformats.org/officeDocument/2006/relationships/slideLayout" Target="../slideLayouts/slideLayout12.xml"/><Relationship Id="rId2" Type="http://schemas.openxmlformats.org/officeDocument/2006/relationships/image" Target="../media/image99.png"/></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106.png"/><Relationship Id="rId1" Type="http://schemas.openxmlformats.org/officeDocument/2006/relationships/slideLayout" Target="../slideLayouts/slideLayout12.xml"/><Relationship Id="rId2" Type="http://schemas.openxmlformats.org/officeDocument/2006/relationships/image" Target="../media/image10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logo_sm.png"/>
          <p:cNvPicPr/>
          <p:nvPr/>
        </p:nvPicPr>
        <p:blipFill>
          <a:blip r:embed="rId2">
            <a:alphaModFix amt="10000"/>
            <a:extLst/>
          </a:blip>
          <a:stretch>
            <a:fillRect/>
          </a:stretch>
        </p:blipFill>
        <p:spPr>
          <a:xfrm>
            <a:off x="692150" y="177800"/>
            <a:ext cx="11595100" cy="9398134"/>
          </a:xfrm>
          <a:prstGeom prst="rect">
            <a:avLst/>
          </a:prstGeom>
          <a:ln w="12700">
            <a:miter lim="400000"/>
          </a:ln>
        </p:spPr>
      </p:pic>
      <p:sp>
        <p:nvSpPr>
          <p:cNvPr id="69" name="Shape 69"/>
          <p:cNvSpPr>
            <a:spLocks noGrp="1"/>
          </p:cNvSpPr>
          <p:nvPr>
            <p:ph type="title"/>
          </p:nvPr>
        </p:nvSpPr>
        <p:spPr>
          <a:prstGeom prst="rect">
            <a:avLst/>
          </a:prstGeom>
        </p:spPr>
        <p:txBody>
          <a:bodyPr/>
          <a:lstStyle/>
          <a:p>
            <a:pPr lvl="0" algn="ctr">
              <a:defRPr sz="1800"/>
            </a:pPr>
            <a:r>
              <a:rPr sz="5500" b="1" i="1"/>
              <a:t>The American City</a:t>
            </a:r>
          </a:p>
          <a:p>
            <a:pPr lvl="0" algn="ctr">
              <a:defRPr sz="1800"/>
            </a:pPr>
            <a:r>
              <a:rPr sz="4400">
                <a:solidFill>
                  <a:srgbClr val="444444"/>
                </a:solidFill>
              </a:rPr>
              <a:t>U.S. History and Geography High School</a:t>
            </a:r>
          </a:p>
        </p:txBody>
      </p:sp>
      <p:sp>
        <p:nvSpPr>
          <p:cNvPr id="70" name="Shape 70"/>
          <p:cNvSpPr>
            <a:spLocks noGrp="1"/>
          </p:cNvSpPr>
          <p:nvPr>
            <p:ph type="body" idx="1"/>
          </p:nvPr>
        </p:nvSpPr>
        <p:spPr>
          <a:prstGeom prst="rect">
            <a:avLst/>
          </a:prstGeom>
        </p:spPr>
        <p:txBody>
          <a:bodyPr/>
          <a:lstStyle/>
          <a:p>
            <a:pPr lvl="0" algn="ctr">
              <a:defRPr sz="1800">
                <a:solidFill>
                  <a:srgbClr val="000000"/>
                </a:solidFill>
              </a:defRPr>
            </a:pPr>
            <a:r>
              <a:rPr sz="3000" b="1">
                <a:solidFill>
                  <a:srgbClr val="444444"/>
                </a:solidFill>
              </a:rPr>
              <a:t>Tennessee Geographic Alliance</a:t>
            </a:r>
          </a:p>
          <a:p>
            <a:pPr lvl="0" algn="ctr">
              <a:defRPr sz="1800">
                <a:solidFill>
                  <a:srgbClr val="000000"/>
                </a:solidFill>
              </a:defRPr>
            </a:pPr>
            <a:endParaRPr sz="3000" b="1">
              <a:solidFill>
                <a:srgbClr val="444444"/>
              </a:solidFill>
            </a:endParaRPr>
          </a:p>
          <a:p>
            <a:pPr lvl="0" algn="ctr">
              <a:defRPr sz="1800">
                <a:solidFill>
                  <a:srgbClr val="000000"/>
                </a:solidFill>
              </a:defRPr>
            </a:pPr>
            <a:r>
              <a:rPr sz="3000" b="1"/>
              <a:t>Instructor</a:t>
            </a:r>
          </a:p>
          <a:p>
            <a:pPr lvl="0" algn="ctr">
              <a:defRPr sz="1800">
                <a:solidFill>
                  <a:srgbClr val="000000"/>
                </a:solidFill>
              </a:defRPr>
            </a:pPr>
            <a:r>
              <a:rPr sz="3000"/>
              <a:t>Michael Robinson</a:t>
            </a:r>
          </a:p>
          <a:p>
            <a:pPr lvl="0" algn="ctr">
              <a:defRPr sz="1800">
                <a:solidFill>
                  <a:srgbClr val="000000"/>
                </a:solidFill>
              </a:defRPr>
            </a:pPr>
            <a:r>
              <a:rPr sz="3000"/>
              <a:t>Houston High School</a:t>
            </a:r>
          </a:p>
          <a:p>
            <a:pPr lvl="0" algn="ctr">
              <a:defRPr sz="1800">
                <a:solidFill>
                  <a:srgbClr val="000000"/>
                </a:solidFill>
              </a:defRPr>
            </a:pPr>
            <a:r>
              <a:rPr sz="3000"/>
              <a:t>Germantown, TN</a:t>
            </a:r>
          </a:p>
        </p:txBody>
      </p:sp>
      <p:pic>
        <p:nvPicPr>
          <p:cNvPr id="71" name="logo_sm.png"/>
          <p:cNvPicPr/>
          <p:nvPr/>
        </p:nvPicPr>
        <p:blipFill>
          <a:blip r:embed="rId2">
            <a:extLst/>
          </a:blip>
          <a:stretch>
            <a:fillRect/>
          </a:stretch>
        </p:blipFill>
        <p:spPr>
          <a:xfrm>
            <a:off x="5295900" y="673152"/>
            <a:ext cx="2413000" cy="1955801"/>
          </a:xfrm>
          <a:prstGeom prst="rect">
            <a:avLst/>
          </a:prstGeom>
          <a:ln w="12700">
            <a:miter lim="400000"/>
          </a:ln>
          <a:effectLst>
            <a:outerShdw blurRad="127000" dist="76200" dir="2700000" rotWithShape="0">
              <a:srgbClr val="000000">
                <a:alpha val="75000"/>
              </a:srgbClr>
            </a:outerShdw>
          </a:effectLst>
        </p:spPr>
      </p:pic>
      <p:sp>
        <p:nvSpPr>
          <p:cNvPr id="72" name="Shape 72"/>
          <p:cNvSpPr>
            <a:spLocks noGrp="1"/>
          </p:cNvSpPr>
          <p:nvPr>
            <p:ph type="sldNum" sz="quarter" idx="4294967295"/>
          </p:nvPr>
        </p:nvSpPr>
        <p:spPr>
          <a:xfrm>
            <a:off x="6346393" y="9167818"/>
            <a:ext cx="31201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a:defRPr sz="1400">
                <a:latin typeface="Helvetica Neue"/>
                <a:ea typeface="Helvetica Neue"/>
                <a:cs typeface="Helvetica Neue"/>
                <a:sym typeface="Helvetica Neue"/>
              </a:defRPr>
            </a:lvl1pPr>
          </a:lstStyle>
          <a:p>
            <a:pPr lvl="0">
              <a:defRPr sz="1800"/>
            </a:pPr>
            <a:fld id="{86CB4B4D-7CA3-9044-876B-883B54F8677D}" type="slidenum">
              <a:rPr sz="1400"/>
              <a:t>1</a:t>
            </a:fld>
            <a:endParaRPr sz="1400"/>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Untitled.pdf"/>
          <p:cNvPicPr/>
          <p:nvPr/>
        </p:nvPicPr>
        <p:blipFill>
          <a:blip r:embed="rId2">
            <a:extLst/>
          </a:blip>
          <a:stretch>
            <a:fillRect/>
          </a:stretch>
        </p:blipFill>
        <p:spPr>
          <a:xfrm>
            <a:off x="-440748" y="-977900"/>
            <a:ext cx="13886296" cy="17970500"/>
          </a:xfrm>
          <a:prstGeom prst="rect">
            <a:avLst/>
          </a:prstGeom>
          <a:ln w="12700">
            <a:miter lim="400000"/>
          </a:ln>
        </p:spPr>
      </p:pic>
      <p:sp>
        <p:nvSpPr>
          <p:cNvPr id="106" name="Shape 106"/>
          <p:cNvSpPr/>
          <p:nvPr/>
        </p:nvSpPr>
        <p:spPr>
          <a:xfrm>
            <a:off x="11023600" y="177800"/>
            <a:ext cx="1828800" cy="6743700"/>
          </a:xfrm>
          <a:prstGeom prst="rect">
            <a:avLst/>
          </a:prstGeom>
          <a:solidFill>
            <a:srgbClr val="D6D6D6"/>
          </a:solidFill>
          <a:ln w="25400">
            <a:solidFill>
              <a:srgbClr val="FFFFFF"/>
            </a:solidFill>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lnSpc>
                <a:spcPct val="50000"/>
              </a:lnSpc>
              <a:defRPr sz="1800"/>
            </a:pPr>
            <a:r>
              <a:rPr sz="2400" b="1" u="sng"/>
              <a:t>ANCESTRY</a:t>
            </a:r>
          </a:p>
          <a:p>
            <a:pPr lvl="0">
              <a:defRPr sz="1800"/>
            </a:pPr>
            <a:endParaRPr sz="2400" b="1" u="sng"/>
          </a:p>
          <a:p>
            <a:pPr lvl="0">
              <a:defRPr sz="1800"/>
            </a:pPr>
            <a:r>
              <a:rPr sz="2400" b="1"/>
              <a:t>African-American</a:t>
            </a:r>
          </a:p>
          <a:p>
            <a:pPr lvl="0">
              <a:defRPr sz="1800"/>
            </a:pPr>
            <a:endParaRPr sz="2400" b="1"/>
          </a:p>
          <a:p>
            <a:pPr lvl="0">
              <a:defRPr sz="1800"/>
            </a:pPr>
            <a:r>
              <a:rPr sz="2400" b="1"/>
              <a:t>English</a:t>
            </a:r>
          </a:p>
          <a:p>
            <a:pPr lvl="0">
              <a:defRPr sz="1800"/>
            </a:pPr>
            <a:endParaRPr sz="2400" b="1"/>
          </a:p>
          <a:p>
            <a:pPr lvl="0">
              <a:defRPr sz="1800"/>
            </a:pPr>
            <a:r>
              <a:rPr sz="2400" b="1"/>
              <a:t>French</a:t>
            </a:r>
          </a:p>
          <a:p>
            <a:pPr lvl="0">
              <a:defRPr sz="1800"/>
            </a:pPr>
            <a:endParaRPr sz="2400" b="1"/>
          </a:p>
          <a:p>
            <a:pPr lvl="0">
              <a:defRPr sz="1800"/>
            </a:pPr>
            <a:r>
              <a:rPr sz="2400" b="1"/>
              <a:t>German</a:t>
            </a:r>
          </a:p>
          <a:p>
            <a:pPr lvl="0">
              <a:defRPr sz="1800"/>
            </a:pPr>
            <a:endParaRPr sz="2400" b="1"/>
          </a:p>
          <a:p>
            <a:pPr lvl="0">
              <a:defRPr sz="1800"/>
            </a:pPr>
            <a:r>
              <a:rPr sz="2400" b="1"/>
              <a:t>Irish</a:t>
            </a:r>
          </a:p>
          <a:p>
            <a:pPr lvl="0">
              <a:defRPr sz="1800"/>
            </a:pPr>
            <a:endParaRPr sz="2400" b="1"/>
          </a:p>
          <a:p>
            <a:pPr lvl="0">
              <a:defRPr sz="1800"/>
            </a:pPr>
            <a:r>
              <a:rPr sz="2400" b="1"/>
              <a:t>Italian</a:t>
            </a:r>
          </a:p>
          <a:p>
            <a:pPr lvl="0">
              <a:defRPr sz="1800"/>
            </a:pPr>
            <a:endParaRPr sz="2400" b="1"/>
          </a:p>
          <a:p>
            <a:pPr lvl="0">
              <a:defRPr sz="1800"/>
            </a:pPr>
            <a:r>
              <a:rPr sz="2400" b="1"/>
              <a:t>Mexican</a:t>
            </a:r>
          </a:p>
          <a:p>
            <a:pPr lvl="0">
              <a:defRPr sz="1800"/>
            </a:pPr>
            <a:endParaRPr sz="2400" b="1"/>
          </a:p>
          <a:p>
            <a:pPr lvl="0">
              <a:defRPr sz="1800"/>
            </a:pPr>
            <a:r>
              <a:rPr sz="2400" b="1"/>
              <a:t>Norwegian</a:t>
            </a:r>
          </a:p>
        </p:txBody>
      </p:sp>
      <p:sp>
        <p:nvSpPr>
          <p:cNvPr id="107" name="Shape 107"/>
          <p:cNvSpPr/>
          <p:nvPr/>
        </p:nvSpPr>
        <p:spPr>
          <a:xfrm>
            <a:off x="2159000" y="518795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A</a:t>
            </a:r>
          </a:p>
        </p:txBody>
      </p:sp>
      <p:sp>
        <p:nvSpPr>
          <p:cNvPr id="108" name="Shape 108"/>
          <p:cNvSpPr/>
          <p:nvPr/>
        </p:nvSpPr>
        <p:spPr>
          <a:xfrm>
            <a:off x="3644900" y="74422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B</a:t>
            </a:r>
          </a:p>
        </p:txBody>
      </p:sp>
      <p:sp>
        <p:nvSpPr>
          <p:cNvPr id="109" name="Shape 109"/>
          <p:cNvSpPr/>
          <p:nvPr/>
        </p:nvSpPr>
        <p:spPr>
          <a:xfrm>
            <a:off x="5080000" y="53086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C</a:t>
            </a:r>
          </a:p>
        </p:txBody>
      </p:sp>
      <p:sp>
        <p:nvSpPr>
          <p:cNvPr id="110" name="Shape 110"/>
          <p:cNvSpPr/>
          <p:nvPr/>
        </p:nvSpPr>
        <p:spPr>
          <a:xfrm>
            <a:off x="5080000" y="33528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D</a:t>
            </a:r>
          </a:p>
        </p:txBody>
      </p:sp>
      <p:sp>
        <p:nvSpPr>
          <p:cNvPr id="111" name="Shape 111"/>
          <p:cNvSpPr/>
          <p:nvPr/>
        </p:nvSpPr>
        <p:spPr>
          <a:xfrm>
            <a:off x="6578600" y="73279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E</a:t>
            </a:r>
          </a:p>
        </p:txBody>
      </p:sp>
      <p:sp>
        <p:nvSpPr>
          <p:cNvPr id="112" name="Shape 112"/>
          <p:cNvSpPr/>
          <p:nvPr/>
        </p:nvSpPr>
        <p:spPr>
          <a:xfrm>
            <a:off x="9563100" y="48387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F</a:t>
            </a:r>
          </a:p>
        </p:txBody>
      </p:sp>
      <p:sp>
        <p:nvSpPr>
          <p:cNvPr id="113" name="Shape 113"/>
          <p:cNvSpPr/>
          <p:nvPr/>
        </p:nvSpPr>
        <p:spPr>
          <a:xfrm>
            <a:off x="10325100" y="42164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G</a:t>
            </a:r>
          </a:p>
        </p:txBody>
      </p:sp>
      <p:sp>
        <p:nvSpPr>
          <p:cNvPr id="114" name="Shape 114"/>
          <p:cNvSpPr/>
          <p:nvPr/>
        </p:nvSpPr>
        <p:spPr>
          <a:xfrm>
            <a:off x="9207500" y="34671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H</a:t>
            </a:r>
          </a:p>
        </p:txBody>
      </p:sp>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3" name="Picture 852"/>
          <p:cNvPicPr/>
          <p:nvPr/>
        </p:nvPicPr>
        <p:blipFill>
          <a:blip r:embed="rId2">
            <a:extLst/>
          </a:blip>
          <a:stretch>
            <a:fillRect/>
          </a:stretch>
        </p:blipFill>
        <p:spPr>
          <a:xfrm>
            <a:off x="330200" y="571500"/>
            <a:ext cx="8051800" cy="8610600"/>
          </a:xfrm>
          <a:prstGeom prst="rect">
            <a:avLst/>
          </a:prstGeom>
          <a:effectLst>
            <a:outerShdw blurRad="38100" dist="12700" dir="5400000" rotWithShape="0">
              <a:srgbClr val="000000">
                <a:alpha val="50000"/>
              </a:srgbClr>
            </a:outerShdw>
          </a:effectLst>
        </p:spPr>
      </p:pic>
      <p:sp>
        <p:nvSpPr>
          <p:cNvPr id="854" name="Shape 854"/>
          <p:cNvSpPr/>
          <p:nvPr/>
        </p:nvSpPr>
        <p:spPr>
          <a:xfrm>
            <a:off x="2540000" y="8343900"/>
            <a:ext cx="5422900" cy="330200"/>
          </a:xfrm>
          <a:prstGeom prst="rect">
            <a:avLst/>
          </a:prstGeom>
          <a:solidFill>
            <a:srgbClr val="212121"/>
          </a:solidFill>
          <a:ln w="12700">
            <a:miter lim="400000"/>
          </a:ln>
        </p:spPr>
        <p:txBody>
          <a:bodyPr lIns="0" tIns="0" rIns="0" bIns="0" anchor="ctr"/>
          <a:lstStyle/>
          <a:p>
            <a:pPr lvl="0"/>
            <a:endParaRPr/>
          </a:p>
        </p:txBody>
      </p:sp>
      <p:sp>
        <p:nvSpPr>
          <p:cNvPr id="855" name="Shape 855"/>
          <p:cNvSpPr/>
          <p:nvPr/>
        </p:nvSpPr>
        <p:spPr>
          <a:xfrm>
            <a:off x="8724900" y="3429000"/>
            <a:ext cx="36068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Nashville</a:t>
            </a:r>
          </a:p>
          <a:p>
            <a:pPr lvl="0" algn="l" defTabSz="457200">
              <a:defRPr sz="1800"/>
            </a:pPr>
            <a:r>
              <a:rPr sz="3600">
                <a:latin typeface="Verdana"/>
                <a:ea typeface="Verdana"/>
                <a:cs typeface="Verdana"/>
                <a:sym typeface="Verdana"/>
              </a:rPr>
              <a:t>Miami</a:t>
            </a:r>
          </a:p>
          <a:p>
            <a:pPr lvl="0" algn="l" defTabSz="457200">
              <a:defRPr sz="1800"/>
            </a:pPr>
            <a:r>
              <a:rPr sz="3600">
                <a:latin typeface="Verdana"/>
                <a:ea typeface="Verdana"/>
                <a:cs typeface="Verdana"/>
                <a:sym typeface="Verdana"/>
              </a:rPr>
              <a:t>Providence</a:t>
            </a:r>
          </a:p>
          <a:p>
            <a:pPr lvl="0" algn="l" defTabSz="457200">
              <a:defRPr sz="1800"/>
            </a:pPr>
            <a:r>
              <a:rPr sz="3600">
                <a:latin typeface="Verdana"/>
                <a:ea typeface="Verdana"/>
                <a:cs typeface="Verdana"/>
                <a:sym typeface="Verdana"/>
              </a:rPr>
              <a:t>Reno</a:t>
            </a:r>
          </a:p>
          <a:p>
            <a:pPr lvl="0" algn="l" defTabSz="457200">
              <a:defRPr sz="1800"/>
            </a:pPr>
            <a:r>
              <a:rPr sz="3600">
                <a:latin typeface="Verdana"/>
                <a:ea typeface="Verdana"/>
                <a:cs typeface="Verdana"/>
                <a:sym typeface="Verdana"/>
              </a:rPr>
              <a:t>Tucson</a:t>
            </a:r>
          </a:p>
        </p:txBody>
      </p:sp>
      <p:sp>
        <p:nvSpPr>
          <p:cNvPr id="856" name="Shape 856"/>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7</a:t>
            </a:r>
          </a:p>
        </p:txBody>
      </p:sp>
      <p:sp>
        <p:nvSpPr>
          <p:cNvPr id="857" name="Shape 857"/>
          <p:cNvSpPr/>
          <p:nvPr/>
        </p:nvSpPr>
        <p:spPr>
          <a:xfrm>
            <a:off x="8724900" y="5676900"/>
            <a:ext cx="1931492"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Tucson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57"/>
                                        </p:tgtEl>
                                        <p:attrNameLst>
                                          <p:attrName>style.visibility</p:attrName>
                                        </p:attrNameLst>
                                      </p:cBhvr>
                                      <p:to>
                                        <p:strVal val="visible"/>
                                      </p:to>
                                    </p:set>
                                    <p:anim calcmode="lin" valueType="num">
                                      <p:cBhvr>
                                        <p:cTn id="7" dur="500" fill="hold"/>
                                        <p:tgtEl>
                                          <p:spTgt spid="857"/>
                                        </p:tgtEl>
                                        <p:attrNameLst>
                                          <p:attrName>ppt_w</p:attrName>
                                        </p:attrNameLst>
                                      </p:cBhvr>
                                      <p:tavLst>
                                        <p:tav tm="0" fmla="#ppt_w*sin(2.5*pi*$)">
                                          <p:val>
                                            <p:fltVal val="0"/>
                                          </p:val>
                                        </p:tav>
                                        <p:tav tm="100000">
                                          <p:val>
                                            <p:fltVal val="1"/>
                                          </p:val>
                                        </p:tav>
                                      </p:tavLst>
                                    </p:anim>
                                    <p:anim calcmode="lin" valueType="num">
                                      <p:cBhvr>
                                        <p:cTn id="8" dur="500" fill="hold"/>
                                        <p:tgtEl>
                                          <p:spTgt spid="8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1"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 name="Picture 858"/>
          <p:cNvPicPr/>
          <p:nvPr/>
        </p:nvPicPr>
        <p:blipFill>
          <a:blip r:embed="rId2">
            <a:extLst/>
          </a:blip>
          <a:stretch>
            <a:fillRect/>
          </a:stretch>
        </p:blipFill>
        <p:spPr>
          <a:xfrm>
            <a:off x="393700" y="558800"/>
            <a:ext cx="8026400" cy="8636000"/>
          </a:xfrm>
          <a:prstGeom prst="rect">
            <a:avLst/>
          </a:prstGeom>
          <a:effectLst>
            <a:outerShdw blurRad="38100" dist="12700" dir="5400000" rotWithShape="0">
              <a:srgbClr val="000000">
                <a:alpha val="50000"/>
              </a:srgbClr>
            </a:outerShdw>
          </a:effectLst>
        </p:spPr>
      </p:pic>
      <p:sp>
        <p:nvSpPr>
          <p:cNvPr id="860" name="Shape 860"/>
          <p:cNvSpPr/>
          <p:nvPr/>
        </p:nvSpPr>
        <p:spPr>
          <a:xfrm>
            <a:off x="2616200" y="8356600"/>
            <a:ext cx="5422900" cy="330200"/>
          </a:xfrm>
          <a:prstGeom prst="rect">
            <a:avLst/>
          </a:prstGeom>
          <a:solidFill>
            <a:srgbClr val="212121"/>
          </a:solidFill>
          <a:ln w="12700">
            <a:miter lim="400000"/>
          </a:ln>
        </p:spPr>
        <p:txBody>
          <a:bodyPr lIns="0" tIns="0" rIns="0" bIns="0" anchor="ctr"/>
          <a:lstStyle/>
          <a:p>
            <a:pPr lvl="0"/>
            <a:endParaRPr/>
          </a:p>
        </p:txBody>
      </p:sp>
      <p:sp>
        <p:nvSpPr>
          <p:cNvPr id="861" name="Shape 861"/>
          <p:cNvSpPr/>
          <p:nvPr/>
        </p:nvSpPr>
        <p:spPr>
          <a:xfrm>
            <a:off x="8750300" y="3429000"/>
            <a:ext cx="40513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Las Vegas</a:t>
            </a:r>
          </a:p>
          <a:p>
            <a:pPr lvl="0" algn="l" defTabSz="457200">
              <a:defRPr sz="1800"/>
            </a:pPr>
            <a:r>
              <a:rPr sz="3600">
                <a:latin typeface="Verdana"/>
                <a:ea typeface="Verdana"/>
                <a:cs typeface="Verdana"/>
                <a:sym typeface="Verdana"/>
              </a:rPr>
              <a:t>Little Rock</a:t>
            </a:r>
          </a:p>
          <a:p>
            <a:pPr lvl="0" algn="l" defTabSz="457200">
              <a:defRPr sz="1800"/>
            </a:pPr>
            <a:r>
              <a:rPr sz="3600">
                <a:latin typeface="Verdana"/>
                <a:ea typeface="Verdana"/>
                <a:cs typeface="Verdana"/>
                <a:sym typeface="Verdana"/>
              </a:rPr>
              <a:t>Miami</a:t>
            </a:r>
          </a:p>
          <a:p>
            <a:pPr lvl="0" algn="l" defTabSz="457200">
              <a:defRPr sz="1800"/>
            </a:pPr>
            <a:r>
              <a:rPr sz="3600">
                <a:latin typeface="Verdana"/>
                <a:ea typeface="Verdana"/>
                <a:cs typeface="Verdana"/>
                <a:sym typeface="Verdana"/>
              </a:rPr>
              <a:t>Reno</a:t>
            </a:r>
          </a:p>
          <a:p>
            <a:pPr lvl="0" algn="l" defTabSz="457200">
              <a:defRPr sz="1800"/>
            </a:pPr>
            <a:r>
              <a:rPr sz="3600">
                <a:latin typeface="Verdana"/>
                <a:ea typeface="Verdana"/>
                <a:cs typeface="Verdana"/>
                <a:sym typeface="Verdana"/>
              </a:rPr>
              <a:t>Sacramento</a:t>
            </a:r>
          </a:p>
        </p:txBody>
      </p:sp>
      <p:sp>
        <p:nvSpPr>
          <p:cNvPr id="862" name="Shape 862"/>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8</a:t>
            </a:r>
          </a:p>
        </p:txBody>
      </p:sp>
      <p:sp>
        <p:nvSpPr>
          <p:cNvPr id="863" name="Shape 863"/>
          <p:cNvSpPr/>
          <p:nvPr/>
        </p:nvSpPr>
        <p:spPr>
          <a:xfrm>
            <a:off x="8750300" y="3429000"/>
            <a:ext cx="2687613"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Las Vegas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fmla="#ppt_w*sin(2.5*pi*$)">
                                          <p:val>
                                            <p:fltVal val="0"/>
                                          </p:val>
                                        </p:tav>
                                        <p:tav tm="100000">
                                          <p:val>
                                            <p:fltVal val="1"/>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1"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 name="Picture 864"/>
          <p:cNvPicPr/>
          <p:nvPr/>
        </p:nvPicPr>
        <p:blipFill>
          <a:blip r:embed="rId2">
            <a:extLst/>
          </a:blip>
          <a:stretch>
            <a:fillRect/>
          </a:stretch>
        </p:blipFill>
        <p:spPr>
          <a:xfrm>
            <a:off x="393700" y="546100"/>
            <a:ext cx="7962900" cy="8648700"/>
          </a:xfrm>
          <a:prstGeom prst="rect">
            <a:avLst/>
          </a:prstGeom>
          <a:effectLst>
            <a:outerShdw blurRad="38100" dist="12700" dir="5400000" rotWithShape="0">
              <a:srgbClr val="000000">
                <a:alpha val="50000"/>
              </a:srgbClr>
            </a:outerShdw>
          </a:effectLst>
        </p:spPr>
      </p:pic>
      <p:sp>
        <p:nvSpPr>
          <p:cNvPr id="866" name="Shape 866"/>
          <p:cNvSpPr/>
          <p:nvPr/>
        </p:nvSpPr>
        <p:spPr>
          <a:xfrm>
            <a:off x="2590800" y="8331200"/>
            <a:ext cx="5422900" cy="330200"/>
          </a:xfrm>
          <a:prstGeom prst="rect">
            <a:avLst/>
          </a:prstGeom>
          <a:solidFill>
            <a:srgbClr val="212121"/>
          </a:solidFill>
          <a:ln w="12700">
            <a:miter lim="400000"/>
          </a:ln>
        </p:spPr>
        <p:txBody>
          <a:bodyPr lIns="0" tIns="0" rIns="0" bIns="0" anchor="ctr"/>
          <a:lstStyle/>
          <a:p>
            <a:pPr lvl="0"/>
            <a:endParaRPr/>
          </a:p>
        </p:txBody>
      </p:sp>
      <p:sp>
        <p:nvSpPr>
          <p:cNvPr id="867" name="Shape 867"/>
          <p:cNvSpPr/>
          <p:nvPr/>
        </p:nvSpPr>
        <p:spPr>
          <a:xfrm>
            <a:off x="8483600" y="3429000"/>
            <a:ext cx="49276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Buffalo</a:t>
            </a:r>
          </a:p>
          <a:p>
            <a:pPr lvl="0" algn="l" defTabSz="457200">
              <a:defRPr sz="1800"/>
            </a:pPr>
            <a:r>
              <a:rPr sz="3600">
                <a:latin typeface="Verdana"/>
                <a:ea typeface="Verdana"/>
                <a:cs typeface="Verdana"/>
                <a:sym typeface="Verdana"/>
              </a:rPr>
              <a:t>Cincinnati</a:t>
            </a:r>
          </a:p>
          <a:p>
            <a:pPr lvl="0" algn="l" defTabSz="457200">
              <a:defRPr sz="1800"/>
            </a:pPr>
            <a:r>
              <a:rPr sz="3600">
                <a:latin typeface="Verdana"/>
                <a:ea typeface="Verdana"/>
                <a:cs typeface="Verdana"/>
                <a:sym typeface="Verdana"/>
              </a:rPr>
              <a:t>Miami</a:t>
            </a:r>
          </a:p>
          <a:p>
            <a:pPr lvl="0" algn="l" defTabSz="457200">
              <a:defRPr sz="1800"/>
            </a:pPr>
            <a:r>
              <a:rPr sz="3600">
                <a:latin typeface="Verdana"/>
                <a:ea typeface="Verdana"/>
                <a:cs typeface="Verdana"/>
                <a:sym typeface="Verdana"/>
              </a:rPr>
              <a:t>Providence</a:t>
            </a:r>
          </a:p>
          <a:p>
            <a:pPr lvl="0" algn="l" defTabSz="457200">
              <a:defRPr sz="1800"/>
            </a:pPr>
            <a:r>
              <a:rPr sz="3600">
                <a:latin typeface="Verdana"/>
                <a:ea typeface="Verdana"/>
                <a:cs typeface="Verdana"/>
                <a:sym typeface="Verdana"/>
              </a:rPr>
              <a:t>Savannah</a:t>
            </a:r>
          </a:p>
        </p:txBody>
      </p:sp>
      <p:sp>
        <p:nvSpPr>
          <p:cNvPr id="868" name="Shape 868"/>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9</a:t>
            </a:r>
          </a:p>
        </p:txBody>
      </p:sp>
      <p:sp>
        <p:nvSpPr>
          <p:cNvPr id="869" name="Shape 869"/>
          <p:cNvSpPr/>
          <p:nvPr/>
        </p:nvSpPr>
        <p:spPr>
          <a:xfrm>
            <a:off x="8483600" y="4546600"/>
            <a:ext cx="1649314"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Miami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69"/>
                                        </p:tgtEl>
                                        <p:attrNameLst>
                                          <p:attrName>style.visibility</p:attrName>
                                        </p:attrNameLst>
                                      </p:cBhvr>
                                      <p:to>
                                        <p:strVal val="visible"/>
                                      </p:to>
                                    </p:set>
                                    <p:anim calcmode="lin" valueType="num">
                                      <p:cBhvr>
                                        <p:cTn id="7" dur="500" fill="hold"/>
                                        <p:tgtEl>
                                          <p:spTgt spid="869"/>
                                        </p:tgtEl>
                                        <p:attrNameLst>
                                          <p:attrName>ppt_w</p:attrName>
                                        </p:attrNameLst>
                                      </p:cBhvr>
                                      <p:tavLst>
                                        <p:tav tm="0" fmla="#ppt_w*sin(2.5*pi*$)">
                                          <p:val>
                                            <p:fltVal val="0"/>
                                          </p:val>
                                        </p:tav>
                                        <p:tav tm="100000">
                                          <p:val>
                                            <p:fltVal val="1"/>
                                          </p:val>
                                        </p:tav>
                                      </p:tavLst>
                                    </p:anim>
                                    <p:anim calcmode="lin" valueType="num">
                                      <p:cBhvr>
                                        <p:cTn id="8" dur="500" fill="hold"/>
                                        <p:tgtEl>
                                          <p:spTgt spid="86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 grpId="1"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 name="Picture 870"/>
          <p:cNvPicPr/>
          <p:nvPr/>
        </p:nvPicPr>
        <p:blipFill>
          <a:blip r:embed="rId2">
            <a:extLst/>
          </a:blip>
          <a:stretch>
            <a:fillRect/>
          </a:stretch>
        </p:blipFill>
        <p:spPr>
          <a:xfrm>
            <a:off x="304800" y="533400"/>
            <a:ext cx="7874000" cy="8674100"/>
          </a:xfrm>
          <a:prstGeom prst="rect">
            <a:avLst/>
          </a:prstGeom>
          <a:effectLst>
            <a:outerShdw blurRad="38100" dist="12700" dir="5400000" rotWithShape="0">
              <a:srgbClr val="000000">
                <a:alpha val="50000"/>
              </a:srgbClr>
            </a:outerShdw>
          </a:effectLst>
        </p:spPr>
      </p:pic>
      <p:sp>
        <p:nvSpPr>
          <p:cNvPr id="872" name="Shape 872"/>
          <p:cNvSpPr/>
          <p:nvPr/>
        </p:nvSpPr>
        <p:spPr>
          <a:xfrm>
            <a:off x="2438400" y="8331200"/>
            <a:ext cx="5422900" cy="330200"/>
          </a:xfrm>
          <a:prstGeom prst="rect">
            <a:avLst/>
          </a:prstGeom>
          <a:solidFill>
            <a:srgbClr val="212121"/>
          </a:solidFill>
          <a:ln w="12700">
            <a:miter lim="400000"/>
          </a:ln>
        </p:spPr>
        <p:txBody>
          <a:bodyPr lIns="0" tIns="0" rIns="0" bIns="0" anchor="ctr"/>
          <a:lstStyle/>
          <a:p>
            <a:pPr lvl="0"/>
            <a:endParaRPr/>
          </a:p>
        </p:txBody>
      </p:sp>
      <p:sp>
        <p:nvSpPr>
          <p:cNvPr id="873" name="Shape 873"/>
          <p:cNvSpPr/>
          <p:nvPr/>
        </p:nvSpPr>
        <p:spPr>
          <a:xfrm>
            <a:off x="8680749" y="3429000"/>
            <a:ext cx="3416301"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Huntsville, AL</a:t>
            </a:r>
          </a:p>
          <a:p>
            <a:pPr lvl="0" algn="l" defTabSz="457200">
              <a:defRPr sz="1800"/>
            </a:pPr>
            <a:r>
              <a:rPr sz="3600">
                <a:latin typeface="Verdana"/>
                <a:ea typeface="Verdana"/>
                <a:cs typeface="Verdana"/>
                <a:sym typeface="Verdana"/>
              </a:rPr>
              <a:t>Knoxville</a:t>
            </a:r>
          </a:p>
          <a:p>
            <a:pPr lvl="0" algn="l" defTabSz="457200">
              <a:defRPr sz="1800"/>
            </a:pPr>
            <a:r>
              <a:rPr sz="3600">
                <a:latin typeface="Verdana"/>
                <a:ea typeface="Verdana"/>
                <a:cs typeface="Verdana"/>
                <a:sym typeface="Verdana"/>
              </a:rPr>
              <a:t>Laredo, TX</a:t>
            </a:r>
          </a:p>
          <a:p>
            <a:pPr lvl="0" algn="l" defTabSz="457200">
              <a:defRPr sz="1800"/>
            </a:pPr>
            <a:r>
              <a:rPr sz="3600">
                <a:latin typeface="Verdana"/>
                <a:ea typeface="Verdana"/>
                <a:cs typeface="Verdana"/>
                <a:sym typeface="Verdana"/>
              </a:rPr>
              <a:t>Palm Beach</a:t>
            </a:r>
          </a:p>
          <a:p>
            <a:pPr lvl="0" algn="l" defTabSz="457200">
              <a:defRPr sz="1800"/>
            </a:pPr>
            <a:r>
              <a:rPr sz="3600">
                <a:latin typeface="Verdana"/>
                <a:ea typeface="Verdana"/>
                <a:cs typeface="Verdana"/>
                <a:sym typeface="Verdana"/>
              </a:rPr>
              <a:t>Providence</a:t>
            </a:r>
          </a:p>
        </p:txBody>
      </p:sp>
      <p:sp>
        <p:nvSpPr>
          <p:cNvPr id="874" name="Shape 874"/>
          <p:cNvSpPr/>
          <p:nvPr/>
        </p:nvSpPr>
        <p:spPr>
          <a:xfrm>
            <a:off x="9435808" y="2220676"/>
            <a:ext cx="1018134"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10</a:t>
            </a:r>
          </a:p>
        </p:txBody>
      </p:sp>
      <p:sp>
        <p:nvSpPr>
          <p:cNvPr id="875" name="Shape 875"/>
          <p:cNvSpPr/>
          <p:nvPr/>
        </p:nvSpPr>
        <p:spPr>
          <a:xfrm>
            <a:off x="8686800" y="4546600"/>
            <a:ext cx="2857724"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Laredo, TX</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75"/>
                                        </p:tgtEl>
                                        <p:attrNameLst>
                                          <p:attrName>style.visibility</p:attrName>
                                        </p:attrNameLst>
                                      </p:cBhvr>
                                      <p:to>
                                        <p:strVal val="visible"/>
                                      </p:to>
                                    </p:set>
                                    <p:anim calcmode="lin" valueType="num">
                                      <p:cBhvr>
                                        <p:cTn id="7" dur="500" fill="hold"/>
                                        <p:tgtEl>
                                          <p:spTgt spid="875"/>
                                        </p:tgtEl>
                                        <p:attrNameLst>
                                          <p:attrName>ppt_w</p:attrName>
                                        </p:attrNameLst>
                                      </p:cBhvr>
                                      <p:tavLst>
                                        <p:tav tm="0" fmla="#ppt_w*sin(2.5*pi*$)">
                                          <p:val>
                                            <p:fltVal val="0"/>
                                          </p:val>
                                        </p:tav>
                                        <p:tav tm="100000">
                                          <p:val>
                                            <p:fltVal val="1"/>
                                          </p:val>
                                        </p:tav>
                                      </p:tavLst>
                                    </p:anim>
                                    <p:anim calcmode="lin" valueType="num">
                                      <p:cBhvr>
                                        <p:cTn id="8" dur="500" fill="hold"/>
                                        <p:tgtEl>
                                          <p:spTgt spid="8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 grpId="1"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Picture 876"/>
          <p:cNvPicPr/>
          <p:nvPr/>
        </p:nvPicPr>
        <p:blipFill>
          <a:blip r:embed="rId2">
            <a:extLst/>
          </a:blip>
          <a:stretch>
            <a:fillRect/>
          </a:stretch>
        </p:blipFill>
        <p:spPr>
          <a:xfrm>
            <a:off x="673100" y="558800"/>
            <a:ext cx="2806700" cy="2933700"/>
          </a:xfrm>
          <a:prstGeom prst="rect">
            <a:avLst/>
          </a:prstGeom>
          <a:effectLst>
            <a:outerShdw blurRad="127000" dist="76200" dir="2700000" rotWithShape="0">
              <a:srgbClr val="000000">
                <a:alpha val="75000"/>
              </a:srgbClr>
            </a:outerShdw>
          </a:effectLst>
        </p:spPr>
      </p:pic>
      <p:pic>
        <p:nvPicPr>
          <p:cNvPr id="878" name="Picture 877"/>
          <p:cNvPicPr/>
          <p:nvPr/>
        </p:nvPicPr>
        <p:blipFill>
          <a:blip r:embed="rId3">
            <a:extLst/>
          </a:blip>
          <a:stretch>
            <a:fillRect/>
          </a:stretch>
        </p:blipFill>
        <p:spPr>
          <a:xfrm>
            <a:off x="673100" y="3619500"/>
            <a:ext cx="2806700" cy="2933700"/>
          </a:xfrm>
          <a:prstGeom prst="rect">
            <a:avLst/>
          </a:prstGeom>
          <a:effectLst>
            <a:outerShdw blurRad="127000" dist="76200" dir="2700000" rotWithShape="0">
              <a:srgbClr val="000000">
                <a:alpha val="75000"/>
              </a:srgbClr>
            </a:outerShdw>
          </a:effectLst>
        </p:spPr>
      </p:pic>
      <p:pic>
        <p:nvPicPr>
          <p:cNvPr id="879" name="Picture 878"/>
          <p:cNvPicPr/>
          <p:nvPr/>
        </p:nvPicPr>
        <p:blipFill>
          <a:blip r:embed="rId4">
            <a:extLst/>
          </a:blip>
          <a:stretch>
            <a:fillRect/>
          </a:stretch>
        </p:blipFill>
        <p:spPr>
          <a:xfrm>
            <a:off x="673100" y="6680200"/>
            <a:ext cx="2806700" cy="2933700"/>
          </a:xfrm>
          <a:prstGeom prst="rect">
            <a:avLst/>
          </a:prstGeom>
          <a:effectLst>
            <a:outerShdw blurRad="127000" dist="76200" dir="2700000" rotWithShape="0">
              <a:srgbClr val="000000">
                <a:alpha val="75000"/>
              </a:srgbClr>
            </a:outerShdw>
          </a:effectLst>
        </p:spPr>
      </p:pic>
      <p:pic>
        <p:nvPicPr>
          <p:cNvPr id="880" name="Picture 879"/>
          <p:cNvPicPr/>
          <p:nvPr/>
        </p:nvPicPr>
        <p:blipFill>
          <a:blip r:embed="rId5">
            <a:extLst/>
          </a:blip>
          <a:stretch>
            <a:fillRect/>
          </a:stretch>
        </p:blipFill>
        <p:spPr>
          <a:xfrm>
            <a:off x="6743700" y="558800"/>
            <a:ext cx="2806700" cy="2933700"/>
          </a:xfrm>
          <a:prstGeom prst="rect">
            <a:avLst/>
          </a:prstGeom>
          <a:effectLst>
            <a:outerShdw blurRad="127000" dist="76200" dir="2700000" rotWithShape="0">
              <a:srgbClr val="000000">
                <a:alpha val="75000"/>
              </a:srgbClr>
            </a:outerShdw>
          </a:effectLst>
        </p:spPr>
      </p:pic>
      <p:graphicFrame>
        <p:nvGraphicFramePr>
          <p:cNvPr id="881" name="Table 881"/>
          <p:cNvGraphicFramePr/>
          <p:nvPr/>
        </p:nvGraphicFramePr>
        <p:xfrm>
          <a:off x="3644900" y="37211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sz="2700"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graphicFrame>
        <p:nvGraphicFramePr>
          <p:cNvPr id="882" name="Table 882"/>
          <p:cNvGraphicFramePr/>
          <p:nvPr/>
        </p:nvGraphicFramePr>
        <p:xfrm>
          <a:off x="3644900" y="67818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sz="2700"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graphicFrame>
        <p:nvGraphicFramePr>
          <p:cNvPr id="883" name="Table 883"/>
          <p:cNvGraphicFramePr/>
          <p:nvPr/>
        </p:nvGraphicFramePr>
        <p:xfrm>
          <a:off x="3644900" y="6604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sz="2700"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graphicFrame>
        <p:nvGraphicFramePr>
          <p:cNvPr id="884" name="Table 884"/>
          <p:cNvGraphicFramePr/>
          <p:nvPr/>
        </p:nvGraphicFramePr>
        <p:xfrm>
          <a:off x="9715500" y="6604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sz="2700"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sz="2700">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
        <p:nvSpPr>
          <p:cNvPr id="885" name="Shape 885"/>
          <p:cNvSpPr/>
          <p:nvPr/>
        </p:nvSpPr>
        <p:spPr>
          <a:xfrm>
            <a:off x="6710477" y="70130"/>
            <a:ext cx="5909997" cy="37437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800"/>
            </a:lvl1pPr>
          </a:lstStyle>
          <a:p>
            <a:pPr lvl="0"/>
            <a:r>
              <a:t>Name:_____________________________________________</a:t>
            </a:r>
          </a:p>
        </p:txBody>
      </p:sp>
      <p:sp>
        <p:nvSpPr>
          <p:cNvPr id="886" name="Shape 886"/>
          <p:cNvSpPr/>
          <p:nvPr/>
        </p:nvSpPr>
        <p:spPr>
          <a:xfrm>
            <a:off x="520700" y="57431"/>
            <a:ext cx="5477714"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1800" b="1"/>
            </a:lvl1pPr>
          </a:lstStyle>
          <a:p>
            <a:pPr lvl="0">
              <a:defRPr b="0"/>
            </a:pPr>
            <a:r>
              <a:rPr b="1"/>
              <a:t>Race &amp; Ethnicity Maps of U.S.A. Cities ANSWERS</a:t>
            </a:r>
          </a:p>
        </p:txBody>
      </p:sp>
      <p:sp>
        <p:nvSpPr>
          <p:cNvPr id="887" name="Shape 887"/>
          <p:cNvSpPr/>
          <p:nvPr/>
        </p:nvSpPr>
        <p:spPr>
          <a:xfrm rot="16200000">
            <a:off x="11835316" y="8417065"/>
            <a:ext cx="1816689"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b="1"/>
              <a:t>Student</a:t>
            </a:r>
            <a:r>
              <a:t>Handout</a:t>
            </a:r>
          </a:p>
        </p:txBody>
      </p:sp>
      <p:graphicFrame>
        <p:nvGraphicFramePr>
          <p:cNvPr id="888" name="Table 888"/>
          <p:cNvGraphicFramePr/>
          <p:nvPr/>
        </p:nvGraphicFramePr>
        <p:xfrm>
          <a:off x="6883400" y="3987800"/>
          <a:ext cx="5321300" cy="5643880"/>
        </p:xfrm>
        <a:graphic>
          <a:graphicData uri="http://schemas.openxmlformats.org/drawingml/2006/table">
            <a:tbl>
              <a:tblPr>
                <a:tableStyleId>{4C3C2611-4C71-4FC5-86AE-919BDF0F9419}</a:tableStyleId>
              </a:tblPr>
              <a:tblGrid>
                <a:gridCol w="5321300"/>
              </a:tblGrid>
              <a:tr h="502227">
                <a:tc>
                  <a:txBody>
                    <a:bodyPr/>
                    <a:lstStyle/>
                    <a:p>
                      <a:pPr lvl="0" algn="ctr" defTabSz="457200">
                        <a:defRPr sz="1800">
                          <a:solidFill>
                            <a:srgbClr val="000000"/>
                          </a:solidFill>
                        </a:defRPr>
                      </a:pPr>
                      <a:r>
                        <a:rPr sz="2700" b="1">
                          <a:latin typeface="+mn-lt"/>
                          <a:ea typeface="+mn-ea"/>
                          <a:cs typeface="+mn-cs"/>
                          <a:sym typeface="Helvetica Neue Light"/>
                        </a:rPr>
                        <a:t>Multiple Choice 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5-</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6-</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7-</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8-</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9-</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sz="2700">
                          <a:latin typeface="+mn-lt"/>
                          <a:ea typeface="+mn-ea"/>
                          <a:cs typeface="+mn-cs"/>
                          <a:sym typeface="Helvetica Neue Light"/>
                        </a:rPr>
                        <a:t>10</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
        <p:nvSpPr>
          <p:cNvPr id="889" name="Shape 889"/>
          <p:cNvSpPr/>
          <p:nvPr/>
        </p:nvSpPr>
        <p:spPr>
          <a:xfrm>
            <a:off x="1765299" y="6730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#1</a:t>
            </a:r>
          </a:p>
        </p:txBody>
      </p:sp>
      <p:sp>
        <p:nvSpPr>
          <p:cNvPr id="890" name="Shape 890"/>
          <p:cNvSpPr/>
          <p:nvPr/>
        </p:nvSpPr>
        <p:spPr>
          <a:xfrm>
            <a:off x="1765299" y="37337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#2</a:t>
            </a:r>
          </a:p>
        </p:txBody>
      </p:sp>
      <p:sp>
        <p:nvSpPr>
          <p:cNvPr id="891" name="Shape 891"/>
          <p:cNvSpPr/>
          <p:nvPr/>
        </p:nvSpPr>
        <p:spPr>
          <a:xfrm>
            <a:off x="1765299" y="67944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#3</a:t>
            </a:r>
          </a:p>
        </p:txBody>
      </p:sp>
      <p:sp>
        <p:nvSpPr>
          <p:cNvPr id="892" name="Shape 892"/>
          <p:cNvSpPr/>
          <p:nvPr/>
        </p:nvSpPr>
        <p:spPr>
          <a:xfrm>
            <a:off x="7835899" y="6730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#4</a:t>
            </a:r>
          </a:p>
        </p:txBody>
      </p:sp>
      <p:sp>
        <p:nvSpPr>
          <p:cNvPr id="893" name="Shape 893"/>
          <p:cNvSpPr/>
          <p:nvPr/>
        </p:nvSpPr>
        <p:spPr>
          <a:xfrm>
            <a:off x="4675836" y="5232400"/>
            <a:ext cx="479680"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A</a:t>
            </a:r>
          </a:p>
        </p:txBody>
      </p:sp>
      <p:sp>
        <p:nvSpPr>
          <p:cNvPr id="894" name="Shape 894"/>
          <p:cNvSpPr/>
          <p:nvPr/>
        </p:nvSpPr>
        <p:spPr>
          <a:xfrm>
            <a:off x="4668533" y="5803900"/>
            <a:ext cx="489815"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B</a:t>
            </a:r>
          </a:p>
        </p:txBody>
      </p:sp>
      <p:sp>
        <p:nvSpPr>
          <p:cNvPr id="895" name="Shape 895"/>
          <p:cNvSpPr/>
          <p:nvPr/>
        </p:nvSpPr>
        <p:spPr>
          <a:xfrm>
            <a:off x="4645964" y="4711700"/>
            <a:ext cx="509551"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C</a:t>
            </a:r>
          </a:p>
        </p:txBody>
      </p:sp>
      <p:sp>
        <p:nvSpPr>
          <p:cNvPr id="896" name="Shape 896"/>
          <p:cNvSpPr/>
          <p:nvPr/>
        </p:nvSpPr>
        <p:spPr>
          <a:xfrm>
            <a:off x="4645964" y="4178300"/>
            <a:ext cx="509551"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D</a:t>
            </a:r>
          </a:p>
        </p:txBody>
      </p:sp>
      <p:sp>
        <p:nvSpPr>
          <p:cNvPr id="897" name="Shape 897"/>
          <p:cNvSpPr/>
          <p:nvPr/>
        </p:nvSpPr>
        <p:spPr>
          <a:xfrm>
            <a:off x="4660900" y="1663700"/>
            <a:ext cx="479679"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A</a:t>
            </a:r>
          </a:p>
        </p:txBody>
      </p:sp>
      <p:sp>
        <p:nvSpPr>
          <p:cNvPr id="898" name="Shape 898"/>
          <p:cNvSpPr/>
          <p:nvPr/>
        </p:nvSpPr>
        <p:spPr>
          <a:xfrm>
            <a:off x="4660899" y="2209800"/>
            <a:ext cx="489815"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B</a:t>
            </a:r>
          </a:p>
        </p:txBody>
      </p:sp>
      <p:sp>
        <p:nvSpPr>
          <p:cNvPr id="899" name="Shape 899"/>
          <p:cNvSpPr/>
          <p:nvPr/>
        </p:nvSpPr>
        <p:spPr>
          <a:xfrm>
            <a:off x="4648200" y="1117600"/>
            <a:ext cx="509550"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C</a:t>
            </a:r>
          </a:p>
        </p:txBody>
      </p:sp>
      <p:sp>
        <p:nvSpPr>
          <p:cNvPr id="900" name="Shape 900"/>
          <p:cNvSpPr/>
          <p:nvPr/>
        </p:nvSpPr>
        <p:spPr>
          <a:xfrm>
            <a:off x="4660900" y="2755900"/>
            <a:ext cx="509550"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D</a:t>
            </a:r>
          </a:p>
        </p:txBody>
      </p:sp>
      <p:sp>
        <p:nvSpPr>
          <p:cNvPr id="901" name="Shape 901"/>
          <p:cNvSpPr/>
          <p:nvPr/>
        </p:nvSpPr>
        <p:spPr>
          <a:xfrm>
            <a:off x="10731500" y="2667000"/>
            <a:ext cx="479679"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A</a:t>
            </a:r>
          </a:p>
        </p:txBody>
      </p:sp>
      <p:sp>
        <p:nvSpPr>
          <p:cNvPr id="902" name="Shape 902"/>
          <p:cNvSpPr/>
          <p:nvPr/>
        </p:nvSpPr>
        <p:spPr>
          <a:xfrm>
            <a:off x="10718799" y="1117600"/>
            <a:ext cx="489815"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B</a:t>
            </a:r>
          </a:p>
        </p:txBody>
      </p:sp>
      <p:sp>
        <p:nvSpPr>
          <p:cNvPr id="903" name="Shape 903"/>
          <p:cNvSpPr/>
          <p:nvPr/>
        </p:nvSpPr>
        <p:spPr>
          <a:xfrm>
            <a:off x="10718799" y="2209800"/>
            <a:ext cx="509551"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C</a:t>
            </a:r>
          </a:p>
        </p:txBody>
      </p:sp>
      <p:sp>
        <p:nvSpPr>
          <p:cNvPr id="904" name="Shape 904"/>
          <p:cNvSpPr/>
          <p:nvPr/>
        </p:nvSpPr>
        <p:spPr>
          <a:xfrm>
            <a:off x="10718799" y="1663700"/>
            <a:ext cx="509551"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D</a:t>
            </a:r>
          </a:p>
        </p:txBody>
      </p:sp>
      <p:sp>
        <p:nvSpPr>
          <p:cNvPr id="905" name="Shape 905"/>
          <p:cNvSpPr/>
          <p:nvPr/>
        </p:nvSpPr>
        <p:spPr>
          <a:xfrm>
            <a:off x="4660900" y="7747000"/>
            <a:ext cx="479679"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A</a:t>
            </a:r>
          </a:p>
        </p:txBody>
      </p:sp>
      <p:sp>
        <p:nvSpPr>
          <p:cNvPr id="906" name="Shape 906"/>
          <p:cNvSpPr/>
          <p:nvPr/>
        </p:nvSpPr>
        <p:spPr>
          <a:xfrm>
            <a:off x="4660899" y="8877300"/>
            <a:ext cx="489815"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B</a:t>
            </a:r>
          </a:p>
        </p:txBody>
      </p:sp>
      <p:sp>
        <p:nvSpPr>
          <p:cNvPr id="907" name="Shape 907"/>
          <p:cNvSpPr/>
          <p:nvPr/>
        </p:nvSpPr>
        <p:spPr>
          <a:xfrm>
            <a:off x="4648200" y="8305800"/>
            <a:ext cx="509550"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C</a:t>
            </a:r>
          </a:p>
        </p:txBody>
      </p:sp>
      <p:sp>
        <p:nvSpPr>
          <p:cNvPr id="908" name="Shape 908"/>
          <p:cNvSpPr/>
          <p:nvPr/>
        </p:nvSpPr>
        <p:spPr>
          <a:xfrm>
            <a:off x="4660900" y="7213600"/>
            <a:ext cx="509550"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D</a:t>
            </a:r>
          </a:p>
        </p:txBody>
      </p:sp>
      <p:sp>
        <p:nvSpPr>
          <p:cNvPr id="909" name="Shape 909"/>
          <p:cNvSpPr/>
          <p:nvPr/>
        </p:nvSpPr>
        <p:spPr>
          <a:xfrm>
            <a:off x="8005206" y="4368800"/>
            <a:ext cx="3087473"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SAN DIEGO</a:t>
            </a:r>
          </a:p>
        </p:txBody>
      </p:sp>
      <p:sp>
        <p:nvSpPr>
          <p:cNvPr id="910" name="Shape 910"/>
          <p:cNvSpPr/>
          <p:nvPr/>
        </p:nvSpPr>
        <p:spPr>
          <a:xfrm>
            <a:off x="8439391" y="4876800"/>
            <a:ext cx="2219098"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DALLAS</a:t>
            </a:r>
          </a:p>
        </p:txBody>
      </p:sp>
      <p:sp>
        <p:nvSpPr>
          <p:cNvPr id="911" name="Shape 911"/>
          <p:cNvSpPr/>
          <p:nvPr/>
        </p:nvSpPr>
        <p:spPr>
          <a:xfrm>
            <a:off x="7931332" y="5372100"/>
            <a:ext cx="3235225"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BALTIMORE</a:t>
            </a:r>
          </a:p>
        </p:txBody>
      </p:sp>
      <p:sp>
        <p:nvSpPr>
          <p:cNvPr id="912" name="Shape 912"/>
          <p:cNvSpPr/>
          <p:nvPr/>
        </p:nvSpPr>
        <p:spPr>
          <a:xfrm>
            <a:off x="7863855" y="5892800"/>
            <a:ext cx="3370175"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MILWAUKEE</a:t>
            </a:r>
          </a:p>
        </p:txBody>
      </p:sp>
      <p:sp>
        <p:nvSpPr>
          <p:cNvPr id="913" name="Shape 913"/>
          <p:cNvSpPr/>
          <p:nvPr/>
        </p:nvSpPr>
        <p:spPr>
          <a:xfrm>
            <a:off x="8323388" y="6362700"/>
            <a:ext cx="2514601" cy="736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4200" b="1"/>
            </a:lvl1pPr>
          </a:lstStyle>
          <a:p>
            <a:pPr lvl="0">
              <a:defRPr sz="1800" b="0"/>
            </a:pPr>
            <a:r>
              <a:rPr sz="4200" b="1"/>
              <a:t>DENVER</a:t>
            </a:r>
          </a:p>
        </p:txBody>
      </p:sp>
      <p:sp>
        <p:nvSpPr>
          <p:cNvPr id="914" name="Shape 914"/>
          <p:cNvSpPr/>
          <p:nvPr/>
        </p:nvSpPr>
        <p:spPr>
          <a:xfrm>
            <a:off x="8019606" y="6883400"/>
            <a:ext cx="3058669"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PORTLAND</a:t>
            </a:r>
          </a:p>
        </p:txBody>
      </p:sp>
      <p:sp>
        <p:nvSpPr>
          <p:cNvPr id="915" name="Shape 915"/>
          <p:cNvSpPr/>
          <p:nvPr/>
        </p:nvSpPr>
        <p:spPr>
          <a:xfrm>
            <a:off x="8355383" y="7378700"/>
            <a:ext cx="2387118"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TUCSON</a:t>
            </a:r>
          </a:p>
        </p:txBody>
      </p:sp>
      <p:sp>
        <p:nvSpPr>
          <p:cNvPr id="916" name="Shape 916"/>
          <p:cNvSpPr/>
          <p:nvPr/>
        </p:nvSpPr>
        <p:spPr>
          <a:xfrm>
            <a:off x="8004669" y="7835900"/>
            <a:ext cx="3088541"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LAS VEGAS</a:t>
            </a:r>
          </a:p>
        </p:txBody>
      </p:sp>
      <p:sp>
        <p:nvSpPr>
          <p:cNvPr id="917" name="Shape 917"/>
          <p:cNvSpPr/>
          <p:nvPr/>
        </p:nvSpPr>
        <p:spPr>
          <a:xfrm>
            <a:off x="8667954" y="8343900"/>
            <a:ext cx="1761974"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MIAMI</a:t>
            </a:r>
          </a:p>
        </p:txBody>
      </p:sp>
      <p:sp>
        <p:nvSpPr>
          <p:cNvPr id="918" name="Shape 918"/>
          <p:cNvSpPr/>
          <p:nvPr/>
        </p:nvSpPr>
        <p:spPr>
          <a:xfrm>
            <a:off x="7891325" y="8864600"/>
            <a:ext cx="3315234"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LAREDO, TX</a:t>
            </a:r>
          </a:p>
        </p:txBody>
      </p:sp>
    </p:spTree>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 name="Picture 919"/>
          <p:cNvPicPr/>
          <p:nvPr/>
        </p:nvPicPr>
        <p:blipFill>
          <a:blip r:embed="rId2">
            <a:extLst/>
          </a:blip>
          <a:stretch>
            <a:fillRect/>
          </a:stretch>
        </p:blipFill>
        <p:spPr>
          <a:xfrm>
            <a:off x="368300" y="558800"/>
            <a:ext cx="7975600" cy="8636000"/>
          </a:xfrm>
          <a:prstGeom prst="rect">
            <a:avLst/>
          </a:prstGeom>
          <a:effectLst>
            <a:outerShdw blurRad="38100" dist="12700" dir="5400000" rotWithShape="0">
              <a:srgbClr val="000000">
                <a:alpha val="50000"/>
              </a:srgbClr>
            </a:outerShdw>
          </a:effectLst>
        </p:spPr>
      </p:pic>
      <p:sp>
        <p:nvSpPr>
          <p:cNvPr id="921" name="Shape 921"/>
          <p:cNvSpPr/>
          <p:nvPr/>
        </p:nvSpPr>
        <p:spPr>
          <a:xfrm>
            <a:off x="2578100" y="8343900"/>
            <a:ext cx="5422900" cy="330200"/>
          </a:xfrm>
          <a:prstGeom prst="rect">
            <a:avLst/>
          </a:prstGeom>
          <a:solidFill>
            <a:srgbClr val="212121"/>
          </a:solidFill>
          <a:ln w="12700">
            <a:miter lim="400000"/>
          </a:ln>
        </p:spPr>
        <p:txBody>
          <a:bodyPr lIns="0" tIns="0" rIns="0" bIns="0" anchor="ctr"/>
          <a:lstStyle/>
          <a:p>
            <a:pPr lvl="0"/>
            <a:endParaRPr/>
          </a:p>
        </p:txBody>
      </p:sp>
      <p:sp>
        <p:nvSpPr>
          <p:cNvPr id="922" name="Shape 922"/>
          <p:cNvSpPr/>
          <p:nvPr/>
        </p:nvSpPr>
        <p:spPr>
          <a:xfrm>
            <a:off x="8648700" y="3429000"/>
            <a:ext cx="38227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Laredo</a:t>
            </a:r>
          </a:p>
          <a:p>
            <a:pPr lvl="0" algn="l" defTabSz="457200">
              <a:defRPr sz="1800"/>
            </a:pPr>
            <a:r>
              <a:rPr sz="3600">
                <a:latin typeface="Verdana"/>
                <a:ea typeface="Verdana"/>
                <a:cs typeface="Verdana"/>
                <a:sym typeface="Verdana"/>
              </a:rPr>
              <a:t>Little Rock</a:t>
            </a:r>
          </a:p>
          <a:p>
            <a:pPr lvl="0" algn="l" defTabSz="457200">
              <a:defRPr sz="1800"/>
            </a:pPr>
            <a:r>
              <a:rPr sz="3600">
                <a:latin typeface="Verdana"/>
                <a:ea typeface="Verdana"/>
                <a:cs typeface="Verdana"/>
                <a:sym typeface="Verdana"/>
              </a:rPr>
              <a:t>Long Beach</a:t>
            </a:r>
          </a:p>
          <a:p>
            <a:pPr lvl="0" algn="l" defTabSz="457200">
              <a:defRPr sz="1800"/>
            </a:pPr>
            <a:r>
              <a:rPr sz="3600">
                <a:latin typeface="Verdana"/>
                <a:ea typeface="Verdana"/>
                <a:cs typeface="Verdana"/>
                <a:sym typeface="Verdana"/>
              </a:rPr>
              <a:t>Tampa</a:t>
            </a:r>
          </a:p>
          <a:p>
            <a:pPr lvl="0" algn="l" defTabSz="457200">
              <a:defRPr sz="1800"/>
            </a:pPr>
            <a:r>
              <a:rPr sz="3600">
                <a:latin typeface="Verdana"/>
                <a:ea typeface="Verdana"/>
                <a:cs typeface="Verdana"/>
                <a:sym typeface="Verdana"/>
              </a:rPr>
              <a:t>Wichita</a:t>
            </a:r>
          </a:p>
        </p:txBody>
      </p:sp>
      <p:sp>
        <p:nvSpPr>
          <p:cNvPr id="923" name="Shape 923"/>
          <p:cNvSpPr/>
          <p:nvPr/>
        </p:nvSpPr>
        <p:spPr>
          <a:xfrm>
            <a:off x="8320341" y="1039576"/>
            <a:ext cx="4493668" cy="20592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6400" b="1"/>
              <a:t>Tiebreaker</a:t>
            </a:r>
          </a:p>
          <a:p>
            <a:pPr lvl="0">
              <a:defRPr sz="1800"/>
            </a:pPr>
            <a:r>
              <a:rPr sz="6400" b="1"/>
              <a:t>1</a:t>
            </a:r>
          </a:p>
        </p:txBody>
      </p:sp>
      <p:sp>
        <p:nvSpPr>
          <p:cNvPr id="924" name="Shape 924"/>
          <p:cNvSpPr/>
          <p:nvPr/>
        </p:nvSpPr>
        <p:spPr>
          <a:xfrm>
            <a:off x="8648700" y="4546600"/>
            <a:ext cx="3073152"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Long Beach</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924"/>
                                        </p:tgtEl>
                                        <p:attrNameLst>
                                          <p:attrName>style.visibility</p:attrName>
                                        </p:attrNameLst>
                                      </p:cBhvr>
                                      <p:to>
                                        <p:strVal val="visible"/>
                                      </p:to>
                                    </p:set>
                                    <p:anim calcmode="lin" valueType="num">
                                      <p:cBhvr>
                                        <p:cTn id="7" dur="500" fill="hold"/>
                                        <p:tgtEl>
                                          <p:spTgt spid="924"/>
                                        </p:tgtEl>
                                        <p:attrNameLst>
                                          <p:attrName>ppt_w</p:attrName>
                                        </p:attrNameLst>
                                      </p:cBhvr>
                                      <p:tavLst>
                                        <p:tav tm="0" fmla="#ppt_w*sin(2.5*pi*$)">
                                          <p:val>
                                            <p:fltVal val="0"/>
                                          </p:val>
                                        </p:tav>
                                        <p:tav tm="100000">
                                          <p:val>
                                            <p:fltVal val="1"/>
                                          </p:val>
                                        </p:tav>
                                      </p:tavLst>
                                    </p:anim>
                                    <p:anim calcmode="lin" valueType="num">
                                      <p:cBhvr>
                                        <p:cTn id="8" dur="500" fill="hold"/>
                                        <p:tgtEl>
                                          <p:spTgt spid="9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1"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 name="Picture 925"/>
          <p:cNvPicPr/>
          <p:nvPr/>
        </p:nvPicPr>
        <p:blipFill>
          <a:blip r:embed="rId2">
            <a:extLst/>
          </a:blip>
          <a:stretch>
            <a:fillRect/>
          </a:stretch>
        </p:blipFill>
        <p:spPr>
          <a:xfrm>
            <a:off x="330200" y="584200"/>
            <a:ext cx="7924800" cy="8585200"/>
          </a:xfrm>
          <a:prstGeom prst="rect">
            <a:avLst/>
          </a:prstGeom>
          <a:effectLst>
            <a:outerShdw blurRad="38100" dist="12700" dir="5400000" rotWithShape="0">
              <a:srgbClr val="000000">
                <a:alpha val="50000"/>
              </a:srgbClr>
            </a:outerShdw>
          </a:effectLst>
        </p:spPr>
      </p:pic>
      <p:sp>
        <p:nvSpPr>
          <p:cNvPr id="927" name="Shape 927"/>
          <p:cNvSpPr/>
          <p:nvPr/>
        </p:nvSpPr>
        <p:spPr>
          <a:xfrm>
            <a:off x="2514600" y="8343900"/>
            <a:ext cx="5422900" cy="330200"/>
          </a:xfrm>
          <a:prstGeom prst="rect">
            <a:avLst/>
          </a:prstGeom>
          <a:solidFill>
            <a:srgbClr val="212121"/>
          </a:solidFill>
          <a:ln w="12700">
            <a:miter lim="400000"/>
          </a:ln>
        </p:spPr>
        <p:txBody>
          <a:bodyPr lIns="0" tIns="0" rIns="0" bIns="0" anchor="ctr"/>
          <a:lstStyle/>
          <a:p>
            <a:pPr lvl="0"/>
            <a:endParaRPr/>
          </a:p>
        </p:txBody>
      </p:sp>
      <p:sp>
        <p:nvSpPr>
          <p:cNvPr id="928" name="Shape 928"/>
          <p:cNvSpPr/>
          <p:nvPr/>
        </p:nvSpPr>
        <p:spPr>
          <a:xfrm>
            <a:off x="8585200" y="3429000"/>
            <a:ext cx="38989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Buffalo</a:t>
            </a:r>
          </a:p>
          <a:p>
            <a:pPr lvl="0" algn="l" defTabSz="457200">
              <a:defRPr sz="1800"/>
            </a:pPr>
            <a:r>
              <a:rPr sz="3600">
                <a:latin typeface="Verdana"/>
                <a:ea typeface="Verdana"/>
                <a:cs typeface="Verdana"/>
                <a:sym typeface="Verdana"/>
              </a:rPr>
              <a:t>Cincinnati</a:t>
            </a:r>
          </a:p>
          <a:p>
            <a:pPr lvl="0" algn="l" defTabSz="457200">
              <a:defRPr sz="1800"/>
            </a:pPr>
            <a:r>
              <a:rPr sz="3600">
                <a:latin typeface="Verdana"/>
                <a:ea typeface="Verdana"/>
                <a:cs typeface="Verdana"/>
                <a:sym typeface="Verdana"/>
              </a:rPr>
              <a:t>Huntsville, AL</a:t>
            </a:r>
          </a:p>
          <a:p>
            <a:pPr lvl="0" algn="l" defTabSz="457200">
              <a:defRPr sz="1800"/>
            </a:pPr>
            <a:r>
              <a:rPr sz="3600">
                <a:latin typeface="Verdana"/>
                <a:ea typeface="Verdana"/>
                <a:cs typeface="Verdana"/>
                <a:sym typeface="Verdana"/>
              </a:rPr>
              <a:t>Savannah</a:t>
            </a:r>
          </a:p>
          <a:p>
            <a:pPr lvl="0" algn="l" defTabSz="457200">
              <a:defRPr sz="1800"/>
            </a:pPr>
            <a:r>
              <a:rPr sz="3600">
                <a:latin typeface="Verdana"/>
                <a:ea typeface="Verdana"/>
                <a:cs typeface="Verdana"/>
                <a:sym typeface="Verdana"/>
              </a:rPr>
              <a:t>St. Louis</a:t>
            </a:r>
          </a:p>
        </p:txBody>
      </p:sp>
      <p:sp>
        <p:nvSpPr>
          <p:cNvPr id="929" name="Shape 929"/>
          <p:cNvSpPr/>
          <p:nvPr/>
        </p:nvSpPr>
        <p:spPr>
          <a:xfrm>
            <a:off x="8320341" y="1039576"/>
            <a:ext cx="4493668" cy="20592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6400" b="1"/>
              <a:t>Tiebreaker</a:t>
            </a:r>
          </a:p>
          <a:p>
            <a:pPr lvl="0">
              <a:defRPr sz="1800"/>
            </a:pPr>
            <a:r>
              <a:rPr sz="6400" b="1"/>
              <a:t>2</a:t>
            </a:r>
          </a:p>
        </p:txBody>
      </p:sp>
      <p:sp>
        <p:nvSpPr>
          <p:cNvPr id="930" name="Shape 930"/>
          <p:cNvSpPr/>
          <p:nvPr/>
        </p:nvSpPr>
        <p:spPr>
          <a:xfrm>
            <a:off x="8585200" y="5727700"/>
            <a:ext cx="2327300"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St. Louis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930"/>
                                        </p:tgtEl>
                                        <p:attrNameLst>
                                          <p:attrName>style.visibility</p:attrName>
                                        </p:attrNameLst>
                                      </p:cBhvr>
                                      <p:to>
                                        <p:strVal val="visible"/>
                                      </p:to>
                                    </p:set>
                                    <p:anim calcmode="lin" valueType="num">
                                      <p:cBhvr>
                                        <p:cTn id="7" dur="500" fill="hold"/>
                                        <p:tgtEl>
                                          <p:spTgt spid="930"/>
                                        </p:tgtEl>
                                        <p:attrNameLst>
                                          <p:attrName>ppt_w</p:attrName>
                                        </p:attrNameLst>
                                      </p:cBhvr>
                                      <p:tavLst>
                                        <p:tav tm="0" fmla="#ppt_w*sin(2.5*pi*$)">
                                          <p:val>
                                            <p:fltVal val="0"/>
                                          </p:val>
                                        </p:tav>
                                        <p:tav tm="100000">
                                          <p:val>
                                            <p:fltVal val="1"/>
                                          </p:val>
                                        </p:tav>
                                      </p:tavLst>
                                    </p:anim>
                                    <p:anim calcmode="lin" valueType="num">
                                      <p:cBhvr>
                                        <p:cTn id="8" dur="500" fill="hold"/>
                                        <p:tgtEl>
                                          <p:spTgt spid="9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 grpId="1"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 name="Picture 931"/>
          <p:cNvPicPr/>
          <p:nvPr/>
        </p:nvPicPr>
        <p:blipFill>
          <a:blip r:embed="rId2">
            <a:extLst/>
          </a:blip>
          <a:stretch>
            <a:fillRect/>
          </a:stretch>
        </p:blipFill>
        <p:spPr>
          <a:xfrm>
            <a:off x="304800" y="596900"/>
            <a:ext cx="8001000" cy="8559800"/>
          </a:xfrm>
          <a:prstGeom prst="rect">
            <a:avLst/>
          </a:prstGeom>
          <a:effectLst>
            <a:outerShdw blurRad="38100" dist="12700" dir="5400000" rotWithShape="0">
              <a:srgbClr val="000000">
                <a:alpha val="50000"/>
              </a:srgbClr>
            </a:outerShdw>
          </a:effectLst>
        </p:spPr>
      </p:pic>
      <p:sp>
        <p:nvSpPr>
          <p:cNvPr id="933" name="Shape 933"/>
          <p:cNvSpPr/>
          <p:nvPr/>
        </p:nvSpPr>
        <p:spPr>
          <a:xfrm>
            <a:off x="2527300" y="8343900"/>
            <a:ext cx="5422900" cy="330200"/>
          </a:xfrm>
          <a:prstGeom prst="rect">
            <a:avLst/>
          </a:prstGeom>
          <a:solidFill>
            <a:srgbClr val="212121"/>
          </a:solidFill>
          <a:ln w="12700">
            <a:miter lim="400000"/>
          </a:ln>
        </p:spPr>
        <p:txBody>
          <a:bodyPr lIns="0" tIns="0" rIns="0" bIns="0" anchor="ctr"/>
          <a:lstStyle/>
          <a:p>
            <a:pPr lvl="0"/>
            <a:endParaRPr/>
          </a:p>
        </p:txBody>
      </p:sp>
      <p:sp>
        <p:nvSpPr>
          <p:cNvPr id="934" name="Shape 934"/>
          <p:cNvSpPr/>
          <p:nvPr/>
        </p:nvSpPr>
        <p:spPr>
          <a:xfrm>
            <a:off x="8521700" y="3429000"/>
            <a:ext cx="43942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Cincinnati</a:t>
            </a:r>
          </a:p>
          <a:p>
            <a:pPr lvl="0" algn="l" defTabSz="457200">
              <a:defRPr sz="1800"/>
            </a:pPr>
            <a:r>
              <a:rPr sz="3600">
                <a:latin typeface="Verdana"/>
                <a:ea typeface="Verdana"/>
                <a:cs typeface="Verdana"/>
                <a:sym typeface="Verdana"/>
              </a:rPr>
              <a:t>Little Rock</a:t>
            </a:r>
          </a:p>
          <a:p>
            <a:pPr lvl="0" algn="l" defTabSz="457200">
              <a:defRPr sz="1800"/>
            </a:pPr>
            <a:r>
              <a:rPr sz="3600">
                <a:latin typeface="Verdana"/>
                <a:ea typeface="Verdana"/>
                <a:cs typeface="Verdana"/>
                <a:sym typeface="Verdana"/>
              </a:rPr>
              <a:t>Reno</a:t>
            </a:r>
          </a:p>
          <a:p>
            <a:pPr lvl="0" algn="l" defTabSz="457200">
              <a:defRPr sz="1800"/>
            </a:pPr>
            <a:r>
              <a:rPr sz="3600">
                <a:latin typeface="Verdana"/>
                <a:ea typeface="Verdana"/>
                <a:cs typeface="Verdana"/>
                <a:sym typeface="Verdana"/>
              </a:rPr>
              <a:t>Sacramento</a:t>
            </a:r>
          </a:p>
          <a:p>
            <a:pPr lvl="0" algn="l" defTabSz="457200">
              <a:defRPr sz="1800"/>
            </a:pPr>
            <a:r>
              <a:rPr sz="3600">
                <a:latin typeface="Verdana"/>
                <a:ea typeface="Verdana"/>
                <a:cs typeface="Verdana"/>
                <a:sym typeface="Verdana"/>
              </a:rPr>
              <a:t>Wichita</a:t>
            </a:r>
          </a:p>
        </p:txBody>
      </p:sp>
      <p:sp>
        <p:nvSpPr>
          <p:cNvPr id="935" name="Shape 935"/>
          <p:cNvSpPr/>
          <p:nvPr/>
        </p:nvSpPr>
        <p:spPr>
          <a:xfrm>
            <a:off x="8320341" y="1039576"/>
            <a:ext cx="4493668" cy="20592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6400" b="1"/>
              <a:t>Tiebreaker</a:t>
            </a:r>
          </a:p>
          <a:p>
            <a:pPr lvl="0">
              <a:defRPr sz="1800"/>
            </a:pPr>
            <a:r>
              <a:rPr sz="6400" b="1"/>
              <a:t>3</a:t>
            </a:r>
          </a:p>
        </p:txBody>
      </p:sp>
      <p:sp>
        <p:nvSpPr>
          <p:cNvPr id="936" name="Shape 936"/>
          <p:cNvSpPr/>
          <p:nvPr/>
        </p:nvSpPr>
        <p:spPr>
          <a:xfrm>
            <a:off x="8521700" y="5105400"/>
            <a:ext cx="3181425"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Sacramento</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936"/>
                                        </p:tgtEl>
                                        <p:attrNameLst>
                                          <p:attrName>style.visibility</p:attrName>
                                        </p:attrNameLst>
                                      </p:cBhvr>
                                      <p:to>
                                        <p:strVal val="visible"/>
                                      </p:to>
                                    </p:set>
                                    <p:anim calcmode="lin" valueType="num">
                                      <p:cBhvr>
                                        <p:cTn id="7" dur="500" fill="hold"/>
                                        <p:tgtEl>
                                          <p:spTgt spid="936"/>
                                        </p:tgtEl>
                                        <p:attrNameLst>
                                          <p:attrName>ppt_w</p:attrName>
                                        </p:attrNameLst>
                                      </p:cBhvr>
                                      <p:tavLst>
                                        <p:tav tm="0" fmla="#ppt_w*sin(2.5*pi*$)">
                                          <p:val>
                                            <p:fltVal val="0"/>
                                          </p:val>
                                        </p:tav>
                                        <p:tav tm="100000">
                                          <p:val>
                                            <p:fltVal val="1"/>
                                          </p:val>
                                        </p:tav>
                                      </p:tavLst>
                                    </p:anim>
                                    <p:anim calcmode="lin" valueType="num">
                                      <p:cBhvr>
                                        <p:cTn id="8" dur="500" fill="hold"/>
                                        <p:tgtEl>
                                          <p:spTgt spid="9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 grpId="1"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8" name="droppedImage.png"/>
          <p:cNvPicPr/>
          <p:nvPr/>
        </p:nvPicPr>
        <p:blipFill>
          <a:blip r:embed="rId2">
            <a:extLst/>
          </a:blip>
          <a:stretch>
            <a:fillRect/>
          </a:stretch>
        </p:blipFill>
        <p:spPr>
          <a:xfrm>
            <a:off x="-300297" y="-1765300"/>
            <a:ext cx="13197445" cy="13347700"/>
          </a:xfrm>
          <a:prstGeom prst="rect">
            <a:avLst/>
          </a:prstGeom>
          <a:ln w="12700">
            <a:miter lim="400000"/>
          </a:ln>
        </p:spPr>
      </p:pic>
      <p:sp>
        <p:nvSpPr>
          <p:cNvPr id="939" name="Shape 939"/>
          <p:cNvSpPr/>
          <p:nvPr/>
        </p:nvSpPr>
        <p:spPr>
          <a:xfrm>
            <a:off x="193243" y="4603750"/>
            <a:ext cx="2636114" cy="4603751"/>
          </a:xfrm>
          <a:prstGeom prst="rect">
            <a:avLst/>
          </a:prstGeom>
          <a:solidFill>
            <a:srgbClr val="FFFFFF"/>
          </a:solidFill>
          <a:ln w="635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1300" b="1"/>
              <a:t>Label the following on the map:</a:t>
            </a:r>
          </a:p>
          <a:p>
            <a:pPr lvl="0">
              <a:defRPr sz="1800"/>
            </a:pPr>
            <a:r>
              <a:rPr sz="1300"/>
              <a:t>Airport</a:t>
            </a:r>
          </a:p>
          <a:p>
            <a:pPr lvl="0">
              <a:defRPr sz="1800"/>
            </a:pPr>
            <a:r>
              <a:rPr sz="1300"/>
              <a:t>Arlington</a:t>
            </a:r>
          </a:p>
          <a:p>
            <a:pPr lvl="0">
              <a:defRPr sz="1800"/>
            </a:pPr>
            <a:r>
              <a:rPr sz="1300"/>
              <a:t>Downtown</a:t>
            </a:r>
          </a:p>
          <a:p>
            <a:pPr lvl="0">
              <a:defRPr sz="1800"/>
            </a:pPr>
            <a:r>
              <a:rPr sz="1300"/>
              <a:t>Bartlett</a:t>
            </a:r>
          </a:p>
          <a:p>
            <a:pPr lvl="0">
              <a:defRPr sz="1800"/>
            </a:pPr>
            <a:r>
              <a:rPr sz="1300"/>
              <a:t>Collierville</a:t>
            </a:r>
          </a:p>
          <a:p>
            <a:pPr lvl="0">
              <a:defRPr sz="1800"/>
            </a:pPr>
            <a:r>
              <a:rPr sz="1300"/>
              <a:t>Cordova</a:t>
            </a:r>
          </a:p>
          <a:p>
            <a:pPr lvl="0">
              <a:defRPr sz="1800"/>
            </a:pPr>
            <a:r>
              <a:rPr sz="1300"/>
              <a:t>Frayser / Raleigh</a:t>
            </a:r>
          </a:p>
          <a:p>
            <a:pPr lvl="0">
              <a:defRPr sz="1800"/>
            </a:pPr>
            <a:r>
              <a:rPr sz="1300"/>
              <a:t>Germantown</a:t>
            </a:r>
          </a:p>
          <a:p>
            <a:pPr lvl="0">
              <a:defRPr sz="1800"/>
            </a:pPr>
            <a:r>
              <a:rPr sz="1300"/>
              <a:t>Houston High School</a:t>
            </a:r>
          </a:p>
          <a:p>
            <a:pPr lvl="0">
              <a:defRPr sz="1800"/>
            </a:pPr>
            <a:r>
              <a:rPr sz="1300"/>
              <a:t>Interstate 40 / 240</a:t>
            </a:r>
          </a:p>
          <a:p>
            <a:pPr lvl="0">
              <a:defRPr sz="1800"/>
            </a:pPr>
            <a:r>
              <a:rPr sz="1300"/>
              <a:t>Midtown Memphis</a:t>
            </a:r>
          </a:p>
          <a:p>
            <a:pPr lvl="0">
              <a:defRPr sz="1800"/>
            </a:pPr>
            <a:r>
              <a:rPr sz="1300"/>
              <a:t>Mississippi River</a:t>
            </a:r>
          </a:p>
          <a:p>
            <a:pPr lvl="0">
              <a:defRPr sz="1800"/>
            </a:pPr>
            <a:r>
              <a:rPr sz="1300"/>
              <a:t>Olive Branch</a:t>
            </a:r>
          </a:p>
          <a:p>
            <a:pPr lvl="0">
              <a:defRPr sz="1800"/>
            </a:pPr>
            <a:r>
              <a:rPr sz="1300"/>
              <a:t>Shelby Farms Park</a:t>
            </a:r>
          </a:p>
          <a:p>
            <a:pPr lvl="0">
              <a:defRPr sz="1800"/>
            </a:pPr>
            <a:r>
              <a:rPr sz="1300"/>
              <a:t>Southaven</a:t>
            </a:r>
          </a:p>
          <a:p>
            <a:pPr lvl="0">
              <a:defRPr sz="1800"/>
            </a:pPr>
            <a:r>
              <a:rPr sz="1300"/>
              <a:t>State Lines</a:t>
            </a:r>
          </a:p>
          <a:p>
            <a:pPr lvl="0">
              <a:defRPr sz="1800"/>
            </a:pPr>
            <a:r>
              <a:rPr sz="1300"/>
              <a:t>Warehouses</a:t>
            </a:r>
          </a:p>
          <a:p>
            <a:pPr lvl="0">
              <a:defRPr sz="1800"/>
            </a:pPr>
            <a:r>
              <a:rPr sz="1300"/>
              <a:t>West Memphis</a:t>
            </a:r>
          </a:p>
          <a:p>
            <a:pPr lvl="0">
              <a:defRPr sz="1800"/>
            </a:pPr>
            <a:r>
              <a:rPr sz="1300"/>
              <a:t>Whitehaven</a:t>
            </a:r>
          </a:p>
          <a:p>
            <a:pPr lvl="0">
              <a:defRPr sz="1800"/>
            </a:pPr>
            <a:r>
              <a:rPr sz="1300"/>
              <a:t>Wolf River</a:t>
            </a:r>
          </a:p>
          <a:p>
            <a:pPr lvl="0">
              <a:defRPr sz="1800"/>
            </a:pPr>
            <a:r>
              <a:rPr sz="1300"/>
              <a:t>Wolfchase Galleria</a:t>
            </a:r>
          </a:p>
        </p:txBody>
      </p:sp>
      <p:sp>
        <p:nvSpPr>
          <p:cNvPr id="940" name="Shape 940"/>
          <p:cNvSpPr/>
          <p:nvPr/>
        </p:nvSpPr>
        <p:spPr>
          <a:xfrm>
            <a:off x="3514395" y="342900"/>
            <a:ext cx="5774360" cy="673100"/>
          </a:xfrm>
          <a:prstGeom prst="rect">
            <a:avLst/>
          </a:prstGeom>
          <a:solidFill>
            <a:srgbClr val="FFFFFF"/>
          </a:solidFill>
          <a:ln w="635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b="1"/>
            </a:lvl1pPr>
          </a:lstStyle>
          <a:p>
            <a:pPr lvl="0">
              <a:defRPr sz="1800" b="0"/>
            </a:pPr>
            <a:r>
              <a:rPr sz="3600" b="1"/>
              <a:t>Shelby County Tennessee</a:t>
            </a:r>
          </a:p>
        </p:txBody>
      </p:sp>
      <p:pic>
        <p:nvPicPr>
          <p:cNvPr id="941" name="droppedImage.png"/>
          <p:cNvPicPr/>
          <p:nvPr/>
        </p:nvPicPr>
        <p:blipFill>
          <a:blip r:embed="rId3">
            <a:extLst/>
          </a:blip>
          <a:stretch>
            <a:fillRect/>
          </a:stretch>
        </p:blipFill>
        <p:spPr>
          <a:xfrm>
            <a:off x="177800" y="2844800"/>
            <a:ext cx="2908300" cy="762000"/>
          </a:xfrm>
          <a:prstGeom prst="rect">
            <a:avLst/>
          </a:prstGeom>
          <a:ln w="12700">
            <a:solidFill/>
            <a:miter lim="400000"/>
          </a:ln>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3" name="droppedImage.png"/>
          <p:cNvPicPr/>
          <p:nvPr/>
        </p:nvPicPr>
        <p:blipFill>
          <a:blip r:embed="rId2">
            <a:extLst/>
          </a:blip>
          <a:stretch>
            <a:fillRect/>
          </a:stretch>
        </p:blipFill>
        <p:spPr>
          <a:xfrm>
            <a:off x="-300297" y="-1765300"/>
            <a:ext cx="13197445" cy="13347700"/>
          </a:xfrm>
          <a:prstGeom prst="rect">
            <a:avLst/>
          </a:prstGeom>
          <a:ln w="12700">
            <a:miter lim="400000"/>
          </a:ln>
        </p:spPr>
      </p:pic>
      <p:sp>
        <p:nvSpPr>
          <p:cNvPr id="944" name="Shape 944"/>
          <p:cNvSpPr/>
          <p:nvPr/>
        </p:nvSpPr>
        <p:spPr>
          <a:xfrm>
            <a:off x="193243" y="4603750"/>
            <a:ext cx="2636114" cy="4603751"/>
          </a:xfrm>
          <a:prstGeom prst="rect">
            <a:avLst/>
          </a:prstGeom>
          <a:solidFill>
            <a:srgbClr val="FFFFFF"/>
          </a:solidFill>
          <a:ln w="635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1300" b="1"/>
              <a:t>Label the following on the map:</a:t>
            </a:r>
          </a:p>
          <a:p>
            <a:pPr lvl="0">
              <a:defRPr sz="1800"/>
            </a:pPr>
            <a:r>
              <a:rPr sz="1300"/>
              <a:t>Airport</a:t>
            </a:r>
          </a:p>
          <a:p>
            <a:pPr lvl="0">
              <a:defRPr sz="1800"/>
            </a:pPr>
            <a:r>
              <a:rPr sz="1300"/>
              <a:t>Arlington</a:t>
            </a:r>
          </a:p>
          <a:p>
            <a:pPr lvl="0">
              <a:defRPr sz="1800"/>
            </a:pPr>
            <a:r>
              <a:rPr sz="1300"/>
              <a:t>Downtown</a:t>
            </a:r>
          </a:p>
          <a:p>
            <a:pPr lvl="0">
              <a:defRPr sz="1800"/>
            </a:pPr>
            <a:r>
              <a:rPr sz="1300"/>
              <a:t>Bartlett</a:t>
            </a:r>
          </a:p>
          <a:p>
            <a:pPr lvl="0">
              <a:defRPr sz="1800"/>
            </a:pPr>
            <a:r>
              <a:rPr sz="1300"/>
              <a:t>Collierville</a:t>
            </a:r>
          </a:p>
          <a:p>
            <a:pPr lvl="0">
              <a:defRPr sz="1800"/>
            </a:pPr>
            <a:r>
              <a:rPr sz="1300"/>
              <a:t>Cordova</a:t>
            </a:r>
          </a:p>
          <a:p>
            <a:pPr lvl="0">
              <a:defRPr sz="1800"/>
            </a:pPr>
            <a:r>
              <a:rPr sz="1300"/>
              <a:t>Frayser / Raleigh</a:t>
            </a:r>
          </a:p>
          <a:p>
            <a:pPr lvl="0">
              <a:defRPr sz="1800"/>
            </a:pPr>
            <a:r>
              <a:rPr sz="1300"/>
              <a:t>Germantown</a:t>
            </a:r>
          </a:p>
          <a:p>
            <a:pPr lvl="0">
              <a:defRPr sz="1800"/>
            </a:pPr>
            <a:r>
              <a:rPr sz="1300"/>
              <a:t>Houston High School</a:t>
            </a:r>
          </a:p>
          <a:p>
            <a:pPr lvl="0">
              <a:defRPr sz="1800"/>
            </a:pPr>
            <a:r>
              <a:rPr sz="1300"/>
              <a:t>Interstate 40 / 240</a:t>
            </a:r>
          </a:p>
          <a:p>
            <a:pPr lvl="0">
              <a:defRPr sz="1800"/>
            </a:pPr>
            <a:r>
              <a:rPr sz="1300"/>
              <a:t>Midtown Memphis</a:t>
            </a:r>
          </a:p>
          <a:p>
            <a:pPr lvl="0">
              <a:defRPr sz="1800"/>
            </a:pPr>
            <a:r>
              <a:rPr sz="1300"/>
              <a:t>Mississippi River</a:t>
            </a:r>
          </a:p>
          <a:p>
            <a:pPr lvl="0">
              <a:defRPr sz="1800"/>
            </a:pPr>
            <a:r>
              <a:rPr sz="1300"/>
              <a:t>Olive Branch</a:t>
            </a:r>
          </a:p>
          <a:p>
            <a:pPr lvl="0">
              <a:defRPr sz="1800"/>
            </a:pPr>
            <a:r>
              <a:rPr sz="1300"/>
              <a:t>Shelby Farms Park</a:t>
            </a:r>
          </a:p>
          <a:p>
            <a:pPr lvl="0">
              <a:defRPr sz="1800"/>
            </a:pPr>
            <a:r>
              <a:rPr sz="1300"/>
              <a:t>Southaven</a:t>
            </a:r>
          </a:p>
          <a:p>
            <a:pPr lvl="0">
              <a:defRPr sz="1800"/>
            </a:pPr>
            <a:r>
              <a:rPr sz="1300"/>
              <a:t>State Lines</a:t>
            </a:r>
          </a:p>
          <a:p>
            <a:pPr lvl="0">
              <a:defRPr sz="1800"/>
            </a:pPr>
            <a:r>
              <a:rPr sz="1300"/>
              <a:t>Warehouses</a:t>
            </a:r>
          </a:p>
          <a:p>
            <a:pPr lvl="0">
              <a:defRPr sz="1800"/>
            </a:pPr>
            <a:r>
              <a:rPr sz="1300"/>
              <a:t>West Memphis</a:t>
            </a:r>
          </a:p>
          <a:p>
            <a:pPr lvl="0">
              <a:defRPr sz="1800"/>
            </a:pPr>
            <a:r>
              <a:rPr sz="1300"/>
              <a:t>Whitehaven</a:t>
            </a:r>
          </a:p>
          <a:p>
            <a:pPr lvl="0">
              <a:defRPr sz="1800"/>
            </a:pPr>
            <a:r>
              <a:rPr sz="1300"/>
              <a:t>Wolf River</a:t>
            </a:r>
          </a:p>
          <a:p>
            <a:pPr lvl="0">
              <a:defRPr sz="1800"/>
            </a:pPr>
            <a:r>
              <a:rPr sz="1300"/>
              <a:t>Wolfchase Galleria</a:t>
            </a:r>
          </a:p>
        </p:txBody>
      </p:sp>
      <p:sp>
        <p:nvSpPr>
          <p:cNvPr id="945" name="Shape 945"/>
          <p:cNvSpPr/>
          <p:nvPr/>
        </p:nvSpPr>
        <p:spPr>
          <a:xfrm>
            <a:off x="9844669" y="5708931"/>
            <a:ext cx="1523625"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Germantown</a:t>
            </a:r>
          </a:p>
        </p:txBody>
      </p:sp>
      <p:sp>
        <p:nvSpPr>
          <p:cNvPr id="946" name="Shape 946"/>
          <p:cNvSpPr/>
          <p:nvPr/>
        </p:nvSpPr>
        <p:spPr>
          <a:xfrm>
            <a:off x="11682377" y="6394731"/>
            <a:ext cx="1247471"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Collierville</a:t>
            </a:r>
          </a:p>
        </p:txBody>
      </p:sp>
      <p:sp>
        <p:nvSpPr>
          <p:cNvPr id="947" name="Shape 947"/>
          <p:cNvSpPr/>
          <p:nvPr/>
        </p:nvSpPr>
        <p:spPr>
          <a:xfrm>
            <a:off x="5840031" y="6648731"/>
            <a:ext cx="867538"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Airport</a:t>
            </a:r>
          </a:p>
        </p:txBody>
      </p:sp>
      <p:sp>
        <p:nvSpPr>
          <p:cNvPr id="948" name="Shape 948"/>
          <p:cNvSpPr/>
          <p:nvPr/>
        </p:nvSpPr>
        <p:spPr>
          <a:xfrm>
            <a:off x="11550712" y="1022631"/>
            <a:ext cx="1108711"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Arlington</a:t>
            </a:r>
          </a:p>
        </p:txBody>
      </p:sp>
      <p:sp>
        <p:nvSpPr>
          <p:cNvPr id="949" name="Shape 949"/>
          <p:cNvSpPr/>
          <p:nvPr/>
        </p:nvSpPr>
        <p:spPr>
          <a:xfrm>
            <a:off x="10409481" y="3613431"/>
            <a:ext cx="1037616"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Cordova</a:t>
            </a:r>
          </a:p>
        </p:txBody>
      </p:sp>
      <p:sp>
        <p:nvSpPr>
          <p:cNvPr id="950" name="Shape 950"/>
          <p:cNvSpPr/>
          <p:nvPr/>
        </p:nvSpPr>
        <p:spPr>
          <a:xfrm>
            <a:off x="11433812" y="5708931"/>
            <a:ext cx="601447"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HHS</a:t>
            </a:r>
          </a:p>
        </p:txBody>
      </p:sp>
      <p:sp>
        <p:nvSpPr>
          <p:cNvPr id="951" name="Shape 951"/>
          <p:cNvSpPr/>
          <p:nvPr/>
        </p:nvSpPr>
        <p:spPr>
          <a:xfrm>
            <a:off x="9734254" y="8401331"/>
            <a:ext cx="1507165"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Olive Branch</a:t>
            </a:r>
          </a:p>
        </p:txBody>
      </p:sp>
      <p:sp>
        <p:nvSpPr>
          <p:cNvPr id="952" name="Shape 952"/>
          <p:cNvSpPr/>
          <p:nvPr/>
        </p:nvSpPr>
        <p:spPr>
          <a:xfrm>
            <a:off x="7033460" y="7347231"/>
            <a:ext cx="1456418"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Warehouses</a:t>
            </a:r>
          </a:p>
        </p:txBody>
      </p:sp>
      <p:sp>
        <p:nvSpPr>
          <p:cNvPr id="953" name="Shape 953"/>
          <p:cNvSpPr/>
          <p:nvPr/>
        </p:nvSpPr>
        <p:spPr>
          <a:xfrm>
            <a:off x="431800" y="118533"/>
            <a:ext cx="3081867" cy="8957735"/>
          </a:xfrm>
          <a:custGeom>
            <a:avLst/>
            <a:gdLst/>
            <a:ahLst/>
            <a:cxnLst>
              <a:cxn ang="0">
                <a:pos x="wd2" y="hd2"/>
              </a:cxn>
              <a:cxn ang="5400000">
                <a:pos x="wd2" y="hd2"/>
              </a:cxn>
              <a:cxn ang="10800000">
                <a:pos x="wd2" y="hd2"/>
              </a:cxn>
              <a:cxn ang="16200000">
                <a:pos x="wd2" y="hd2"/>
              </a:cxn>
            </a:cxnLst>
            <a:rect l="0" t="0" r="r" b="b"/>
            <a:pathLst>
              <a:path w="21600" h="21600" extrusionOk="0">
                <a:moveTo>
                  <a:pt x="17446" y="0"/>
                </a:moveTo>
                <a:lnTo>
                  <a:pt x="18158" y="1143"/>
                </a:lnTo>
                <a:lnTo>
                  <a:pt x="18989" y="1878"/>
                </a:lnTo>
                <a:lnTo>
                  <a:pt x="18989" y="3267"/>
                </a:lnTo>
                <a:lnTo>
                  <a:pt x="20295" y="5145"/>
                </a:lnTo>
                <a:lnTo>
                  <a:pt x="21481" y="6696"/>
                </a:lnTo>
                <a:lnTo>
                  <a:pt x="21600" y="7799"/>
                </a:lnTo>
                <a:lnTo>
                  <a:pt x="21007" y="9391"/>
                </a:lnTo>
                <a:lnTo>
                  <a:pt x="19108" y="10616"/>
                </a:lnTo>
                <a:lnTo>
                  <a:pt x="16734" y="11555"/>
                </a:lnTo>
                <a:cubicBezTo>
                  <a:pt x="16734" y="11555"/>
                  <a:pt x="14004" y="12454"/>
                  <a:pt x="14004" y="12535"/>
                </a:cubicBezTo>
                <a:cubicBezTo>
                  <a:pt x="14004" y="12617"/>
                  <a:pt x="10800" y="13883"/>
                  <a:pt x="10800" y="13883"/>
                </a:cubicBezTo>
                <a:lnTo>
                  <a:pt x="7240" y="15353"/>
                </a:lnTo>
                <a:lnTo>
                  <a:pt x="4273" y="17190"/>
                </a:lnTo>
                <a:lnTo>
                  <a:pt x="1780" y="18946"/>
                </a:lnTo>
                <a:lnTo>
                  <a:pt x="949" y="19763"/>
                </a:lnTo>
                <a:lnTo>
                  <a:pt x="356" y="20743"/>
                </a:lnTo>
                <a:lnTo>
                  <a:pt x="0" y="21600"/>
                </a:lnTo>
              </a:path>
            </a:pathLst>
          </a:custGeom>
          <a:ln w="127000">
            <a:solidFill>
              <a:srgbClr val="0056D6"/>
            </a:solidFill>
            <a:custDash>
              <a:ds d="200000" sp="200000"/>
            </a:custDash>
            <a:miter lim="400000"/>
          </a:ln>
        </p:spPr>
        <p:txBody>
          <a:bodyPr lIns="0" tIns="0" rIns="0" bIns="0" anchor="b"/>
          <a:lstStyle/>
          <a:p>
            <a:pPr lvl="0">
              <a:defRPr sz="4200"/>
            </a:pPr>
            <a:endParaRPr/>
          </a:p>
        </p:txBody>
      </p:sp>
      <p:sp>
        <p:nvSpPr>
          <p:cNvPr id="954" name="Shape 954"/>
          <p:cNvSpPr/>
          <p:nvPr/>
        </p:nvSpPr>
        <p:spPr>
          <a:xfrm>
            <a:off x="694242" y="8153416"/>
            <a:ext cx="12946847" cy="6"/>
          </a:xfrm>
          <a:prstGeom prst="line">
            <a:avLst/>
          </a:prstGeom>
          <a:ln w="50800">
            <a:solidFill/>
            <a:custDash>
              <a:ds d="200000" sp="200000"/>
            </a:custDash>
            <a:miter lim="400000"/>
          </a:ln>
        </p:spPr>
        <p:txBody>
          <a:bodyPr lIns="0" tIns="0" rIns="0" bIns="0" anchor="ctr"/>
          <a:lstStyle/>
          <a:p>
            <a:pPr lvl="0" algn="l" defTabSz="457200">
              <a:defRPr sz="1200">
                <a:latin typeface="Helvetica"/>
                <a:ea typeface="Helvetica"/>
                <a:cs typeface="Helvetica"/>
                <a:sym typeface="Helvetica"/>
              </a:defRPr>
            </a:pPr>
            <a:endParaRPr/>
          </a:p>
        </p:txBody>
      </p:sp>
      <p:pic>
        <p:nvPicPr>
          <p:cNvPr id="955" name="Picture 954"/>
          <p:cNvPicPr/>
          <p:nvPr/>
        </p:nvPicPr>
        <p:blipFill>
          <a:blip r:embed="rId3">
            <a:extLst/>
          </a:blip>
          <a:stretch>
            <a:fillRect/>
          </a:stretch>
        </p:blipFill>
        <p:spPr>
          <a:xfrm>
            <a:off x="5139390" y="269218"/>
            <a:ext cx="5913936" cy="7144391"/>
          </a:xfrm>
          <a:prstGeom prst="rect">
            <a:avLst/>
          </a:prstGeom>
        </p:spPr>
      </p:pic>
      <p:sp>
        <p:nvSpPr>
          <p:cNvPr id="957" name="Shape 957"/>
          <p:cNvSpPr/>
          <p:nvPr/>
        </p:nvSpPr>
        <p:spPr>
          <a:xfrm>
            <a:off x="3514395" y="342900"/>
            <a:ext cx="5774360" cy="673100"/>
          </a:xfrm>
          <a:prstGeom prst="rect">
            <a:avLst/>
          </a:prstGeom>
          <a:solidFill>
            <a:srgbClr val="FFFFFF"/>
          </a:solidFill>
          <a:ln w="635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b="1"/>
            </a:lvl1pPr>
          </a:lstStyle>
          <a:p>
            <a:pPr lvl="0">
              <a:defRPr sz="1800" b="0"/>
            </a:pPr>
            <a:r>
              <a:rPr sz="3600" b="1"/>
              <a:t>Shelby County Tennessee</a:t>
            </a:r>
          </a:p>
        </p:txBody>
      </p:sp>
      <p:sp>
        <p:nvSpPr>
          <p:cNvPr id="958" name="Shape 958"/>
          <p:cNvSpPr/>
          <p:nvPr/>
        </p:nvSpPr>
        <p:spPr>
          <a:xfrm>
            <a:off x="5632738" y="1987831"/>
            <a:ext cx="1964137"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Frayser / Raleigh</a:t>
            </a:r>
          </a:p>
        </p:txBody>
      </p:sp>
      <p:sp>
        <p:nvSpPr>
          <p:cNvPr id="959" name="Shape 959"/>
          <p:cNvSpPr/>
          <p:nvPr/>
        </p:nvSpPr>
        <p:spPr>
          <a:xfrm>
            <a:off x="5399598" y="4210331"/>
            <a:ext cx="1062076"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Midtown</a:t>
            </a:r>
          </a:p>
        </p:txBody>
      </p:sp>
      <p:grpSp>
        <p:nvGrpSpPr>
          <p:cNvPr id="964" name="Group 964"/>
          <p:cNvGrpSpPr/>
          <p:nvPr/>
        </p:nvGrpSpPr>
        <p:grpSpPr>
          <a:xfrm>
            <a:off x="1487095" y="1603730"/>
            <a:ext cx="11488547" cy="8295664"/>
            <a:chOff x="0" y="0"/>
            <a:chExt cx="11488545" cy="8295662"/>
          </a:xfrm>
        </p:grpSpPr>
        <p:sp>
          <p:nvSpPr>
            <p:cNvPr id="960" name="Shape 960"/>
            <p:cNvSpPr/>
            <p:nvPr/>
          </p:nvSpPr>
          <p:spPr>
            <a:xfrm>
              <a:off x="2996003" y="0"/>
              <a:ext cx="8405067" cy="4505027"/>
            </a:xfrm>
            <a:custGeom>
              <a:avLst/>
              <a:gdLst/>
              <a:ahLst/>
              <a:cxnLst>
                <a:cxn ang="0">
                  <a:pos x="wd2" y="hd2"/>
                </a:cxn>
                <a:cxn ang="5400000">
                  <a:pos x="wd2" y="hd2"/>
                </a:cxn>
                <a:cxn ang="10800000">
                  <a:pos x="wd2" y="hd2"/>
                </a:cxn>
                <a:cxn ang="16200000">
                  <a:pos x="wd2" y="hd2"/>
                </a:cxn>
              </a:cxnLst>
              <a:rect l="0" t="0" r="r" b="b"/>
              <a:pathLst>
                <a:path w="21600" h="21600" extrusionOk="0">
                  <a:moveTo>
                    <a:pt x="0" y="10578"/>
                  </a:moveTo>
                  <a:lnTo>
                    <a:pt x="19" y="16427"/>
                  </a:lnTo>
                  <a:lnTo>
                    <a:pt x="19" y="17755"/>
                  </a:lnTo>
                  <a:lnTo>
                    <a:pt x="206" y="19573"/>
                  </a:lnTo>
                  <a:lnTo>
                    <a:pt x="768" y="20971"/>
                  </a:lnTo>
                  <a:lnTo>
                    <a:pt x="1518" y="21390"/>
                  </a:lnTo>
                  <a:lnTo>
                    <a:pt x="2642" y="21600"/>
                  </a:lnTo>
                  <a:lnTo>
                    <a:pt x="3691" y="21600"/>
                  </a:lnTo>
                  <a:lnTo>
                    <a:pt x="4590" y="21460"/>
                  </a:lnTo>
                  <a:lnTo>
                    <a:pt x="5751" y="21041"/>
                  </a:lnTo>
                  <a:lnTo>
                    <a:pt x="6613" y="20412"/>
                  </a:lnTo>
                  <a:lnTo>
                    <a:pt x="7213" y="20625"/>
                  </a:lnTo>
                  <a:lnTo>
                    <a:pt x="7775" y="19956"/>
                  </a:lnTo>
                  <a:lnTo>
                    <a:pt x="8420" y="19083"/>
                  </a:lnTo>
                  <a:lnTo>
                    <a:pt x="9204" y="17155"/>
                  </a:lnTo>
                  <a:lnTo>
                    <a:pt x="9269" y="14658"/>
                  </a:lnTo>
                  <a:lnTo>
                    <a:pt x="9204" y="12649"/>
                  </a:lnTo>
                  <a:lnTo>
                    <a:pt x="9498" y="11431"/>
                  </a:lnTo>
                  <a:lnTo>
                    <a:pt x="9922" y="10578"/>
                  </a:lnTo>
                  <a:lnTo>
                    <a:pt x="10135" y="10346"/>
                  </a:lnTo>
                  <a:lnTo>
                    <a:pt x="11072" y="9437"/>
                  </a:lnTo>
                  <a:lnTo>
                    <a:pt x="13170" y="7829"/>
                  </a:lnTo>
                  <a:lnTo>
                    <a:pt x="14181" y="7130"/>
                  </a:lnTo>
                  <a:lnTo>
                    <a:pt x="14781" y="6012"/>
                  </a:lnTo>
                  <a:lnTo>
                    <a:pt x="15268" y="5243"/>
                  </a:lnTo>
                  <a:lnTo>
                    <a:pt x="16167" y="4334"/>
                  </a:lnTo>
                  <a:lnTo>
                    <a:pt x="17179" y="3006"/>
                  </a:lnTo>
                  <a:lnTo>
                    <a:pt x="18228" y="2167"/>
                  </a:lnTo>
                  <a:lnTo>
                    <a:pt x="19277" y="1328"/>
                  </a:lnTo>
                  <a:lnTo>
                    <a:pt x="20139" y="979"/>
                  </a:lnTo>
                  <a:lnTo>
                    <a:pt x="20776" y="629"/>
                  </a:lnTo>
                  <a:lnTo>
                    <a:pt x="21375" y="210"/>
                  </a:lnTo>
                  <a:lnTo>
                    <a:pt x="21600" y="0"/>
                  </a:lnTo>
                </a:path>
              </a:pathLst>
            </a:custGeom>
            <a:noFill/>
            <a:ln w="76200" cap="flat">
              <a:solidFill>
                <a:srgbClr val="000000"/>
              </a:solidFill>
              <a:custDash>
                <a:ds d="200000" sp="200000"/>
              </a:custDash>
              <a:miter lim="400000"/>
            </a:ln>
            <a:effectLst/>
          </p:spPr>
          <p:txBody>
            <a:bodyPr wrap="square" lIns="0" tIns="0" rIns="0" bIns="0" numCol="1" anchor="b">
              <a:noAutofit/>
            </a:bodyPr>
            <a:lstStyle/>
            <a:p>
              <a:pPr lvl="0">
                <a:defRPr sz="4200"/>
              </a:pPr>
              <a:endParaRPr/>
            </a:p>
          </p:txBody>
        </p:sp>
        <p:sp>
          <p:nvSpPr>
            <p:cNvPr id="961" name="Shape 961"/>
            <p:cNvSpPr/>
            <p:nvPr/>
          </p:nvSpPr>
          <p:spPr>
            <a:xfrm>
              <a:off x="0" y="1177569"/>
              <a:ext cx="6602804" cy="1333501"/>
            </a:xfrm>
            <a:custGeom>
              <a:avLst/>
              <a:gdLst/>
              <a:ahLst/>
              <a:cxnLst>
                <a:cxn ang="0">
                  <a:pos x="wd2" y="hd2"/>
                </a:cxn>
                <a:cxn ang="5400000">
                  <a:pos x="wd2" y="hd2"/>
                </a:cxn>
                <a:cxn ang="10800000">
                  <a:pos x="wd2" y="hd2"/>
                </a:cxn>
                <a:cxn ang="16200000">
                  <a:pos x="wd2" y="hd2"/>
                </a:cxn>
              </a:cxnLst>
              <a:rect l="0" t="0" r="r" b="b"/>
              <a:pathLst>
                <a:path w="21600" h="21600" extrusionOk="0">
                  <a:moveTo>
                    <a:pt x="16781" y="21600"/>
                  </a:moveTo>
                  <a:lnTo>
                    <a:pt x="21600" y="20983"/>
                  </a:lnTo>
                  <a:lnTo>
                    <a:pt x="20520" y="14194"/>
                  </a:lnTo>
                  <a:lnTo>
                    <a:pt x="19507" y="7406"/>
                  </a:lnTo>
                  <a:lnTo>
                    <a:pt x="18935" y="1646"/>
                  </a:lnTo>
                  <a:lnTo>
                    <a:pt x="16781" y="0"/>
                  </a:lnTo>
                  <a:lnTo>
                    <a:pt x="15534" y="0"/>
                  </a:lnTo>
                  <a:lnTo>
                    <a:pt x="14022" y="0"/>
                  </a:lnTo>
                  <a:lnTo>
                    <a:pt x="12353" y="54"/>
                  </a:lnTo>
                  <a:lnTo>
                    <a:pt x="10731" y="1708"/>
                  </a:lnTo>
                  <a:lnTo>
                    <a:pt x="9718" y="16663"/>
                  </a:lnTo>
                  <a:lnTo>
                    <a:pt x="9718" y="17486"/>
                  </a:lnTo>
                  <a:lnTo>
                    <a:pt x="9718" y="16663"/>
                  </a:lnTo>
                  <a:lnTo>
                    <a:pt x="9884" y="14606"/>
                  </a:lnTo>
                  <a:lnTo>
                    <a:pt x="1955" y="14696"/>
                  </a:lnTo>
                  <a:lnTo>
                    <a:pt x="1145" y="14224"/>
                  </a:lnTo>
                  <a:lnTo>
                    <a:pt x="429" y="11862"/>
                  </a:lnTo>
                  <a:lnTo>
                    <a:pt x="0" y="7611"/>
                  </a:lnTo>
                </a:path>
              </a:pathLst>
            </a:custGeom>
            <a:noFill/>
            <a:ln w="76200" cap="flat">
              <a:solidFill>
                <a:srgbClr val="000000"/>
              </a:solidFill>
              <a:custDash>
                <a:ds d="200000" sp="200000"/>
              </a:custDash>
              <a:miter lim="400000"/>
            </a:ln>
            <a:effectLst/>
          </p:spPr>
          <p:txBody>
            <a:bodyPr wrap="square" lIns="0" tIns="0" rIns="0" bIns="0" numCol="1" anchor="b">
              <a:noAutofit/>
            </a:bodyPr>
            <a:lstStyle/>
            <a:p>
              <a:pPr lvl="0">
                <a:defRPr sz="4200"/>
              </a:pPr>
              <a:endParaRPr/>
            </a:p>
          </p:txBody>
        </p:sp>
        <p:sp>
          <p:nvSpPr>
            <p:cNvPr id="962" name="Shape 962"/>
            <p:cNvSpPr/>
            <p:nvPr/>
          </p:nvSpPr>
          <p:spPr>
            <a:xfrm>
              <a:off x="5919224" y="4213438"/>
              <a:ext cx="5569322" cy="22452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83" y="140"/>
                  </a:lnTo>
                  <a:lnTo>
                    <a:pt x="3053" y="842"/>
                  </a:lnTo>
                  <a:lnTo>
                    <a:pt x="4354" y="2384"/>
                  </a:lnTo>
                  <a:lnTo>
                    <a:pt x="6050" y="3366"/>
                  </a:lnTo>
                  <a:lnTo>
                    <a:pt x="7690" y="5891"/>
                  </a:lnTo>
                  <a:lnTo>
                    <a:pt x="8821" y="7434"/>
                  </a:lnTo>
                  <a:lnTo>
                    <a:pt x="9952" y="10099"/>
                  </a:lnTo>
                  <a:lnTo>
                    <a:pt x="11196" y="11361"/>
                  </a:lnTo>
                  <a:lnTo>
                    <a:pt x="12609" y="12623"/>
                  </a:lnTo>
                  <a:lnTo>
                    <a:pt x="13797" y="13044"/>
                  </a:lnTo>
                  <a:lnTo>
                    <a:pt x="14588" y="14587"/>
                  </a:lnTo>
                  <a:lnTo>
                    <a:pt x="15889" y="15148"/>
                  </a:lnTo>
                  <a:lnTo>
                    <a:pt x="17190" y="15709"/>
                  </a:lnTo>
                  <a:lnTo>
                    <a:pt x="18660" y="15709"/>
                  </a:lnTo>
                  <a:lnTo>
                    <a:pt x="20017" y="16270"/>
                  </a:lnTo>
                  <a:lnTo>
                    <a:pt x="20808" y="18795"/>
                  </a:lnTo>
                  <a:lnTo>
                    <a:pt x="21487" y="20618"/>
                  </a:lnTo>
                  <a:lnTo>
                    <a:pt x="21600" y="21600"/>
                  </a:lnTo>
                </a:path>
              </a:pathLst>
            </a:custGeom>
            <a:noFill/>
            <a:ln w="76200" cap="flat">
              <a:solidFill>
                <a:srgbClr val="000000"/>
              </a:solidFill>
              <a:custDash>
                <a:ds d="200000" sp="200000"/>
              </a:custDash>
              <a:miter lim="400000"/>
            </a:ln>
            <a:effectLst/>
          </p:spPr>
          <p:txBody>
            <a:bodyPr wrap="square" lIns="0" tIns="0" rIns="0" bIns="0" numCol="1" anchor="b">
              <a:noAutofit/>
            </a:bodyPr>
            <a:lstStyle/>
            <a:p>
              <a:pPr lvl="0">
                <a:defRPr sz="4200"/>
              </a:pPr>
              <a:endParaRPr/>
            </a:p>
          </p:txBody>
        </p:sp>
        <p:sp>
          <p:nvSpPr>
            <p:cNvPr id="963" name="Shape 963"/>
            <p:cNvSpPr/>
            <p:nvPr/>
          </p:nvSpPr>
          <p:spPr>
            <a:xfrm>
              <a:off x="685230" y="2511069"/>
              <a:ext cx="3134566" cy="57845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335" y="4397"/>
                  </a:lnTo>
                  <a:lnTo>
                    <a:pt x="13648" y="6248"/>
                  </a:lnTo>
                  <a:lnTo>
                    <a:pt x="15223" y="7256"/>
                  </a:lnTo>
                  <a:lnTo>
                    <a:pt x="18199" y="7282"/>
                  </a:lnTo>
                  <a:lnTo>
                    <a:pt x="21600" y="10984"/>
                  </a:lnTo>
                  <a:lnTo>
                    <a:pt x="21524" y="17136"/>
                  </a:lnTo>
                  <a:lnTo>
                    <a:pt x="21524" y="19531"/>
                  </a:lnTo>
                  <a:lnTo>
                    <a:pt x="21524" y="20185"/>
                  </a:lnTo>
                  <a:lnTo>
                    <a:pt x="21524" y="21600"/>
                  </a:lnTo>
                </a:path>
              </a:pathLst>
            </a:custGeom>
            <a:noFill/>
            <a:ln w="76200" cap="flat">
              <a:solidFill>
                <a:srgbClr val="000000"/>
              </a:solidFill>
              <a:custDash>
                <a:ds d="200000" sp="200000"/>
              </a:custDash>
              <a:miter lim="400000"/>
            </a:ln>
            <a:effectLst/>
          </p:spPr>
          <p:txBody>
            <a:bodyPr wrap="square" lIns="0" tIns="0" rIns="0" bIns="0" numCol="1" anchor="b">
              <a:noAutofit/>
            </a:bodyPr>
            <a:lstStyle/>
            <a:p>
              <a:pPr lvl="0">
                <a:defRPr sz="4200"/>
              </a:pPr>
              <a:endParaRPr/>
            </a:p>
          </p:txBody>
        </p:sp>
      </p:grpSp>
      <p:sp>
        <p:nvSpPr>
          <p:cNvPr id="965" name="Shape 965"/>
          <p:cNvSpPr/>
          <p:nvPr/>
        </p:nvSpPr>
        <p:spPr>
          <a:xfrm>
            <a:off x="3189957" y="6604000"/>
            <a:ext cx="2133601" cy="609600"/>
          </a:xfrm>
          <a:prstGeom prst="rect">
            <a:avLst/>
          </a:prstGeom>
          <a:solidFill>
            <a:srgbClr val="FFFFFF"/>
          </a:solidFill>
          <a:ln w="127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p>
            <a:pPr lvl="0">
              <a:defRPr sz="1800"/>
            </a:pPr>
            <a:r>
              <a:rPr sz="1600" b="1" i="1"/>
              <a:t>Some census tracts</a:t>
            </a:r>
          </a:p>
          <a:p>
            <a:pPr lvl="0">
              <a:defRPr sz="1800"/>
            </a:pPr>
            <a:r>
              <a:rPr sz="1600" b="1" i="1"/>
              <a:t>are 100% Black</a:t>
            </a:r>
          </a:p>
        </p:txBody>
      </p:sp>
      <p:pic>
        <p:nvPicPr>
          <p:cNvPr id="966" name="droppedImage.png"/>
          <p:cNvPicPr/>
          <p:nvPr/>
        </p:nvPicPr>
        <p:blipFill>
          <a:blip r:embed="rId4">
            <a:extLst/>
          </a:blip>
          <a:stretch>
            <a:fillRect/>
          </a:stretch>
        </p:blipFill>
        <p:spPr>
          <a:xfrm>
            <a:off x="177800" y="2844800"/>
            <a:ext cx="2908300" cy="762000"/>
          </a:xfrm>
          <a:prstGeom prst="rect">
            <a:avLst/>
          </a:prstGeom>
          <a:ln w="12700">
            <a:solidFill/>
            <a:miter lim="400000"/>
          </a:ln>
          <a:effectLst>
            <a:outerShdw blurRad="127000" dist="76200" dir="2700000" rotWithShape="0">
              <a:srgbClr val="000000">
                <a:alpha val="75000"/>
              </a:srgbClr>
            </a:outerShdw>
          </a:effectLst>
        </p:spPr>
      </p:pic>
      <p:pic>
        <p:nvPicPr>
          <p:cNvPr id="967" name="Picture 966"/>
          <p:cNvPicPr/>
          <p:nvPr/>
        </p:nvPicPr>
        <p:blipFill>
          <a:blip r:embed="rId5">
            <a:extLst/>
          </a:blip>
          <a:stretch>
            <a:fillRect/>
          </a:stretch>
        </p:blipFill>
        <p:spPr>
          <a:xfrm>
            <a:off x="3639660" y="2794056"/>
            <a:ext cx="9384904" cy="2940822"/>
          </a:xfrm>
          <a:prstGeom prst="rect">
            <a:avLst/>
          </a:prstGeom>
        </p:spPr>
      </p:pic>
      <p:sp>
        <p:nvSpPr>
          <p:cNvPr id="969" name="Shape 969"/>
          <p:cNvSpPr/>
          <p:nvPr/>
        </p:nvSpPr>
        <p:spPr>
          <a:xfrm>
            <a:off x="8974977" y="4057930"/>
            <a:ext cx="973837" cy="6791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b="1"/>
              <a:t>Shelby </a:t>
            </a:r>
          </a:p>
          <a:p>
            <a:pPr lvl="0">
              <a:defRPr sz="1800"/>
            </a:pPr>
            <a:r>
              <a:rPr b="1"/>
              <a:t>Farms</a:t>
            </a:r>
          </a:p>
        </p:txBody>
      </p:sp>
      <p:sp>
        <p:nvSpPr>
          <p:cNvPr id="970" name="Shape 970"/>
          <p:cNvSpPr/>
          <p:nvPr/>
        </p:nvSpPr>
        <p:spPr>
          <a:xfrm>
            <a:off x="10670375" y="4800600"/>
            <a:ext cx="2082801" cy="609600"/>
          </a:xfrm>
          <a:prstGeom prst="rect">
            <a:avLst/>
          </a:prstGeom>
          <a:solidFill>
            <a:srgbClr val="FFFFFF"/>
          </a:solidFill>
          <a:ln w="127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p>
            <a:pPr lvl="0">
              <a:defRPr sz="1800"/>
            </a:pPr>
            <a:r>
              <a:rPr sz="1600" b="1" i="1"/>
              <a:t>Some census tracts </a:t>
            </a:r>
          </a:p>
          <a:p>
            <a:pPr lvl="0">
              <a:defRPr sz="1800"/>
            </a:pPr>
            <a:r>
              <a:rPr sz="1600" b="1" i="1"/>
              <a:t>are 90%+ White</a:t>
            </a:r>
          </a:p>
        </p:txBody>
      </p:sp>
      <p:sp>
        <p:nvSpPr>
          <p:cNvPr id="971" name="Shape 971"/>
          <p:cNvSpPr/>
          <p:nvPr/>
        </p:nvSpPr>
        <p:spPr>
          <a:xfrm>
            <a:off x="3899281" y="2483131"/>
            <a:ext cx="1218439"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Wolf River</a:t>
            </a:r>
          </a:p>
        </p:txBody>
      </p:sp>
      <p:sp>
        <p:nvSpPr>
          <p:cNvPr id="972" name="Shape 972"/>
          <p:cNvSpPr/>
          <p:nvPr/>
        </p:nvSpPr>
        <p:spPr>
          <a:xfrm>
            <a:off x="3733659" y="3511831"/>
            <a:ext cx="1286790"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Downtown</a:t>
            </a:r>
          </a:p>
        </p:txBody>
      </p:sp>
      <p:sp>
        <p:nvSpPr>
          <p:cNvPr id="973" name="Shape 973"/>
          <p:cNvSpPr/>
          <p:nvPr/>
        </p:nvSpPr>
        <p:spPr>
          <a:xfrm>
            <a:off x="11038509" y="1695731"/>
            <a:ext cx="528982"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I-40</a:t>
            </a:r>
          </a:p>
        </p:txBody>
      </p:sp>
      <p:sp>
        <p:nvSpPr>
          <p:cNvPr id="974" name="Shape 974"/>
          <p:cNvSpPr/>
          <p:nvPr/>
        </p:nvSpPr>
        <p:spPr>
          <a:xfrm>
            <a:off x="3822648" y="4540531"/>
            <a:ext cx="656083"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I-240</a:t>
            </a:r>
          </a:p>
        </p:txBody>
      </p:sp>
      <p:sp>
        <p:nvSpPr>
          <p:cNvPr id="975" name="Shape 975"/>
          <p:cNvSpPr/>
          <p:nvPr/>
        </p:nvSpPr>
        <p:spPr>
          <a:xfrm>
            <a:off x="5300090" y="9087131"/>
            <a:ext cx="10414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I-55 / 69</a:t>
            </a:r>
          </a:p>
        </p:txBody>
      </p:sp>
      <p:sp>
        <p:nvSpPr>
          <p:cNvPr id="976" name="Shape 976"/>
          <p:cNvSpPr/>
          <p:nvPr/>
        </p:nvSpPr>
        <p:spPr>
          <a:xfrm>
            <a:off x="5740400" y="7791731"/>
            <a:ext cx="15240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Tennessee</a:t>
            </a:r>
          </a:p>
        </p:txBody>
      </p:sp>
      <p:sp>
        <p:nvSpPr>
          <p:cNvPr id="977" name="Shape 977"/>
          <p:cNvSpPr/>
          <p:nvPr/>
        </p:nvSpPr>
        <p:spPr>
          <a:xfrm>
            <a:off x="5740400" y="8083831"/>
            <a:ext cx="15240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Mississippi</a:t>
            </a:r>
          </a:p>
        </p:txBody>
      </p:sp>
      <p:sp>
        <p:nvSpPr>
          <p:cNvPr id="978" name="Shape 978"/>
          <p:cNvSpPr/>
          <p:nvPr/>
        </p:nvSpPr>
        <p:spPr>
          <a:xfrm>
            <a:off x="1761834" y="1581431"/>
            <a:ext cx="1505532"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Arkansas</a:t>
            </a:r>
          </a:p>
        </p:txBody>
      </p:sp>
      <p:sp>
        <p:nvSpPr>
          <p:cNvPr id="979" name="Shape 979"/>
          <p:cNvSpPr/>
          <p:nvPr/>
        </p:nvSpPr>
        <p:spPr>
          <a:xfrm>
            <a:off x="3200400" y="1581431"/>
            <a:ext cx="1505532"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Tennessee</a:t>
            </a:r>
          </a:p>
        </p:txBody>
      </p:sp>
      <p:sp>
        <p:nvSpPr>
          <p:cNvPr id="980" name="Shape 980"/>
          <p:cNvSpPr/>
          <p:nvPr/>
        </p:nvSpPr>
        <p:spPr>
          <a:xfrm>
            <a:off x="4766386" y="8629931"/>
            <a:ext cx="1270792"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Southaven</a:t>
            </a:r>
          </a:p>
        </p:txBody>
      </p:sp>
      <p:sp>
        <p:nvSpPr>
          <p:cNvPr id="981" name="Shape 981"/>
          <p:cNvSpPr/>
          <p:nvPr/>
        </p:nvSpPr>
        <p:spPr>
          <a:xfrm>
            <a:off x="644056" y="3918231"/>
            <a:ext cx="1717705"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West Memphis</a:t>
            </a:r>
          </a:p>
        </p:txBody>
      </p:sp>
      <p:sp>
        <p:nvSpPr>
          <p:cNvPr id="982" name="Shape 982"/>
          <p:cNvSpPr/>
          <p:nvPr/>
        </p:nvSpPr>
        <p:spPr>
          <a:xfrm>
            <a:off x="11277600" y="7436130"/>
            <a:ext cx="14605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HWY 385</a:t>
            </a:r>
          </a:p>
        </p:txBody>
      </p:sp>
      <p:sp>
        <p:nvSpPr>
          <p:cNvPr id="983" name="Shape 983"/>
          <p:cNvSpPr/>
          <p:nvPr/>
        </p:nvSpPr>
        <p:spPr>
          <a:xfrm>
            <a:off x="9648086" y="2343431"/>
            <a:ext cx="1243814"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Wolfchase</a:t>
            </a:r>
          </a:p>
        </p:txBody>
      </p:sp>
      <p:sp>
        <p:nvSpPr>
          <p:cNvPr id="984" name="Shape 984"/>
          <p:cNvSpPr/>
          <p:nvPr/>
        </p:nvSpPr>
        <p:spPr>
          <a:xfrm>
            <a:off x="2755899" y="3626131"/>
            <a:ext cx="528981"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I-40</a:t>
            </a:r>
          </a:p>
        </p:txBody>
      </p:sp>
      <p:sp>
        <p:nvSpPr>
          <p:cNvPr id="985" name="Shape 985"/>
          <p:cNvSpPr/>
          <p:nvPr/>
        </p:nvSpPr>
        <p:spPr>
          <a:xfrm>
            <a:off x="2882900" y="5023131"/>
            <a:ext cx="10414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I-55</a:t>
            </a:r>
          </a:p>
        </p:txBody>
      </p:sp>
      <p:sp>
        <p:nvSpPr>
          <p:cNvPr id="986" name="Shape 986"/>
          <p:cNvSpPr/>
          <p:nvPr/>
        </p:nvSpPr>
        <p:spPr>
          <a:xfrm>
            <a:off x="2016415" y="717830"/>
            <a:ext cx="1511301" cy="6791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Mississippi River</a:t>
            </a:r>
          </a:p>
        </p:txBody>
      </p:sp>
      <p:sp>
        <p:nvSpPr>
          <p:cNvPr id="987" name="Shape 987"/>
          <p:cNvSpPr/>
          <p:nvPr/>
        </p:nvSpPr>
        <p:spPr>
          <a:xfrm>
            <a:off x="8540417" y="2165631"/>
            <a:ext cx="926978"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Bartlett</a:t>
            </a:r>
          </a:p>
        </p:txBody>
      </p:sp>
      <p:sp>
        <p:nvSpPr>
          <p:cNvPr id="988" name="Shape 988"/>
          <p:cNvSpPr/>
          <p:nvPr/>
        </p:nvSpPr>
        <p:spPr>
          <a:xfrm>
            <a:off x="4415332" y="7474231"/>
            <a:ext cx="1388752" cy="38707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Whitehaven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953"/>
                                        </p:tgtEl>
                                        <p:attrNameLst>
                                          <p:attrName>style.visibility</p:attrName>
                                        </p:attrNameLst>
                                      </p:cBhvr>
                                      <p:to>
                                        <p:strVal val="visible"/>
                                      </p:to>
                                    </p:set>
                                    <p:animEffect transition="in" filter="wipe(down)">
                                      <p:cBhvr>
                                        <p:cTn id="7" dur="1000"/>
                                        <p:tgtEl>
                                          <p:spTgt spid="953"/>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976"/>
                                        </p:tgtEl>
                                        <p:attrNameLst>
                                          <p:attrName>style.visibility</p:attrName>
                                        </p:attrNameLst>
                                      </p:cBhvr>
                                      <p:to>
                                        <p:strVal val="visible"/>
                                      </p:to>
                                    </p:set>
                                    <p:animEffect transition="in" filter="wipe(left)">
                                      <p:cBhvr>
                                        <p:cTn id="11" dur="1000"/>
                                        <p:tgtEl>
                                          <p:spTgt spid="976"/>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977"/>
                                        </p:tgtEl>
                                        <p:attrNameLst>
                                          <p:attrName>style.visibility</p:attrName>
                                        </p:attrNameLst>
                                      </p:cBhvr>
                                      <p:to>
                                        <p:strVal val="visible"/>
                                      </p:to>
                                    </p:set>
                                    <p:animEffect transition="in" filter="wipe(left)">
                                      <p:cBhvr>
                                        <p:cTn id="15" dur="1000"/>
                                        <p:tgtEl>
                                          <p:spTgt spid="977"/>
                                        </p:tgtEl>
                                      </p:cBhvr>
                                    </p:animEffect>
                                  </p:childTnLst>
                                </p:cTn>
                              </p:par>
                            </p:childTnLst>
                          </p:cTn>
                        </p:par>
                        <p:par>
                          <p:cTn id="16" fill="hold">
                            <p:stCondLst>
                              <p:cond delay="3000"/>
                            </p:stCondLst>
                            <p:childTnLst>
                              <p:par>
                                <p:cTn id="17" presetID="22" presetClass="entr" presetSubtype="8" fill="hold" grpId="4" nodeType="afterEffect">
                                  <p:stCondLst>
                                    <p:cond delay="0"/>
                                  </p:stCondLst>
                                  <p:iterate>
                                    <p:tmAbs val="0"/>
                                  </p:iterate>
                                  <p:childTnLst>
                                    <p:set>
                                      <p:cBhvr>
                                        <p:cTn id="18" fill="hold"/>
                                        <p:tgtEl>
                                          <p:spTgt spid="954"/>
                                        </p:tgtEl>
                                        <p:attrNameLst>
                                          <p:attrName>style.visibility</p:attrName>
                                        </p:attrNameLst>
                                      </p:cBhvr>
                                      <p:to>
                                        <p:strVal val="visible"/>
                                      </p:to>
                                    </p:set>
                                    <p:animEffect transition="in" filter="wipe(left)">
                                      <p:cBhvr>
                                        <p:cTn id="19" dur="1000"/>
                                        <p:tgtEl>
                                          <p:spTgt spid="954"/>
                                        </p:tgtEl>
                                      </p:cBhvr>
                                    </p:animEffect>
                                  </p:childTnLst>
                                </p:cTn>
                              </p:par>
                            </p:childTnLst>
                          </p:cTn>
                        </p:par>
                        <p:par>
                          <p:cTn id="20" fill="hold">
                            <p:stCondLst>
                              <p:cond delay="4000"/>
                            </p:stCondLst>
                            <p:childTnLst>
                              <p:par>
                                <p:cTn id="21" presetID="22" presetClass="entr" presetSubtype="8" fill="hold" grpId="5" nodeType="afterEffect">
                                  <p:stCondLst>
                                    <p:cond delay="0"/>
                                  </p:stCondLst>
                                  <p:iterate>
                                    <p:tmAbs val="0"/>
                                  </p:iterate>
                                  <p:childTnLst>
                                    <p:set>
                                      <p:cBhvr>
                                        <p:cTn id="22" fill="hold"/>
                                        <p:tgtEl>
                                          <p:spTgt spid="986"/>
                                        </p:tgtEl>
                                        <p:attrNameLst>
                                          <p:attrName>style.visibility</p:attrName>
                                        </p:attrNameLst>
                                      </p:cBhvr>
                                      <p:to>
                                        <p:strVal val="visible"/>
                                      </p:to>
                                    </p:set>
                                    <p:animEffect transition="in" filter="wipe(left)">
                                      <p:cBhvr>
                                        <p:cTn id="23" dur="1000"/>
                                        <p:tgtEl>
                                          <p:spTgt spid="986"/>
                                        </p:tgtEl>
                                      </p:cBhvr>
                                    </p:animEffect>
                                  </p:childTnLst>
                                </p:cTn>
                              </p:par>
                            </p:childTnLst>
                          </p:cTn>
                        </p:par>
                        <p:par>
                          <p:cTn id="24" fill="hold">
                            <p:stCondLst>
                              <p:cond delay="5000"/>
                            </p:stCondLst>
                            <p:childTnLst>
                              <p:par>
                                <p:cTn id="25" presetID="22" presetClass="entr" presetSubtype="8" fill="hold" grpId="6" nodeType="afterEffect">
                                  <p:stCondLst>
                                    <p:cond delay="0"/>
                                  </p:stCondLst>
                                  <p:iterate>
                                    <p:tmAbs val="0"/>
                                  </p:iterate>
                                  <p:childTnLst>
                                    <p:set>
                                      <p:cBhvr>
                                        <p:cTn id="26" fill="hold"/>
                                        <p:tgtEl>
                                          <p:spTgt spid="978"/>
                                        </p:tgtEl>
                                        <p:attrNameLst>
                                          <p:attrName>style.visibility</p:attrName>
                                        </p:attrNameLst>
                                      </p:cBhvr>
                                      <p:to>
                                        <p:strVal val="visible"/>
                                      </p:to>
                                    </p:set>
                                    <p:animEffect transition="in" filter="wipe(left)">
                                      <p:cBhvr>
                                        <p:cTn id="27" dur="1000"/>
                                        <p:tgtEl>
                                          <p:spTgt spid="978"/>
                                        </p:tgtEl>
                                      </p:cBhvr>
                                    </p:animEffect>
                                  </p:childTnLst>
                                </p:cTn>
                              </p:par>
                            </p:childTnLst>
                          </p:cTn>
                        </p:par>
                        <p:par>
                          <p:cTn id="28" fill="hold">
                            <p:stCondLst>
                              <p:cond delay="6000"/>
                            </p:stCondLst>
                            <p:childTnLst>
                              <p:par>
                                <p:cTn id="29" presetID="22" presetClass="entr" presetSubtype="8" fill="hold" grpId="7" nodeType="afterEffect">
                                  <p:stCondLst>
                                    <p:cond delay="0"/>
                                  </p:stCondLst>
                                  <p:iterate>
                                    <p:tmAbs val="0"/>
                                  </p:iterate>
                                  <p:childTnLst>
                                    <p:set>
                                      <p:cBhvr>
                                        <p:cTn id="30" fill="hold"/>
                                        <p:tgtEl>
                                          <p:spTgt spid="979"/>
                                        </p:tgtEl>
                                        <p:attrNameLst>
                                          <p:attrName>style.visibility</p:attrName>
                                        </p:attrNameLst>
                                      </p:cBhvr>
                                      <p:to>
                                        <p:strVal val="visible"/>
                                      </p:to>
                                    </p:set>
                                    <p:animEffect transition="in" filter="wipe(left)">
                                      <p:cBhvr>
                                        <p:cTn id="31" dur="1000"/>
                                        <p:tgtEl>
                                          <p:spTgt spid="97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8" nodeType="clickEffect">
                                  <p:stCondLst>
                                    <p:cond delay="0"/>
                                  </p:stCondLst>
                                  <p:iterate>
                                    <p:tmAbs val="0"/>
                                  </p:iterate>
                                  <p:childTnLst>
                                    <p:set>
                                      <p:cBhvr>
                                        <p:cTn id="35" fill="hold"/>
                                        <p:tgtEl>
                                          <p:spTgt spid="964"/>
                                        </p:tgtEl>
                                        <p:attrNameLst>
                                          <p:attrName>style.visibility</p:attrName>
                                        </p:attrNameLst>
                                      </p:cBhvr>
                                      <p:to>
                                        <p:strVal val="visible"/>
                                      </p:to>
                                    </p:set>
                                    <p:animEffect transition="in" filter="wipe(left)">
                                      <p:cBhvr>
                                        <p:cTn id="36" dur="1000"/>
                                        <p:tgtEl>
                                          <p:spTgt spid="964"/>
                                        </p:tgtEl>
                                      </p:cBhvr>
                                    </p:animEffect>
                                  </p:childTnLst>
                                </p:cTn>
                              </p:par>
                            </p:childTnLst>
                          </p:cTn>
                        </p:par>
                        <p:par>
                          <p:cTn id="37" fill="hold">
                            <p:stCondLst>
                              <p:cond delay="1000"/>
                            </p:stCondLst>
                            <p:childTnLst>
                              <p:par>
                                <p:cTn id="38" presetID="22" presetClass="entr" presetSubtype="8" fill="hold" grpId="9" nodeType="afterEffect">
                                  <p:stCondLst>
                                    <p:cond delay="0"/>
                                  </p:stCondLst>
                                  <p:iterate>
                                    <p:tmAbs val="0"/>
                                  </p:iterate>
                                  <p:childTnLst>
                                    <p:set>
                                      <p:cBhvr>
                                        <p:cTn id="39" fill="hold"/>
                                        <p:tgtEl>
                                          <p:spTgt spid="973"/>
                                        </p:tgtEl>
                                        <p:attrNameLst>
                                          <p:attrName>style.visibility</p:attrName>
                                        </p:attrNameLst>
                                      </p:cBhvr>
                                      <p:to>
                                        <p:strVal val="visible"/>
                                      </p:to>
                                    </p:set>
                                    <p:animEffect transition="in" filter="wipe(left)">
                                      <p:cBhvr>
                                        <p:cTn id="40" dur="1000"/>
                                        <p:tgtEl>
                                          <p:spTgt spid="973"/>
                                        </p:tgtEl>
                                      </p:cBhvr>
                                    </p:animEffect>
                                  </p:childTnLst>
                                </p:cTn>
                              </p:par>
                            </p:childTnLst>
                          </p:cTn>
                        </p:par>
                        <p:par>
                          <p:cTn id="41" fill="hold">
                            <p:stCondLst>
                              <p:cond delay="2000"/>
                            </p:stCondLst>
                            <p:childTnLst>
                              <p:par>
                                <p:cTn id="42" presetID="22" presetClass="entr" presetSubtype="8" fill="hold" grpId="10" nodeType="afterEffect">
                                  <p:stCondLst>
                                    <p:cond delay="0"/>
                                  </p:stCondLst>
                                  <p:iterate>
                                    <p:tmAbs val="0"/>
                                  </p:iterate>
                                  <p:childTnLst>
                                    <p:set>
                                      <p:cBhvr>
                                        <p:cTn id="43" fill="hold"/>
                                        <p:tgtEl>
                                          <p:spTgt spid="974"/>
                                        </p:tgtEl>
                                        <p:attrNameLst>
                                          <p:attrName>style.visibility</p:attrName>
                                        </p:attrNameLst>
                                      </p:cBhvr>
                                      <p:to>
                                        <p:strVal val="visible"/>
                                      </p:to>
                                    </p:set>
                                    <p:animEffect transition="in" filter="wipe(left)">
                                      <p:cBhvr>
                                        <p:cTn id="44" dur="1000"/>
                                        <p:tgtEl>
                                          <p:spTgt spid="974"/>
                                        </p:tgtEl>
                                      </p:cBhvr>
                                    </p:animEffect>
                                  </p:childTnLst>
                                </p:cTn>
                              </p:par>
                            </p:childTnLst>
                          </p:cTn>
                        </p:par>
                        <p:par>
                          <p:cTn id="45" fill="hold">
                            <p:stCondLst>
                              <p:cond delay="3000"/>
                            </p:stCondLst>
                            <p:childTnLst>
                              <p:par>
                                <p:cTn id="46" presetID="22" presetClass="entr" presetSubtype="8" fill="hold" grpId="11" nodeType="afterEffect">
                                  <p:stCondLst>
                                    <p:cond delay="0"/>
                                  </p:stCondLst>
                                  <p:iterate>
                                    <p:tmAbs val="0"/>
                                  </p:iterate>
                                  <p:childTnLst>
                                    <p:set>
                                      <p:cBhvr>
                                        <p:cTn id="47" fill="hold"/>
                                        <p:tgtEl>
                                          <p:spTgt spid="982"/>
                                        </p:tgtEl>
                                        <p:attrNameLst>
                                          <p:attrName>style.visibility</p:attrName>
                                        </p:attrNameLst>
                                      </p:cBhvr>
                                      <p:to>
                                        <p:strVal val="visible"/>
                                      </p:to>
                                    </p:set>
                                    <p:animEffect transition="in" filter="wipe(left)">
                                      <p:cBhvr>
                                        <p:cTn id="48" dur="1000"/>
                                        <p:tgtEl>
                                          <p:spTgt spid="982"/>
                                        </p:tgtEl>
                                      </p:cBhvr>
                                    </p:animEffect>
                                  </p:childTnLst>
                                </p:cTn>
                              </p:par>
                            </p:childTnLst>
                          </p:cTn>
                        </p:par>
                        <p:par>
                          <p:cTn id="49" fill="hold">
                            <p:stCondLst>
                              <p:cond delay="4000"/>
                            </p:stCondLst>
                            <p:childTnLst>
                              <p:par>
                                <p:cTn id="50" presetID="22" presetClass="entr" presetSubtype="8" fill="hold" grpId="12" nodeType="afterEffect">
                                  <p:stCondLst>
                                    <p:cond delay="0"/>
                                  </p:stCondLst>
                                  <p:iterate>
                                    <p:tmAbs val="0"/>
                                  </p:iterate>
                                  <p:childTnLst>
                                    <p:set>
                                      <p:cBhvr>
                                        <p:cTn id="51" fill="hold"/>
                                        <p:tgtEl>
                                          <p:spTgt spid="984"/>
                                        </p:tgtEl>
                                        <p:attrNameLst>
                                          <p:attrName>style.visibility</p:attrName>
                                        </p:attrNameLst>
                                      </p:cBhvr>
                                      <p:to>
                                        <p:strVal val="visible"/>
                                      </p:to>
                                    </p:set>
                                    <p:animEffect transition="in" filter="wipe(left)">
                                      <p:cBhvr>
                                        <p:cTn id="52" dur="1000"/>
                                        <p:tgtEl>
                                          <p:spTgt spid="984"/>
                                        </p:tgtEl>
                                      </p:cBhvr>
                                    </p:animEffect>
                                  </p:childTnLst>
                                </p:cTn>
                              </p:par>
                            </p:childTnLst>
                          </p:cTn>
                        </p:par>
                        <p:par>
                          <p:cTn id="53" fill="hold">
                            <p:stCondLst>
                              <p:cond delay="5000"/>
                            </p:stCondLst>
                            <p:childTnLst>
                              <p:par>
                                <p:cTn id="54" presetID="22" presetClass="entr" presetSubtype="8" fill="hold" grpId="13" nodeType="afterEffect">
                                  <p:stCondLst>
                                    <p:cond delay="0"/>
                                  </p:stCondLst>
                                  <p:iterate>
                                    <p:tmAbs val="0"/>
                                  </p:iterate>
                                  <p:childTnLst>
                                    <p:set>
                                      <p:cBhvr>
                                        <p:cTn id="55" fill="hold"/>
                                        <p:tgtEl>
                                          <p:spTgt spid="985"/>
                                        </p:tgtEl>
                                        <p:attrNameLst>
                                          <p:attrName>style.visibility</p:attrName>
                                        </p:attrNameLst>
                                      </p:cBhvr>
                                      <p:to>
                                        <p:strVal val="visible"/>
                                      </p:to>
                                    </p:set>
                                    <p:animEffect transition="in" filter="wipe(left)">
                                      <p:cBhvr>
                                        <p:cTn id="56" dur="1000"/>
                                        <p:tgtEl>
                                          <p:spTgt spid="985"/>
                                        </p:tgtEl>
                                      </p:cBhvr>
                                    </p:animEffect>
                                  </p:childTnLst>
                                </p:cTn>
                              </p:par>
                            </p:childTnLst>
                          </p:cTn>
                        </p:par>
                        <p:par>
                          <p:cTn id="57" fill="hold">
                            <p:stCondLst>
                              <p:cond delay="6000"/>
                            </p:stCondLst>
                            <p:childTnLst>
                              <p:par>
                                <p:cTn id="58" presetID="22" presetClass="entr" presetSubtype="8" fill="hold" grpId="14" nodeType="afterEffect">
                                  <p:stCondLst>
                                    <p:cond delay="0"/>
                                  </p:stCondLst>
                                  <p:iterate>
                                    <p:tmAbs val="0"/>
                                  </p:iterate>
                                  <p:childTnLst>
                                    <p:set>
                                      <p:cBhvr>
                                        <p:cTn id="59" fill="hold"/>
                                        <p:tgtEl>
                                          <p:spTgt spid="975"/>
                                        </p:tgtEl>
                                        <p:attrNameLst>
                                          <p:attrName>style.visibility</p:attrName>
                                        </p:attrNameLst>
                                      </p:cBhvr>
                                      <p:to>
                                        <p:strVal val="visible"/>
                                      </p:to>
                                    </p:set>
                                    <p:animEffect transition="in" filter="wipe(left)">
                                      <p:cBhvr>
                                        <p:cTn id="60" dur="1000"/>
                                        <p:tgtEl>
                                          <p:spTgt spid="97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15" nodeType="clickEffect">
                                  <p:stCondLst>
                                    <p:cond delay="0"/>
                                  </p:stCondLst>
                                  <p:iterate>
                                    <p:tmAbs val="0"/>
                                  </p:iterate>
                                  <p:childTnLst>
                                    <p:set>
                                      <p:cBhvr>
                                        <p:cTn id="64" fill="hold"/>
                                        <p:tgtEl>
                                          <p:spTgt spid="967"/>
                                        </p:tgtEl>
                                        <p:attrNameLst>
                                          <p:attrName>style.visibility</p:attrName>
                                        </p:attrNameLst>
                                      </p:cBhvr>
                                      <p:to>
                                        <p:strVal val="visible"/>
                                      </p:to>
                                    </p:set>
                                    <p:animEffect transition="in" filter="wipe(left)">
                                      <p:cBhvr>
                                        <p:cTn id="65" dur="1000"/>
                                        <p:tgtEl>
                                          <p:spTgt spid="967"/>
                                        </p:tgtEl>
                                      </p:cBhvr>
                                    </p:animEffect>
                                  </p:childTnLst>
                                </p:cTn>
                              </p:par>
                            </p:childTnLst>
                          </p:cTn>
                        </p:par>
                        <p:par>
                          <p:cTn id="66" fill="hold">
                            <p:stCondLst>
                              <p:cond delay="1000"/>
                            </p:stCondLst>
                            <p:childTnLst>
                              <p:par>
                                <p:cTn id="67" presetID="22" presetClass="entr" presetSubtype="8" fill="hold" grpId="16" nodeType="afterEffect">
                                  <p:stCondLst>
                                    <p:cond delay="0"/>
                                  </p:stCondLst>
                                  <p:iterate>
                                    <p:tmAbs val="0"/>
                                  </p:iterate>
                                  <p:childTnLst>
                                    <p:set>
                                      <p:cBhvr>
                                        <p:cTn id="68" fill="hold"/>
                                        <p:tgtEl>
                                          <p:spTgt spid="971"/>
                                        </p:tgtEl>
                                        <p:attrNameLst>
                                          <p:attrName>style.visibility</p:attrName>
                                        </p:attrNameLst>
                                      </p:cBhvr>
                                      <p:to>
                                        <p:strVal val="visible"/>
                                      </p:to>
                                    </p:set>
                                    <p:animEffect transition="in" filter="wipe(left)">
                                      <p:cBhvr>
                                        <p:cTn id="69" dur="1000"/>
                                        <p:tgtEl>
                                          <p:spTgt spid="971"/>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7" nodeType="clickEffect">
                                  <p:stCondLst>
                                    <p:cond delay="0"/>
                                  </p:stCondLst>
                                  <p:iterate>
                                    <p:tmAbs val="0"/>
                                  </p:iterate>
                                  <p:childTnLst>
                                    <p:set>
                                      <p:cBhvr>
                                        <p:cTn id="73" fill="hold"/>
                                        <p:tgtEl>
                                          <p:spTgt spid="95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18" nodeType="clickEffect">
                                  <p:stCondLst>
                                    <p:cond delay="0"/>
                                  </p:stCondLst>
                                  <p:iterate>
                                    <p:tmAbs val="0"/>
                                  </p:iterate>
                                  <p:childTnLst>
                                    <p:set>
                                      <p:cBhvr>
                                        <p:cTn id="77" fill="hold"/>
                                        <p:tgtEl>
                                          <p:spTgt spid="94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19" nodeType="clickEffect">
                                  <p:stCondLst>
                                    <p:cond delay="0"/>
                                  </p:stCondLst>
                                  <p:iterate>
                                    <p:tmAbs val="0"/>
                                  </p:iterate>
                                  <p:childTnLst>
                                    <p:set>
                                      <p:cBhvr>
                                        <p:cTn id="81" fill="hold"/>
                                        <p:tgtEl>
                                          <p:spTgt spid="94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20" nodeType="clickEffect">
                                  <p:stCondLst>
                                    <p:cond delay="0"/>
                                  </p:stCondLst>
                                  <p:iterate>
                                    <p:tmAbs val="0"/>
                                  </p:iterate>
                                  <p:childTnLst>
                                    <p:set>
                                      <p:cBhvr>
                                        <p:cTn id="85" fill="hold"/>
                                        <p:tgtEl>
                                          <p:spTgt spid="94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21" nodeType="clickEffect">
                                  <p:stCondLst>
                                    <p:cond delay="0"/>
                                  </p:stCondLst>
                                  <p:iterate>
                                    <p:tmAbs val="0"/>
                                  </p:iterate>
                                  <p:childTnLst>
                                    <p:set>
                                      <p:cBhvr>
                                        <p:cTn id="89" fill="hold"/>
                                        <p:tgtEl>
                                          <p:spTgt spid="94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22" nodeType="clickEffect">
                                  <p:stCondLst>
                                    <p:cond delay="0"/>
                                  </p:stCondLst>
                                  <p:iterate>
                                    <p:tmAbs val="0"/>
                                  </p:iterate>
                                  <p:childTnLst>
                                    <p:set>
                                      <p:cBhvr>
                                        <p:cTn id="93" fill="hold"/>
                                        <p:tgtEl>
                                          <p:spTgt spid="97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23" nodeType="clickEffect">
                                  <p:stCondLst>
                                    <p:cond delay="0"/>
                                  </p:stCondLst>
                                  <p:iterate>
                                    <p:tmAbs val="0"/>
                                  </p:iterate>
                                  <p:childTnLst>
                                    <p:set>
                                      <p:cBhvr>
                                        <p:cTn id="97" fill="hold"/>
                                        <p:tgtEl>
                                          <p:spTgt spid="98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24" nodeType="clickEffect">
                                  <p:stCondLst>
                                    <p:cond delay="0"/>
                                  </p:stCondLst>
                                  <p:iterate>
                                    <p:tmAbs val="0"/>
                                  </p:iterate>
                                  <p:childTnLst>
                                    <p:set>
                                      <p:cBhvr>
                                        <p:cTn id="101" fill="hold"/>
                                        <p:tgtEl>
                                          <p:spTgt spid="94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25" nodeType="clickEffect">
                                  <p:stCondLst>
                                    <p:cond delay="0"/>
                                  </p:stCondLst>
                                  <p:iterate>
                                    <p:tmAbs val="0"/>
                                  </p:iterate>
                                  <p:childTnLst>
                                    <p:set>
                                      <p:cBhvr>
                                        <p:cTn id="105" fill="hold"/>
                                        <p:tgtEl>
                                          <p:spTgt spid="95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26" nodeType="clickEffect">
                                  <p:stCondLst>
                                    <p:cond delay="0"/>
                                  </p:stCondLst>
                                  <p:iterate>
                                    <p:tmAbs val="0"/>
                                  </p:iterate>
                                  <p:childTnLst>
                                    <p:set>
                                      <p:cBhvr>
                                        <p:cTn id="109" fill="hold"/>
                                        <p:tgtEl>
                                          <p:spTgt spid="959"/>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27" nodeType="clickEffect">
                                  <p:stCondLst>
                                    <p:cond delay="0"/>
                                  </p:stCondLst>
                                  <p:iterate>
                                    <p:tmAbs val="0"/>
                                  </p:iterate>
                                  <p:childTnLst>
                                    <p:set>
                                      <p:cBhvr>
                                        <p:cTn id="113" fill="hold"/>
                                        <p:tgtEl>
                                          <p:spTgt spid="951"/>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28" nodeType="clickEffect">
                                  <p:stCondLst>
                                    <p:cond delay="0"/>
                                  </p:stCondLst>
                                  <p:iterate>
                                    <p:tmAbs val="0"/>
                                  </p:iterate>
                                  <p:childTnLst>
                                    <p:set>
                                      <p:cBhvr>
                                        <p:cTn id="117" fill="hold"/>
                                        <p:tgtEl>
                                          <p:spTgt spid="96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29" nodeType="clickEffect">
                                  <p:stCondLst>
                                    <p:cond delay="0"/>
                                  </p:stCondLst>
                                  <p:iterate>
                                    <p:tmAbs val="0"/>
                                  </p:iterate>
                                  <p:childTnLst>
                                    <p:set>
                                      <p:cBhvr>
                                        <p:cTn id="121" fill="hold"/>
                                        <p:tgtEl>
                                          <p:spTgt spid="980"/>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30" nodeType="clickEffect">
                                  <p:stCondLst>
                                    <p:cond delay="0"/>
                                  </p:stCondLst>
                                  <p:iterate>
                                    <p:tmAbs val="0"/>
                                  </p:iterate>
                                  <p:childTnLst>
                                    <p:set>
                                      <p:cBhvr>
                                        <p:cTn id="125" fill="hold"/>
                                        <p:tgtEl>
                                          <p:spTgt spid="952"/>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31" nodeType="clickEffect">
                                  <p:stCondLst>
                                    <p:cond delay="0"/>
                                  </p:stCondLst>
                                  <p:iterate>
                                    <p:tmAbs val="0"/>
                                  </p:iterate>
                                  <p:childTnLst>
                                    <p:set>
                                      <p:cBhvr>
                                        <p:cTn id="129" fill="hold"/>
                                        <p:tgtEl>
                                          <p:spTgt spid="981"/>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32" nodeType="clickEffect">
                                  <p:stCondLst>
                                    <p:cond delay="0"/>
                                  </p:stCondLst>
                                  <p:iterate>
                                    <p:tmAbs val="0"/>
                                  </p:iterate>
                                  <p:childTnLst>
                                    <p:set>
                                      <p:cBhvr>
                                        <p:cTn id="133" fill="hold"/>
                                        <p:tgtEl>
                                          <p:spTgt spid="988"/>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33" nodeType="clickEffect">
                                  <p:stCondLst>
                                    <p:cond delay="0"/>
                                  </p:stCondLst>
                                  <p:iterate>
                                    <p:tmAbs val="0"/>
                                  </p:iterate>
                                  <p:childTnLst>
                                    <p:set>
                                      <p:cBhvr>
                                        <p:cTn id="137" fill="hold"/>
                                        <p:tgtEl>
                                          <p:spTgt spid="983"/>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34" nodeType="clickEffect">
                                  <p:stCondLst>
                                    <p:cond delay="0"/>
                                  </p:stCondLst>
                                  <p:iterate>
                                    <p:tmAbs val="0"/>
                                  </p:iterate>
                                  <p:childTnLst>
                                    <p:set>
                                      <p:cBhvr>
                                        <p:cTn id="141" fill="hold"/>
                                        <p:tgtEl>
                                          <p:spTgt spid="955"/>
                                        </p:tgtEl>
                                        <p:attrNameLst>
                                          <p:attrName>style.visibility</p:attrName>
                                        </p:attrNameLst>
                                      </p:cBhvr>
                                      <p:to>
                                        <p:strVal val="visible"/>
                                      </p:to>
                                    </p:set>
                                    <p:animEffect transition="in" filter="wipe(up)">
                                      <p:cBhvr>
                                        <p:cTn id="142" dur="2000"/>
                                        <p:tgtEl>
                                          <p:spTgt spid="955"/>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35" nodeType="clickEffect">
                                  <p:stCondLst>
                                    <p:cond delay="0"/>
                                  </p:stCondLst>
                                  <p:iterate>
                                    <p:tmAbs val="0"/>
                                  </p:iterate>
                                  <p:childTnLst>
                                    <p:set>
                                      <p:cBhvr>
                                        <p:cTn id="146" fill="hold"/>
                                        <p:tgtEl>
                                          <p:spTgt spid="97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36" nodeType="clickEffect">
                                  <p:stCondLst>
                                    <p:cond delay="0"/>
                                  </p:stCondLst>
                                  <p:iterate>
                                    <p:tmAbs val="0"/>
                                  </p:iterate>
                                  <p:childTnLst>
                                    <p:set>
                                      <p:cBhvr>
                                        <p:cTn id="150" fill="hold"/>
                                        <p:tgtEl>
                                          <p:spTgt spid="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 grpId="18" animBg="1" advAuto="0"/>
      <p:bldP spid="946" grpId="19" animBg="1" advAuto="0"/>
      <p:bldP spid="947" grpId="20" animBg="1" advAuto="0"/>
      <p:bldP spid="948" grpId="21" animBg="1" advAuto="0"/>
      <p:bldP spid="949" grpId="24" animBg="1" advAuto="0"/>
      <p:bldP spid="950" grpId="17" animBg="1" advAuto="0"/>
      <p:bldP spid="951" grpId="27" animBg="1" advAuto="0"/>
      <p:bldP spid="952" grpId="30" animBg="1" advAuto="0"/>
      <p:bldP spid="953" grpId="1" animBg="1" advAuto="0"/>
      <p:bldP spid="954" grpId="4" animBg="1" advAuto="0"/>
      <p:bldP spid="955" grpId="34" animBg="1" advAuto="0"/>
      <p:bldP spid="958" grpId="25" animBg="1" advAuto="0"/>
      <p:bldP spid="959" grpId="26" animBg="1" advAuto="0"/>
      <p:bldP spid="964" grpId="8" animBg="1" advAuto="0"/>
      <p:bldP spid="965" grpId="36" animBg="1" advAuto="0"/>
      <p:bldP spid="967" grpId="15" animBg="1" advAuto="0"/>
      <p:bldP spid="969" grpId="28" animBg="1" advAuto="0"/>
      <p:bldP spid="970" grpId="35" animBg="1" advAuto="0"/>
      <p:bldP spid="971" grpId="16" animBg="1" advAuto="0"/>
      <p:bldP spid="972" grpId="22" animBg="1" advAuto="0"/>
      <p:bldP spid="973" grpId="9" animBg="1" advAuto="0"/>
      <p:bldP spid="974" grpId="10" animBg="1" advAuto="0"/>
      <p:bldP spid="975" grpId="14" animBg="1" advAuto="0"/>
      <p:bldP spid="976" grpId="2" animBg="1" advAuto="0"/>
      <p:bldP spid="977" grpId="3" animBg="1" advAuto="0"/>
      <p:bldP spid="978" grpId="6" animBg="1" advAuto="0"/>
      <p:bldP spid="979" grpId="7" animBg="1" advAuto="0"/>
      <p:bldP spid="980" grpId="29" animBg="1" advAuto="0"/>
      <p:bldP spid="981" grpId="31" animBg="1" advAuto="0"/>
      <p:bldP spid="982" grpId="11" animBg="1" advAuto="0"/>
      <p:bldP spid="983" grpId="33" animBg="1" advAuto="0"/>
      <p:bldP spid="984" grpId="12" animBg="1" advAuto="0"/>
      <p:bldP spid="985" grpId="13" animBg="1" advAuto="0"/>
      <p:bldP spid="986" grpId="5" animBg="1" advAuto="0"/>
      <p:bldP spid="987" grpId="23" animBg="1" advAuto="0"/>
      <p:bldP spid="988" grpId="3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Untitled.pdf"/>
          <p:cNvPicPr/>
          <p:nvPr/>
        </p:nvPicPr>
        <p:blipFill>
          <a:blip r:embed="rId2">
            <a:extLst/>
          </a:blip>
          <a:stretch>
            <a:fillRect/>
          </a:stretch>
        </p:blipFill>
        <p:spPr>
          <a:xfrm>
            <a:off x="-440748" y="-977900"/>
            <a:ext cx="13886296" cy="17970500"/>
          </a:xfrm>
          <a:prstGeom prst="rect">
            <a:avLst/>
          </a:prstGeom>
          <a:ln w="12700">
            <a:miter lim="400000"/>
          </a:ln>
        </p:spPr>
      </p:pic>
      <p:sp>
        <p:nvSpPr>
          <p:cNvPr id="117" name="Shape 117"/>
          <p:cNvSpPr/>
          <p:nvPr/>
        </p:nvSpPr>
        <p:spPr>
          <a:xfrm>
            <a:off x="11023600" y="177800"/>
            <a:ext cx="1828800" cy="6743700"/>
          </a:xfrm>
          <a:prstGeom prst="rect">
            <a:avLst/>
          </a:prstGeom>
          <a:solidFill>
            <a:srgbClr val="D6D6D6"/>
          </a:solidFill>
          <a:ln w="25400">
            <a:solidFill>
              <a:srgbClr val="FFFFFF"/>
            </a:solidFill>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lnSpc>
                <a:spcPct val="50000"/>
              </a:lnSpc>
              <a:defRPr sz="1800"/>
            </a:pPr>
            <a:r>
              <a:rPr sz="2400" b="1" u="sng"/>
              <a:t>ANCESTRY</a:t>
            </a:r>
          </a:p>
          <a:p>
            <a:pPr lvl="0">
              <a:defRPr sz="1800"/>
            </a:pPr>
            <a:endParaRPr sz="2400" b="1" u="sng"/>
          </a:p>
          <a:p>
            <a:pPr lvl="0">
              <a:defRPr sz="1800"/>
            </a:pPr>
            <a:r>
              <a:rPr sz="2400" b="1"/>
              <a:t>African-American</a:t>
            </a:r>
          </a:p>
          <a:p>
            <a:pPr lvl="0">
              <a:defRPr sz="1800"/>
            </a:pPr>
            <a:endParaRPr sz="2400" b="1"/>
          </a:p>
          <a:p>
            <a:pPr lvl="0">
              <a:defRPr sz="1800"/>
            </a:pPr>
            <a:r>
              <a:rPr sz="2400" b="1"/>
              <a:t>English</a:t>
            </a:r>
          </a:p>
          <a:p>
            <a:pPr lvl="0">
              <a:defRPr sz="1800"/>
            </a:pPr>
            <a:endParaRPr sz="2400" b="1"/>
          </a:p>
          <a:p>
            <a:pPr lvl="0">
              <a:defRPr sz="1800"/>
            </a:pPr>
            <a:r>
              <a:rPr sz="2400" b="1"/>
              <a:t>French</a:t>
            </a:r>
          </a:p>
          <a:p>
            <a:pPr lvl="0">
              <a:defRPr sz="1800"/>
            </a:pPr>
            <a:endParaRPr sz="2400" b="1"/>
          </a:p>
          <a:p>
            <a:pPr lvl="0">
              <a:defRPr sz="1800"/>
            </a:pPr>
            <a:r>
              <a:rPr sz="2400" b="1"/>
              <a:t>German</a:t>
            </a:r>
          </a:p>
          <a:p>
            <a:pPr lvl="0">
              <a:defRPr sz="1800"/>
            </a:pPr>
            <a:endParaRPr sz="2400" b="1"/>
          </a:p>
          <a:p>
            <a:pPr lvl="0">
              <a:defRPr sz="1800"/>
            </a:pPr>
            <a:r>
              <a:rPr sz="2400" b="1"/>
              <a:t>Irish</a:t>
            </a:r>
          </a:p>
          <a:p>
            <a:pPr lvl="0">
              <a:defRPr sz="1800"/>
            </a:pPr>
            <a:endParaRPr sz="2400" b="1"/>
          </a:p>
          <a:p>
            <a:pPr lvl="0">
              <a:defRPr sz="1800"/>
            </a:pPr>
            <a:r>
              <a:rPr sz="2400" b="1"/>
              <a:t>Italian</a:t>
            </a:r>
          </a:p>
          <a:p>
            <a:pPr lvl="0">
              <a:defRPr sz="1800"/>
            </a:pPr>
            <a:endParaRPr sz="2400" b="1"/>
          </a:p>
          <a:p>
            <a:pPr lvl="0">
              <a:defRPr sz="1800"/>
            </a:pPr>
            <a:r>
              <a:rPr sz="2400" b="1"/>
              <a:t>Mexican</a:t>
            </a:r>
          </a:p>
          <a:p>
            <a:pPr lvl="0">
              <a:defRPr sz="1800"/>
            </a:pPr>
            <a:endParaRPr sz="2400" b="1"/>
          </a:p>
          <a:p>
            <a:pPr lvl="0">
              <a:defRPr sz="1800"/>
            </a:pPr>
            <a:r>
              <a:rPr sz="2400" b="1"/>
              <a:t>Norwegian</a:t>
            </a:r>
          </a:p>
        </p:txBody>
      </p:sp>
      <p:sp>
        <p:nvSpPr>
          <p:cNvPr id="118" name="Shape 118"/>
          <p:cNvSpPr/>
          <p:nvPr/>
        </p:nvSpPr>
        <p:spPr>
          <a:xfrm>
            <a:off x="2159000" y="518795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A</a:t>
            </a:r>
          </a:p>
        </p:txBody>
      </p:sp>
      <p:sp>
        <p:nvSpPr>
          <p:cNvPr id="119" name="Shape 119"/>
          <p:cNvSpPr/>
          <p:nvPr/>
        </p:nvSpPr>
        <p:spPr>
          <a:xfrm>
            <a:off x="3644900" y="74422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B</a:t>
            </a:r>
          </a:p>
        </p:txBody>
      </p:sp>
      <p:sp>
        <p:nvSpPr>
          <p:cNvPr id="120" name="Shape 120"/>
          <p:cNvSpPr/>
          <p:nvPr/>
        </p:nvSpPr>
        <p:spPr>
          <a:xfrm>
            <a:off x="5080000" y="53086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C</a:t>
            </a:r>
          </a:p>
        </p:txBody>
      </p:sp>
      <p:sp>
        <p:nvSpPr>
          <p:cNvPr id="121" name="Shape 121"/>
          <p:cNvSpPr/>
          <p:nvPr/>
        </p:nvSpPr>
        <p:spPr>
          <a:xfrm>
            <a:off x="5080000" y="33528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D</a:t>
            </a:r>
          </a:p>
        </p:txBody>
      </p:sp>
      <p:sp>
        <p:nvSpPr>
          <p:cNvPr id="122" name="Shape 122"/>
          <p:cNvSpPr/>
          <p:nvPr/>
        </p:nvSpPr>
        <p:spPr>
          <a:xfrm>
            <a:off x="6578600" y="73279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E</a:t>
            </a:r>
          </a:p>
        </p:txBody>
      </p:sp>
      <p:sp>
        <p:nvSpPr>
          <p:cNvPr id="123" name="Shape 123"/>
          <p:cNvSpPr/>
          <p:nvPr/>
        </p:nvSpPr>
        <p:spPr>
          <a:xfrm>
            <a:off x="9563100" y="48387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F</a:t>
            </a:r>
          </a:p>
        </p:txBody>
      </p:sp>
      <p:sp>
        <p:nvSpPr>
          <p:cNvPr id="124" name="Shape 124"/>
          <p:cNvSpPr/>
          <p:nvPr/>
        </p:nvSpPr>
        <p:spPr>
          <a:xfrm>
            <a:off x="10325100" y="42164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G</a:t>
            </a:r>
          </a:p>
        </p:txBody>
      </p:sp>
      <p:sp>
        <p:nvSpPr>
          <p:cNvPr id="125" name="Shape 125"/>
          <p:cNvSpPr/>
          <p:nvPr/>
        </p:nvSpPr>
        <p:spPr>
          <a:xfrm>
            <a:off x="9207500" y="3467100"/>
            <a:ext cx="596901" cy="5969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2500" b="1"/>
            </a:lvl1pPr>
          </a:lstStyle>
          <a:p>
            <a:pPr lvl="0">
              <a:defRPr sz="1800" b="0"/>
            </a:pPr>
            <a:r>
              <a:rPr sz="2500" b="1"/>
              <a:t>H</a:t>
            </a:r>
          </a:p>
        </p:txBody>
      </p:sp>
      <p:sp>
        <p:nvSpPr>
          <p:cNvPr id="126" name="Shape 126"/>
          <p:cNvSpPr/>
          <p:nvPr/>
        </p:nvSpPr>
        <p:spPr>
          <a:xfrm>
            <a:off x="3468595" y="292100"/>
            <a:ext cx="4622801" cy="1841500"/>
          </a:xfrm>
          <a:prstGeom prst="rect">
            <a:avLst/>
          </a:prstGeom>
          <a:solidFill>
            <a:srgbClr val="FFFFFF"/>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3800" b="1"/>
            </a:lvl1pPr>
          </a:lstStyle>
          <a:p>
            <a:pPr lvl="0">
              <a:defRPr sz="1800" b="0"/>
            </a:pPr>
            <a:r>
              <a:rPr sz="3800" b="1"/>
              <a:t>Match up the letter with the correct ancestry...</a:t>
            </a:r>
          </a:p>
        </p:txBody>
      </p:sp>
      <p:sp>
        <p:nvSpPr>
          <p:cNvPr id="127" name="Shape 127"/>
          <p:cNvSpPr/>
          <p:nvPr/>
        </p:nvSpPr>
        <p:spPr>
          <a:xfrm>
            <a:off x="5551267" y="7946341"/>
            <a:ext cx="2664266" cy="46106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African-American</a:t>
            </a:r>
          </a:p>
        </p:txBody>
      </p:sp>
      <p:sp>
        <p:nvSpPr>
          <p:cNvPr id="128" name="Shape 128"/>
          <p:cNvSpPr/>
          <p:nvPr/>
        </p:nvSpPr>
        <p:spPr>
          <a:xfrm>
            <a:off x="1872187" y="5825441"/>
            <a:ext cx="1180491" cy="46106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English</a:t>
            </a:r>
          </a:p>
        </p:txBody>
      </p:sp>
      <p:sp>
        <p:nvSpPr>
          <p:cNvPr id="129" name="Shape 129"/>
          <p:cNvSpPr/>
          <p:nvPr/>
        </p:nvSpPr>
        <p:spPr>
          <a:xfrm>
            <a:off x="3273700" y="8073341"/>
            <a:ext cx="1338686" cy="46106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Mexican</a:t>
            </a:r>
          </a:p>
        </p:txBody>
      </p:sp>
      <p:sp>
        <p:nvSpPr>
          <p:cNvPr id="130" name="Shape 130"/>
          <p:cNvSpPr/>
          <p:nvPr/>
        </p:nvSpPr>
        <p:spPr>
          <a:xfrm>
            <a:off x="4745530" y="5939741"/>
            <a:ext cx="1271026" cy="46106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German</a:t>
            </a:r>
          </a:p>
        </p:txBody>
      </p:sp>
      <p:sp>
        <p:nvSpPr>
          <p:cNvPr id="131" name="Shape 131"/>
          <p:cNvSpPr/>
          <p:nvPr/>
        </p:nvSpPr>
        <p:spPr>
          <a:xfrm>
            <a:off x="4528316" y="3971241"/>
            <a:ext cx="1688593" cy="46106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Norwegian</a:t>
            </a:r>
          </a:p>
        </p:txBody>
      </p:sp>
      <p:sp>
        <p:nvSpPr>
          <p:cNvPr id="132" name="Shape 132"/>
          <p:cNvSpPr/>
          <p:nvPr/>
        </p:nvSpPr>
        <p:spPr>
          <a:xfrm>
            <a:off x="9361574" y="5469841"/>
            <a:ext cx="999442" cy="46106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Italian</a:t>
            </a:r>
          </a:p>
        </p:txBody>
      </p:sp>
      <p:sp>
        <p:nvSpPr>
          <p:cNvPr id="133" name="Shape 133"/>
          <p:cNvSpPr/>
          <p:nvPr/>
        </p:nvSpPr>
        <p:spPr>
          <a:xfrm>
            <a:off x="10248696" y="4847541"/>
            <a:ext cx="745849" cy="46106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Irish</a:t>
            </a:r>
          </a:p>
        </p:txBody>
      </p:sp>
      <p:sp>
        <p:nvSpPr>
          <p:cNvPr id="134" name="Shape 134"/>
          <p:cNvSpPr/>
          <p:nvPr/>
        </p:nvSpPr>
        <p:spPr>
          <a:xfrm>
            <a:off x="8944454" y="4085541"/>
            <a:ext cx="1119539" cy="46106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French</a:t>
            </a:r>
          </a:p>
        </p:txBody>
      </p:sp>
      <p:sp>
        <p:nvSpPr>
          <p:cNvPr id="135" name="Shape 135"/>
          <p:cNvSpPr/>
          <p:nvPr/>
        </p:nvSpPr>
        <p:spPr>
          <a:xfrm>
            <a:off x="7154412" y="6320741"/>
            <a:ext cx="1502062" cy="46106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American</a:t>
            </a:r>
          </a:p>
        </p:txBody>
      </p:sp>
      <p:sp>
        <p:nvSpPr>
          <p:cNvPr id="136" name="Shape 136"/>
          <p:cNvSpPr/>
          <p:nvPr/>
        </p:nvSpPr>
        <p:spPr>
          <a:xfrm>
            <a:off x="5158197" y="6585230"/>
            <a:ext cx="1218668" cy="679170"/>
          </a:xfrm>
          <a:prstGeom prst="rect">
            <a:avLst/>
          </a:prstGeom>
          <a:solidFill>
            <a:srgbClr val="EBEBEB"/>
          </a:solidFill>
          <a:ln w="12700">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b="1"/>
              <a:t>American</a:t>
            </a:r>
          </a:p>
          <a:p>
            <a:pPr lvl="0">
              <a:defRPr sz="1800"/>
            </a:pPr>
            <a:r>
              <a:rPr b="1"/>
              <a:t>Indian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6"/>
                                        </p:tgtEl>
                                        <p:attrNameLst>
                                          <p:attrName>style.visibility</p:attrName>
                                        </p:attrNameLst>
                                      </p:cBhvr>
                                      <p:to>
                                        <p:strVal val="visible"/>
                                      </p:to>
                                    </p:set>
                                    <p:anim calcmode="lin" valueType="num">
                                      <p:cBhvr>
                                        <p:cTn id="7" dur="1000" fill="hold"/>
                                        <p:tgtEl>
                                          <p:spTgt spid="126"/>
                                        </p:tgtEl>
                                        <p:attrNameLst>
                                          <p:attrName>ppt_w</p:attrName>
                                        </p:attrNameLst>
                                      </p:cBhvr>
                                      <p:tavLst>
                                        <p:tav tm="0">
                                          <p:val>
                                            <p:strVal val="4*#ppt_w"/>
                                          </p:val>
                                        </p:tav>
                                        <p:tav tm="100000">
                                          <p:val>
                                            <p:strVal val="#ppt_w"/>
                                          </p:val>
                                        </p:tav>
                                      </p:tavLst>
                                    </p:anim>
                                    <p:anim calcmode="lin" valueType="num">
                                      <p:cBhvr>
                                        <p:cTn id="8" dur="1000" fill="hold"/>
                                        <p:tgtEl>
                                          <p:spTgt spid="126"/>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1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1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1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6" nodeType="clickEffect">
                                  <p:stCondLst>
                                    <p:cond delay="0"/>
                                  </p:stCondLst>
                                  <p:iterate>
                                    <p:tmAbs val="0"/>
                                  </p:iterate>
                                  <p:childTnLst>
                                    <p:set>
                                      <p:cBhvr>
                                        <p:cTn id="28" fill="hold"/>
                                        <p:tgtEl>
                                          <p:spTgt spid="1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7" nodeType="clickEffect">
                                  <p:stCondLst>
                                    <p:cond delay="0"/>
                                  </p:stCondLst>
                                  <p:iterate>
                                    <p:tmAbs val="0"/>
                                  </p:iterate>
                                  <p:childTnLst>
                                    <p:set>
                                      <p:cBhvr>
                                        <p:cTn id="32" fill="hold"/>
                                        <p:tgtEl>
                                          <p:spTgt spid="1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8" nodeType="clickEffect">
                                  <p:stCondLst>
                                    <p:cond delay="0"/>
                                  </p:stCondLst>
                                  <p:iterate>
                                    <p:tmAbs val="0"/>
                                  </p:iterate>
                                  <p:childTnLst>
                                    <p:set>
                                      <p:cBhvr>
                                        <p:cTn id="36" fill="hold"/>
                                        <p:tgtEl>
                                          <p:spTgt spid="1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9" nodeType="clickEffect">
                                  <p:stCondLst>
                                    <p:cond delay="0"/>
                                  </p:stCondLst>
                                  <p:iterate>
                                    <p:tmAbs val="0"/>
                                  </p:iterate>
                                  <p:childTnLst>
                                    <p:set>
                                      <p:cBhvr>
                                        <p:cTn id="40" fill="hold"/>
                                        <p:tgtEl>
                                          <p:spTgt spid="1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0" nodeType="clickEffect">
                                  <p:stCondLst>
                                    <p:cond delay="0"/>
                                  </p:stCondLst>
                                  <p:iterate>
                                    <p:tmAbs val="0"/>
                                  </p:iterate>
                                  <p:childTnLst>
                                    <p:set>
                                      <p:cBhvr>
                                        <p:cTn id="44" fill="hold"/>
                                        <p:tgtEl>
                                          <p:spTgt spid="1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1" nodeType="clickEffect">
                                  <p:stCondLst>
                                    <p:cond delay="0"/>
                                  </p:stCondLst>
                                  <p:iterate>
                                    <p:tmAbs val="0"/>
                                  </p:iterate>
                                  <p:childTnLst>
                                    <p:set>
                                      <p:cBhvr>
                                        <p:cTn id="48" fill="hold"/>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 animBg="1" advAuto="0"/>
      <p:bldP spid="127" grpId="6" animBg="1" advAuto="0"/>
      <p:bldP spid="128" grpId="2" animBg="1" advAuto="0"/>
      <p:bldP spid="129" grpId="3" animBg="1" advAuto="0"/>
      <p:bldP spid="130" grpId="4" animBg="1" advAuto="0"/>
      <p:bldP spid="131" grpId="5" animBg="1" advAuto="0"/>
      <p:bldP spid="132" grpId="7" animBg="1" advAuto="0"/>
      <p:bldP spid="133" grpId="8" animBg="1" advAuto="0"/>
      <p:bldP spid="134" grpId="9" animBg="1" advAuto="0"/>
      <p:bldP spid="135" grpId="10" animBg="1" advAuto="0"/>
      <p:bldP spid="136" grpId="11"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0" name="droppedImage.png"/>
          <p:cNvPicPr/>
          <p:nvPr/>
        </p:nvPicPr>
        <p:blipFill>
          <a:blip r:embed="rId2">
            <a:extLst/>
          </a:blip>
          <a:stretch>
            <a:fillRect/>
          </a:stretch>
        </p:blipFill>
        <p:spPr>
          <a:xfrm>
            <a:off x="-2119639" y="-76200"/>
            <a:ext cx="17231378" cy="9893300"/>
          </a:xfrm>
          <a:prstGeom prst="rect">
            <a:avLst/>
          </a:prstGeom>
          <a:ln w="12700">
            <a:miter lim="400000"/>
          </a:ln>
        </p:spPr>
      </p:pic>
      <p:pic>
        <p:nvPicPr>
          <p:cNvPr id="991" name="Picture 990"/>
          <p:cNvPicPr/>
          <p:nvPr/>
        </p:nvPicPr>
        <p:blipFill>
          <a:blip r:embed="rId3">
            <a:extLst/>
          </a:blip>
          <a:stretch>
            <a:fillRect/>
          </a:stretch>
        </p:blipFill>
        <p:spPr>
          <a:xfrm>
            <a:off x="9512300" y="393700"/>
            <a:ext cx="2730500" cy="2565400"/>
          </a:xfrm>
          <a:prstGeom prst="rect">
            <a:avLst/>
          </a:prstGeom>
          <a:effectLst>
            <a:outerShdw blurRad="127000" dist="76200" dir="2700000" rotWithShape="0">
              <a:srgbClr val="000000">
                <a:alpha val="75000"/>
              </a:srgbClr>
            </a:outerShdw>
          </a:effectLst>
        </p:spPr>
      </p:pic>
      <p:sp>
        <p:nvSpPr>
          <p:cNvPr id="992" name="Shape 992"/>
          <p:cNvSpPr/>
          <p:nvPr/>
        </p:nvSpPr>
        <p:spPr>
          <a:xfrm>
            <a:off x="9627115" y="457200"/>
            <a:ext cx="2515122" cy="698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atin typeface="Arial"/>
                <a:ea typeface="Arial"/>
                <a:cs typeface="Arial"/>
                <a:sym typeface="Arial"/>
              </a:defRPr>
            </a:lvl1pPr>
          </a:lstStyle>
          <a:p>
            <a:pPr lvl="0">
              <a:defRPr sz="1800" b="0"/>
            </a:pPr>
            <a:r>
              <a:rPr sz="4200" b="1"/>
              <a:t>PHOENIX</a:t>
            </a:r>
          </a:p>
        </p:txBody>
      </p:sp>
      <p:pic>
        <p:nvPicPr>
          <p:cNvPr id="993" name="www.arizonaguide.png"/>
          <p:cNvPicPr/>
          <p:nvPr/>
        </p:nvPicPr>
        <p:blipFill>
          <a:blip r:embed="rId4">
            <a:extLst/>
          </a:blip>
          <a:stretch>
            <a:fillRect/>
          </a:stretch>
        </p:blipFill>
        <p:spPr>
          <a:xfrm>
            <a:off x="9601200" y="1143000"/>
            <a:ext cx="2552700" cy="1745067"/>
          </a:xfrm>
          <a:prstGeom prst="rect">
            <a:avLst/>
          </a:prstGeom>
          <a:ln w="12700">
            <a:miter lim="400000"/>
          </a:ln>
        </p:spPr>
      </p:pic>
    </p:spTree>
  </p:cSld>
  <p:clrMapOvr>
    <a:masterClrMapping/>
  </p:clrMapOvr>
  <p:transition xmlns:p14="http://schemas.microsoft.com/office/powerpoint/2010/mai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 name="a.png"/>
          <p:cNvPicPr/>
          <p:nvPr/>
        </p:nvPicPr>
        <p:blipFill>
          <a:blip r:embed="rId2">
            <a:extLst/>
          </a:blip>
          <a:stretch>
            <a:fillRect/>
          </a:stretch>
        </p:blipFill>
        <p:spPr>
          <a:xfrm>
            <a:off x="-8235785" y="-6032500"/>
            <a:ext cx="27779664" cy="17373600"/>
          </a:xfrm>
          <a:prstGeom prst="rect">
            <a:avLst/>
          </a:prstGeom>
          <a:ln w="12700">
            <a:miter lim="400000"/>
          </a:ln>
        </p:spPr>
      </p:pic>
    </p:spTree>
  </p:cSld>
  <p:clrMapOvr>
    <a:masterClrMapping/>
  </p:clrMapOvr>
  <p:transition xmlns:p14="http://schemas.microsoft.com/office/powerpoint/2010/mai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b.png"/>
          <p:cNvPicPr/>
          <p:nvPr/>
        </p:nvPicPr>
        <p:blipFill>
          <a:blip r:embed="rId2">
            <a:extLst/>
          </a:blip>
          <a:stretch>
            <a:fillRect/>
          </a:stretch>
        </p:blipFill>
        <p:spPr>
          <a:xfrm>
            <a:off x="-12263968" y="-6007100"/>
            <a:ext cx="27779666" cy="17373600"/>
          </a:xfrm>
          <a:prstGeom prst="rect">
            <a:avLst/>
          </a:prstGeom>
          <a:ln w="12700">
            <a:miter lim="400000"/>
          </a:ln>
        </p:spPr>
      </p:pic>
    </p:spTree>
  </p:cSld>
  <p:clrMapOvr>
    <a:masterClrMapping/>
  </p:clrMapOvr>
  <p:transition xmlns:p14="http://schemas.microsoft.com/office/powerpoint/2010/mai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 name="c.png"/>
          <p:cNvPicPr/>
          <p:nvPr/>
        </p:nvPicPr>
        <p:blipFill>
          <a:blip r:embed="rId2">
            <a:extLst/>
          </a:blip>
          <a:stretch>
            <a:fillRect/>
          </a:stretch>
        </p:blipFill>
        <p:spPr>
          <a:xfrm>
            <a:off x="-14655800" y="-5803900"/>
            <a:ext cx="27779663" cy="17373600"/>
          </a:xfrm>
          <a:prstGeom prst="rect">
            <a:avLst/>
          </a:prstGeom>
          <a:ln w="12700">
            <a:miter lim="400000"/>
          </a:ln>
        </p:spPr>
      </p:pic>
    </p:spTree>
  </p:cSld>
  <p:clrMapOvr>
    <a:masterClrMapping/>
  </p:clrMapOvr>
  <p:transition xmlns:p14="http://schemas.microsoft.com/office/powerpoint/2010/mai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 name="d.png"/>
          <p:cNvPicPr/>
          <p:nvPr/>
        </p:nvPicPr>
        <p:blipFill>
          <a:blip r:embed="rId2">
            <a:extLst/>
          </a:blip>
          <a:stretch>
            <a:fillRect/>
          </a:stretch>
        </p:blipFill>
        <p:spPr>
          <a:xfrm>
            <a:off x="-6134100" y="-6337300"/>
            <a:ext cx="27779663" cy="17373600"/>
          </a:xfrm>
          <a:prstGeom prst="rect">
            <a:avLst/>
          </a:prstGeom>
          <a:ln w="12700">
            <a:miter lim="400000"/>
          </a:ln>
        </p:spPr>
      </p:pic>
    </p:spTree>
  </p:cSld>
  <p:clrMapOvr>
    <a:masterClrMapping/>
  </p:clrMapOvr>
  <p:transition xmlns:p14="http://schemas.microsoft.com/office/powerpoint/2010/mai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 name="e.png"/>
          <p:cNvPicPr/>
          <p:nvPr/>
        </p:nvPicPr>
        <p:blipFill>
          <a:blip r:embed="rId2">
            <a:extLst/>
          </a:blip>
          <a:stretch>
            <a:fillRect/>
          </a:stretch>
        </p:blipFill>
        <p:spPr>
          <a:xfrm>
            <a:off x="-7518400" y="-5829300"/>
            <a:ext cx="27779663" cy="17373600"/>
          </a:xfrm>
          <a:prstGeom prst="rect">
            <a:avLst/>
          </a:prstGeom>
          <a:ln w="12700">
            <a:miter lim="400000"/>
          </a:ln>
        </p:spPr>
      </p:pic>
    </p:spTree>
  </p:cSld>
  <p:clrMapOvr>
    <a:masterClrMapping/>
  </p:clrMapOvr>
  <p:transition xmlns:p14="http://schemas.microsoft.com/office/powerpoint/2010/mai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 name="f.png"/>
          <p:cNvPicPr/>
          <p:nvPr/>
        </p:nvPicPr>
        <p:blipFill>
          <a:blip r:embed="rId2">
            <a:extLst/>
          </a:blip>
          <a:stretch>
            <a:fillRect/>
          </a:stretch>
        </p:blipFill>
        <p:spPr>
          <a:xfrm>
            <a:off x="-7391400" y="-6007100"/>
            <a:ext cx="27779663" cy="17373600"/>
          </a:xfrm>
          <a:prstGeom prst="rect">
            <a:avLst/>
          </a:prstGeom>
          <a:ln w="12700">
            <a:miter lim="400000"/>
          </a:ln>
        </p:spPr>
      </p:pic>
    </p:spTree>
  </p:cSld>
  <p:clrMapOvr>
    <a:masterClrMapping/>
  </p:clrMapOvr>
  <p:transition xmlns:p14="http://schemas.microsoft.com/office/powerpoint/2010/mai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7" name="g.png"/>
          <p:cNvPicPr/>
          <p:nvPr/>
        </p:nvPicPr>
        <p:blipFill>
          <a:blip r:embed="rId2">
            <a:extLst/>
          </a:blip>
          <a:stretch>
            <a:fillRect/>
          </a:stretch>
        </p:blipFill>
        <p:spPr>
          <a:xfrm>
            <a:off x="-8699500" y="-6299200"/>
            <a:ext cx="27779663" cy="17373600"/>
          </a:xfrm>
          <a:prstGeom prst="rect">
            <a:avLst/>
          </a:prstGeom>
          <a:ln w="12700">
            <a:miter lim="400000"/>
          </a:ln>
        </p:spPr>
      </p:pic>
    </p:spTree>
  </p:cSld>
  <p:clrMapOvr>
    <a:masterClrMapping/>
  </p:clrMapOvr>
  <p:transition xmlns:p14="http://schemas.microsoft.com/office/powerpoint/2010/mai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 name="h.png"/>
          <p:cNvPicPr/>
          <p:nvPr/>
        </p:nvPicPr>
        <p:blipFill>
          <a:blip r:embed="rId2">
            <a:extLst/>
          </a:blip>
          <a:stretch>
            <a:fillRect/>
          </a:stretch>
        </p:blipFill>
        <p:spPr>
          <a:xfrm>
            <a:off x="-8890000" y="-6299200"/>
            <a:ext cx="27779663" cy="17373600"/>
          </a:xfrm>
          <a:prstGeom prst="rect">
            <a:avLst/>
          </a:prstGeom>
          <a:ln w="12700">
            <a:miter lim="400000"/>
          </a:ln>
        </p:spPr>
      </p:pic>
    </p:spTree>
  </p:cSld>
  <p:clrMapOvr>
    <a:masterClrMapping/>
  </p:clrMapOvr>
  <p:transition xmlns:p14="http://schemas.microsoft.com/office/powerpoint/2010/mai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 name="droppedImage.png"/>
          <p:cNvPicPr/>
          <p:nvPr/>
        </p:nvPicPr>
        <p:blipFill>
          <a:blip r:embed="rId2">
            <a:extLst/>
          </a:blip>
          <a:stretch>
            <a:fillRect/>
          </a:stretch>
        </p:blipFill>
        <p:spPr>
          <a:xfrm>
            <a:off x="-12299950" y="-8356600"/>
            <a:ext cx="31559500" cy="19737537"/>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106987_600.jpg"/>
          <p:cNvPicPr/>
          <p:nvPr/>
        </p:nvPicPr>
        <p:blipFill>
          <a:blip r:embed="rId2">
            <a:extLst/>
          </a:blip>
          <a:stretch>
            <a:fillRect/>
          </a:stretch>
        </p:blipFill>
        <p:spPr>
          <a:xfrm>
            <a:off x="150790" y="965200"/>
            <a:ext cx="4468562" cy="3291840"/>
          </a:xfrm>
          <a:prstGeom prst="rect">
            <a:avLst/>
          </a:prstGeom>
          <a:ln w="12700">
            <a:miter lim="400000"/>
          </a:ln>
          <a:effectLst>
            <a:outerShdw blurRad="127000" dist="76200" dir="2700000" rotWithShape="0">
              <a:srgbClr val="000000">
                <a:alpha val="75000"/>
              </a:srgbClr>
            </a:outerShdw>
          </a:effectLst>
        </p:spPr>
      </p:pic>
      <p:sp>
        <p:nvSpPr>
          <p:cNvPr id="139" name="Shape 139"/>
          <p:cNvSpPr/>
          <p:nvPr/>
        </p:nvSpPr>
        <p:spPr>
          <a:xfrm>
            <a:off x="165100" y="3625850"/>
            <a:ext cx="622301" cy="6223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635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2400" b="1"/>
            </a:lvl1pPr>
          </a:lstStyle>
          <a:p>
            <a:pPr lvl="0">
              <a:defRPr sz="1800" b="0"/>
            </a:pPr>
            <a:r>
              <a:rPr sz="2400" b="1"/>
              <a:t>1.</a:t>
            </a:r>
          </a:p>
        </p:txBody>
      </p:sp>
      <p:pic>
        <p:nvPicPr>
          <p:cNvPr id="140" name="darkow.gif"/>
          <p:cNvPicPr/>
          <p:nvPr/>
        </p:nvPicPr>
        <p:blipFill>
          <a:blip r:embed="rId3">
            <a:extLst/>
          </a:blip>
          <a:stretch>
            <a:fillRect/>
          </a:stretch>
        </p:blipFill>
        <p:spPr>
          <a:xfrm>
            <a:off x="4790262" y="984250"/>
            <a:ext cx="4593266" cy="3291840"/>
          </a:xfrm>
          <a:prstGeom prst="rect">
            <a:avLst/>
          </a:prstGeom>
          <a:ln w="12700">
            <a:miter lim="400000"/>
          </a:ln>
          <a:effectLst>
            <a:outerShdw blurRad="127000" dist="76200" dir="2700000" rotWithShape="0">
              <a:srgbClr val="000000">
                <a:alpha val="75000"/>
              </a:srgbClr>
            </a:outerShdw>
          </a:effectLst>
        </p:spPr>
      </p:pic>
      <p:sp>
        <p:nvSpPr>
          <p:cNvPr id="141" name="Shape 141"/>
          <p:cNvSpPr/>
          <p:nvPr/>
        </p:nvSpPr>
        <p:spPr>
          <a:xfrm>
            <a:off x="4800600" y="3619500"/>
            <a:ext cx="622301" cy="6223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635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2400" b="1"/>
            </a:lvl1pPr>
          </a:lstStyle>
          <a:p>
            <a:pPr lvl="0">
              <a:defRPr sz="1800" b="0"/>
            </a:pPr>
            <a:r>
              <a:rPr sz="2400" b="1"/>
              <a:t>2.</a:t>
            </a:r>
          </a:p>
        </p:txBody>
      </p:sp>
      <p:pic>
        <p:nvPicPr>
          <p:cNvPr id="142" name="diversity-732741gif.jpg"/>
          <p:cNvPicPr/>
          <p:nvPr/>
        </p:nvPicPr>
        <p:blipFill>
          <a:blip r:embed="rId4">
            <a:extLst/>
          </a:blip>
          <a:stretch>
            <a:fillRect/>
          </a:stretch>
        </p:blipFill>
        <p:spPr>
          <a:xfrm>
            <a:off x="9563100" y="990600"/>
            <a:ext cx="3281553" cy="3291840"/>
          </a:xfrm>
          <a:prstGeom prst="rect">
            <a:avLst/>
          </a:prstGeom>
          <a:ln w="12700">
            <a:miter lim="400000"/>
          </a:ln>
          <a:effectLst>
            <a:outerShdw blurRad="127000" dist="76200" dir="2700000" rotWithShape="0">
              <a:srgbClr val="000000">
                <a:alpha val="75000"/>
              </a:srgbClr>
            </a:outerShdw>
          </a:effectLst>
        </p:spPr>
      </p:pic>
      <p:sp>
        <p:nvSpPr>
          <p:cNvPr id="143" name="Shape 143"/>
          <p:cNvSpPr/>
          <p:nvPr/>
        </p:nvSpPr>
        <p:spPr>
          <a:xfrm>
            <a:off x="9550400" y="3619500"/>
            <a:ext cx="622301" cy="6223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635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2400" b="1"/>
            </a:lvl1pPr>
          </a:lstStyle>
          <a:p>
            <a:pPr lvl="0">
              <a:defRPr sz="1800" b="0"/>
            </a:pPr>
            <a:r>
              <a:rPr sz="2400" b="1"/>
              <a:t>3.</a:t>
            </a:r>
          </a:p>
        </p:txBody>
      </p:sp>
      <p:pic>
        <p:nvPicPr>
          <p:cNvPr id="144" name="droppedImage.png"/>
          <p:cNvPicPr/>
          <p:nvPr/>
        </p:nvPicPr>
        <p:blipFill>
          <a:blip r:embed="rId5">
            <a:extLst/>
          </a:blip>
          <a:stretch>
            <a:fillRect/>
          </a:stretch>
        </p:blipFill>
        <p:spPr>
          <a:xfrm>
            <a:off x="152239" y="4419600"/>
            <a:ext cx="12700322" cy="4343400"/>
          </a:xfrm>
          <a:prstGeom prst="rect">
            <a:avLst/>
          </a:prstGeom>
          <a:ln w="12700">
            <a:miter lim="400000"/>
          </a:ln>
          <a:effectLst>
            <a:outerShdw blurRad="127000" dist="76200" dir="2700000" rotWithShape="0">
              <a:srgbClr val="000000">
                <a:alpha val="75000"/>
              </a:srgbClr>
            </a:outerShdw>
          </a:effectLst>
        </p:spPr>
      </p:pic>
      <p:sp>
        <p:nvSpPr>
          <p:cNvPr id="145" name="Shape 145"/>
          <p:cNvSpPr/>
          <p:nvPr/>
        </p:nvSpPr>
        <p:spPr>
          <a:xfrm>
            <a:off x="152400" y="8153400"/>
            <a:ext cx="622301" cy="6223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635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2400" b="1"/>
            </a:lvl1pPr>
          </a:lstStyle>
          <a:p>
            <a:pPr lvl="0">
              <a:defRPr sz="1800" b="0"/>
            </a:pPr>
            <a:r>
              <a:rPr sz="2400" b="1"/>
              <a:t>4.</a:t>
            </a:r>
          </a:p>
        </p:txBody>
      </p:sp>
    </p:spTree>
  </p:cSld>
  <p:clrMapOvr>
    <a:masterClrMapping/>
  </p:clrMapOvr>
  <p:transition xmlns:p14="http://schemas.microsoft.com/office/powerpoint/2010/mai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 name="Screen shot 2011-05-29 at 8.44.25 PM.png"/>
          <p:cNvPicPr/>
          <p:nvPr/>
        </p:nvPicPr>
        <p:blipFill>
          <a:blip r:embed="rId2">
            <a:extLst/>
          </a:blip>
          <a:stretch>
            <a:fillRect/>
          </a:stretch>
        </p:blipFill>
        <p:spPr>
          <a:xfrm>
            <a:off x="-7716838" y="-7467600"/>
            <a:ext cx="30216476" cy="18897600"/>
          </a:xfrm>
          <a:prstGeom prst="rect">
            <a:avLst/>
          </a:prstGeom>
          <a:ln w="12700">
            <a:miter lim="400000"/>
          </a:ln>
        </p:spPr>
      </p:pic>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droppedImage.png"/>
          <p:cNvPicPr/>
          <p:nvPr/>
        </p:nvPicPr>
        <p:blipFill>
          <a:blip r:embed="rId2">
            <a:alphaModFix amt="25000"/>
            <a:extLst/>
          </a:blip>
          <a:stretch>
            <a:fillRect/>
          </a:stretch>
        </p:blipFill>
        <p:spPr>
          <a:xfrm>
            <a:off x="-3684779" y="-2819400"/>
            <a:ext cx="24336758" cy="15189200"/>
          </a:xfrm>
          <a:prstGeom prst="rect">
            <a:avLst/>
          </a:prstGeom>
          <a:ln w="12700">
            <a:miter lim="400000"/>
          </a:ln>
        </p:spPr>
      </p:pic>
      <p:sp>
        <p:nvSpPr>
          <p:cNvPr id="148" name="Shape 148"/>
          <p:cNvSpPr>
            <a:spLocks noGrp="1"/>
          </p:cNvSpPr>
          <p:nvPr>
            <p:ph type="title"/>
          </p:nvPr>
        </p:nvSpPr>
        <p:spPr>
          <a:prstGeom prst="rect">
            <a:avLst/>
          </a:prstGeom>
        </p:spPr>
        <p:txBody>
          <a:bodyPr/>
          <a:lstStyle>
            <a:lvl1pPr>
              <a:defRPr sz="5200" b="1"/>
            </a:lvl1pPr>
          </a:lstStyle>
          <a:p>
            <a:pPr lvl="0">
              <a:defRPr sz="1800" b="0"/>
            </a:pPr>
            <a:r>
              <a:rPr sz="5200" b="1"/>
              <a:t>Three Neighborhoods in Los Angeles</a:t>
            </a:r>
          </a:p>
        </p:txBody>
      </p:sp>
      <p:sp>
        <p:nvSpPr>
          <p:cNvPr id="149" name="Shape 149"/>
          <p:cNvSpPr>
            <a:spLocks noGrp="1"/>
          </p:cNvSpPr>
          <p:nvPr>
            <p:ph type="body" idx="1"/>
          </p:nvPr>
        </p:nvSpPr>
        <p:spPr>
          <a:prstGeom prst="rect">
            <a:avLst/>
          </a:prstGeom>
        </p:spPr>
        <p:txBody>
          <a:bodyPr/>
          <a:lstStyle/>
          <a:p>
            <a:pPr lvl="0">
              <a:defRPr sz="1800">
                <a:solidFill>
                  <a:srgbClr val="000000"/>
                </a:solidFill>
              </a:defRPr>
            </a:pPr>
            <a:r>
              <a:rPr sz="3200">
                <a:solidFill>
                  <a:srgbClr val="232323"/>
                </a:solidFill>
              </a:rPr>
              <a:t>The following maps shows the familiar places for the people who live in that particular neighborhood. (mental maps)</a:t>
            </a:r>
          </a:p>
          <a:p>
            <a:pPr lvl="0">
              <a:defRPr sz="1800">
                <a:solidFill>
                  <a:srgbClr val="000000"/>
                </a:solidFill>
              </a:defRPr>
            </a:pPr>
            <a:endParaRPr sz="3200">
              <a:solidFill>
                <a:srgbClr val="232323"/>
              </a:solidFill>
            </a:endParaRPr>
          </a:p>
          <a:p>
            <a:pPr lvl="0">
              <a:defRPr sz="1800">
                <a:solidFill>
                  <a:srgbClr val="000000"/>
                </a:solidFill>
              </a:defRPr>
            </a:pPr>
            <a:r>
              <a:rPr sz="3200">
                <a:solidFill>
                  <a:srgbClr val="232323"/>
                </a:solidFill>
              </a:rPr>
              <a:t>What does each mental map tell about the people who live in that neighborhood?</a:t>
            </a:r>
          </a:p>
        </p:txBody>
      </p:sp>
      <p:sp>
        <p:nvSpPr>
          <p:cNvPr id="150" name="Shape 150"/>
          <p:cNvSpPr/>
          <p:nvPr/>
        </p:nvSpPr>
        <p:spPr>
          <a:xfrm>
            <a:off x="1142367" y="812800"/>
            <a:ext cx="10718801" cy="120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spcBef>
                <a:spcPts val="4800"/>
              </a:spcBef>
              <a:defRPr b="1">
                <a:latin typeface="Helvetica Neue"/>
                <a:ea typeface="Helvetica Neue"/>
                <a:cs typeface="Helvetica Neue"/>
                <a:sym typeface="Helvetica Neue"/>
              </a:defRPr>
            </a:lvl1pPr>
          </a:lstStyle>
          <a:p>
            <a:pPr lvl="0">
              <a:defRPr sz="1800" b="0"/>
            </a:pPr>
            <a:r>
              <a:rPr sz="3600" b="1"/>
              <a:t>What is the impact of wealth on ethnic / urban neighborhoods? (Los Angeles)...spatially </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droppedImage.png"/>
          <p:cNvPicPr/>
          <p:nvPr/>
        </p:nvPicPr>
        <p:blipFill>
          <a:blip r:embed="rId2">
            <a:extLst/>
          </a:blip>
          <a:stretch>
            <a:fillRect/>
          </a:stretch>
        </p:blipFill>
        <p:spPr>
          <a:xfrm>
            <a:off x="-685800" y="-587"/>
            <a:ext cx="14363700" cy="9932574"/>
          </a:xfrm>
          <a:prstGeom prst="rect">
            <a:avLst/>
          </a:prstGeom>
          <a:ln w="12700">
            <a:miter lim="400000"/>
          </a:ln>
        </p:spPr>
      </p:pic>
      <p:pic>
        <p:nvPicPr>
          <p:cNvPr id="153" name="droppedImage.png"/>
          <p:cNvPicPr/>
          <p:nvPr/>
        </p:nvPicPr>
        <p:blipFill>
          <a:blip r:embed="rId3">
            <a:alphaModFix amt="25000"/>
            <a:extLst/>
          </a:blip>
          <a:stretch>
            <a:fillRect/>
          </a:stretch>
        </p:blipFill>
        <p:spPr>
          <a:xfrm>
            <a:off x="-3684779" y="-2819400"/>
            <a:ext cx="24336758" cy="15189200"/>
          </a:xfrm>
          <a:prstGeom prst="rect">
            <a:avLst/>
          </a:prstGeom>
          <a:ln w="12700">
            <a:miter lim="400000"/>
          </a:ln>
        </p:spPr>
      </p:pic>
      <p:sp>
        <p:nvSpPr>
          <p:cNvPr id="154" name="Shape 154"/>
          <p:cNvSpPr/>
          <p:nvPr/>
        </p:nvSpPr>
        <p:spPr>
          <a:xfrm>
            <a:off x="1417436" y="1408788"/>
            <a:ext cx="2145082" cy="585113"/>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3200" b="1"/>
            </a:lvl1pPr>
          </a:lstStyle>
          <a:p>
            <a:pPr lvl="0">
              <a:defRPr sz="1800" b="0"/>
            </a:pPr>
            <a:r>
              <a:rPr sz="3200" b="1"/>
              <a:t>Westwood</a:t>
            </a:r>
          </a:p>
        </p:txBody>
      </p:sp>
      <p:sp>
        <p:nvSpPr>
          <p:cNvPr id="155" name="Shape 155"/>
          <p:cNvSpPr/>
          <p:nvPr/>
        </p:nvSpPr>
        <p:spPr>
          <a:xfrm>
            <a:off x="8686110" y="2450188"/>
            <a:ext cx="2578101" cy="1080412"/>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3200" b="1"/>
            </a:lvl1pPr>
          </a:lstStyle>
          <a:p>
            <a:pPr lvl="0">
              <a:defRPr sz="1800" b="0"/>
            </a:pPr>
            <a:r>
              <a:rPr sz="3200" b="1"/>
              <a:t>Boyle Heights</a:t>
            </a:r>
          </a:p>
        </p:txBody>
      </p:sp>
      <p:sp>
        <p:nvSpPr>
          <p:cNvPr id="156" name="Shape 156"/>
          <p:cNvSpPr/>
          <p:nvPr/>
        </p:nvSpPr>
        <p:spPr>
          <a:xfrm>
            <a:off x="8437598" y="6095088"/>
            <a:ext cx="1424128" cy="585113"/>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3200" b="1"/>
            </a:lvl1pPr>
          </a:lstStyle>
          <a:p>
            <a:pPr lvl="0">
              <a:defRPr sz="1800" b="0"/>
            </a:pPr>
            <a:r>
              <a:rPr sz="3200" b="1"/>
              <a:t>Avalon</a:t>
            </a:r>
          </a:p>
        </p:txBody>
      </p:sp>
      <p:sp>
        <p:nvSpPr>
          <p:cNvPr id="157" name="Shape 157"/>
          <p:cNvSpPr/>
          <p:nvPr/>
        </p:nvSpPr>
        <p:spPr>
          <a:xfrm>
            <a:off x="712063" y="6183988"/>
            <a:ext cx="6375401" cy="2071012"/>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p>
            <a:pPr lvl="0">
              <a:defRPr sz="1800"/>
            </a:pPr>
            <a:r>
              <a:rPr sz="3200" b="1"/>
              <a:t>Which neighborhood is:</a:t>
            </a:r>
          </a:p>
          <a:p>
            <a:pPr lvl="0">
              <a:defRPr sz="1800"/>
            </a:pPr>
            <a:r>
              <a:rPr sz="3200" b="1"/>
              <a:t>Middle Class Hispanic</a:t>
            </a:r>
          </a:p>
          <a:p>
            <a:pPr lvl="0">
              <a:defRPr sz="1800"/>
            </a:pPr>
            <a:r>
              <a:rPr sz="3200" b="1"/>
              <a:t>Poor New Immigrants</a:t>
            </a:r>
          </a:p>
          <a:p>
            <a:pPr lvl="0">
              <a:defRPr sz="1800"/>
            </a:pPr>
            <a:r>
              <a:rPr sz="3200" b="1"/>
              <a:t>Wealthy</a:t>
            </a:r>
          </a:p>
        </p:txBody>
      </p:sp>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droppedImage.png"/>
          <p:cNvPicPr/>
          <p:nvPr/>
        </p:nvPicPr>
        <p:blipFill>
          <a:blip r:embed="rId2">
            <a:alphaModFix amt="10000"/>
            <a:extLst/>
          </a:blip>
          <a:stretch>
            <a:fillRect/>
          </a:stretch>
        </p:blipFill>
        <p:spPr>
          <a:xfrm>
            <a:off x="-3684779" y="-2819400"/>
            <a:ext cx="24336758" cy="15189200"/>
          </a:xfrm>
          <a:prstGeom prst="rect">
            <a:avLst/>
          </a:prstGeom>
          <a:ln w="12700">
            <a:miter lim="400000"/>
          </a:ln>
        </p:spPr>
      </p:pic>
      <p:pic>
        <p:nvPicPr>
          <p:cNvPr id="160" name="droppedImage.png"/>
          <p:cNvPicPr/>
          <p:nvPr/>
        </p:nvPicPr>
        <p:blipFill>
          <a:blip r:embed="rId3">
            <a:extLst/>
          </a:blip>
          <a:stretch>
            <a:fillRect/>
          </a:stretch>
        </p:blipFill>
        <p:spPr>
          <a:xfrm>
            <a:off x="469900" y="271433"/>
            <a:ext cx="7587696" cy="9220201"/>
          </a:xfrm>
          <a:prstGeom prst="rect">
            <a:avLst/>
          </a:prstGeom>
          <a:ln w="12700">
            <a:miter lim="400000"/>
          </a:ln>
          <a:effectLst>
            <a:outerShdw blurRad="127000" dist="76200" dir="2700000" rotWithShape="0">
              <a:srgbClr val="000000">
                <a:alpha val="75000"/>
              </a:srgbClr>
            </a:outerShdw>
          </a:effectLst>
        </p:spPr>
      </p:pic>
      <p:sp>
        <p:nvSpPr>
          <p:cNvPr id="161" name="Shape 161"/>
          <p:cNvSpPr/>
          <p:nvPr/>
        </p:nvSpPr>
        <p:spPr>
          <a:xfrm>
            <a:off x="5863204" y="5880100"/>
            <a:ext cx="4683558" cy="119380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7200" b="1"/>
            </a:lvl1pPr>
          </a:lstStyle>
          <a:p>
            <a:pPr lvl="0">
              <a:defRPr sz="1800" b="0"/>
            </a:pPr>
            <a:r>
              <a:rPr sz="7200" b="1"/>
              <a:t>Westwood</a:t>
            </a:r>
          </a:p>
        </p:txBody>
      </p:sp>
      <p:sp>
        <p:nvSpPr>
          <p:cNvPr id="162" name="Shape 162"/>
          <p:cNvSpPr/>
          <p:nvPr/>
        </p:nvSpPr>
        <p:spPr>
          <a:xfrm>
            <a:off x="7722375" y="2755900"/>
            <a:ext cx="5638801" cy="2679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4200" b="1"/>
            </a:lvl1pPr>
          </a:lstStyle>
          <a:p>
            <a:pPr lvl="0">
              <a:defRPr sz="1800" b="0"/>
            </a:pPr>
            <a:r>
              <a:rPr sz="4200" b="1"/>
              <a:t>What do we know about the person who lives in this neighborhood?</a:t>
            </a:r>
          </a:p>
        </p:txBody>
      </p:sp>
      <p:pic>
        <p:nvPicPr>
          <p:cNvPr id="163" name="droppedImage.png"/>
          <p:cNvPicPr/>
          <p:nvPr/>
        </p:nvPicPr>
        <p:blipFill>
          <a:blip r:embed="rId4">
            <a:extLst/>
          </a:blip>
          <a:stretch>
            <a:fillRect/>
          </a:stretch>
        </p:blipFill>
        <p:spPr>
          <a:xfrm>
            <a:off x="5613400" y="529186"/>
            <a:ext cx="3937000" cy="1791242"/>
          </a:xfrm>
          <a:prstGeom prst="rect">
            <a:avLst/>
          </a:prstGeom>
          <a:ln w="12700">
            <a:miter lim="400000"/>
          </a:ln>
          <a:effectLst>
            <a:outerShdw blurRad="127000" dist="76200" dir="2700000" rotWithShape="0">
              <a:srgbClr val="000000">
                <a:alpha val="75000"/>
              </a:srgbClr>
            </a:outerShdw>
          </a:effectLst>
        </p:spPr>
      </p:pic>
      <p:sp>
        <p:nvSpPr>
          <p:cNvPr id="164" name="Shape 164"/>
          <p:cNvSpPr/>
          <p:nvPr/>
        </p:nvSpPr>
        <p:spPr>
          <a:xfrm>
            <a:off x="8928100" y="9461500"/>
            <a:ext cx="3937000" cy="190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700">
                <a:latin typeface="Arial"/>
                <a:ea typeface="Arial"/>
                <a:cs typeface="Arial"/>
                <a:sym typeface="Arial"/>
              </a:defRPr>
            </a:lvl1pPr>
          </a:lstStyle>
          <a:p>
            <a:pPr lvl="0">
              <a:defRPr sz="1800"/>
            </a:pPr>
            <a:r>
              <a:rPr sz="700"/>
              <a:t>Source: ISBN 0131497057 Places and Regions in Global Context: Human Geography 4th 2007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droppedImage.png"/>
          <p:cNvPicPr/>
          <p:nvPr/>
        </p:nvPicPr>
        <p:blipFill>
          <a:blip r:embed="rId2">
            <a:alphaModFix amt="10000"/>
            <a:extLst/>
          </a:blip>
          <a:stretch>
            <a:fillRect/>
          </a:stretch>
        </p:blipFill>
        <p:spPr>
          <a:xfrm>
            <a:off x="-3684779" y="-2819400"/>
            <a:ext cx="24336758" cy="15189200"/>
          </a:xfrm>
          <a:prstGeom prst="rect">
            <a:avLst/>
          </a:prstGeom>
          <a:ln w="12700">
            <a:miter lim="400000"/>
          </a:ln>
        </p:spPr>
      </p:pic>
      <p:pic>
        <p:nvPicPr>
          <p:cNvPr id="167" name="droppedImage.png"/>
          <p:cNvPicPr/>
          <p:nvPr/>
        </p:nvPicPr>
        <p:blipFill>
          <a:blip r:embed="rId3">
            <a:extLst/>
          </a:blip>
          <a:stretch>
            <a:fillRect/>
          </a:stretch>
        </p:blipFill>
        <p:spPr>
          <a:xfrm>
            <a:off x="2484966" y="2363916"/>
            <a:ext cx="9206560" cy="6718301"/>
          </a:xfrm>
          <a:prstGeom prst="rect">
            <a:avLst/>
          </a:prstGeom>
          <a:ln w="12700">
            <a:miter lim="400000"/>
          </a:ln>
          <a:effectLst>
            <a:outerShdw blurRad="127000" dist="76200" dir="2700000" rotWithShape="0">
              <a:srgbClr val="000000">
                <a:alpha val="75000"/>
              </a:srgbClr>
            </a:outerShdw>
          </a:effectLst>
        </p:spPr>
      </p:pic>
      <p:sp>
        <p:nvSpPr>
          <p:cNvPr id="168" name="Shape 168"/>
          <p:cNvSpPr/>
          <p:nvPr/>
        </p:nvSpPr>
        <p:spPr>
          <a:xfrm>
            <a:off x="1307057" y="7188200"/>
            <a:ext cx="3061412" cy="119380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7200" b="1"/>
            </a:lvl1pPr>
          </a:lstStyle>
          <a:p>
            <a:pPr lvl="0">
              <a:defRPr sz="1800" b="0"/>
            </a:pPr>
            <a:r>
              <a:rPr sz="7200" b="1"/>
              <a:t>Avalon</a:t>
            </a:r>
          </a:p>
        </p:txBody>
      </p:sp>
      <p:sp>
        <p:nvSpPr>
          <p:cNvPr id="169" name="Shape 169"/>
          <p:cNvSpPr/>
          <p:nvPr/>
        </p:nvSpPr>
        <p:spPr>
          <a:xfrm>
            <a:off x="775" y="368300"/>
            <a:ext cx="13004801" cy="1384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4200" b="1"/>
            </a:lvl1pPr>
          </a:lstStyle>
          <a:p>
            <a:pPr lvl="0">
              <a:defRPr sz="1800" b="0"/>
            </a:pPr>
            <a:r>
              <a:rPr sz="4200" b="1"/>
              <a:t>What do we know about the person who lives in this neighborhood?</a:t>
            </a:r>
          </a:p>
        </p:txBody>
      </p:sp>
      <p:pic>
        <p:nvPicPr>
          <p:cNvPr id="170" name="droppedImage.png"/>
          <p:cNvPicPr/>
          <p:nvPr/>
        </p:nvPicPr>
        <p:blipFill>
          <a:blip r:embed="rId4">
            <a:extLst/>
          </a:blip>
          <a:stretch>
            <a:fillRect/>
          </a:stretch>
        </p:blipFill>
        <p:spPr>
          <a:xfrm>
            <a:off x="876300" y="2764386"/>
            <a:ext cx="3937000" cy="1791243"/>
          </a:xfrm>
          <a:prstGeom prst="rect">
            <a:avLst/>
          </a:prstGeom>
          <a:ln w="12700">
            <a:miter lim="400000"/>
          </a:ln>
          <a:effectLst>
            <a:outerShdw blurRad="127000" dist="76200" dir="2700000" rotWithShape="0">
              <a:srgbClr val="000000">
                <a:alpha val="75000"/>
              </a:srgbClr>
            </a:outerShdw>
          </a:effectLst>
        </p:spPr>
      </p:pic>
      <p:sp>
        <p:nvSpPr>
          <p:cNvPr id="171" name="Shape 171"/>
          <p:cNvSpPr/>
          <p:nvPr/>
        </p:nvSpPr>
        <p:spPr>
          <a:xfrm>
            <a:off x="8928100" y="9461500"/>
            <a:ext cx="3937000" cy="190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700">
                <a:latin typeface="Arial"/>
                <a:ea typeface="Arial"/>
                <a:cs typeface="Arial"/>
                <a:sym typeface="Arial"/>
              </a:defRPr>
            </a:lvl1pPr>
          </a:lstStyle>
          <a:p>
            <a:pPr lvl="0">
              <a:defRPr sz="1800"/>
            </a:pPr>
            <a:r>
              <a:rPr sz="700"/>
              <a:t>Source: ISBN 0131497057 Places and Regions in Global Context: Human Geography 4th 2007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66"/>
                                        </p:tgtEl>
                                        <p:attrNameLst>
                                          <p:attrName>style.visibility</p:attrName>
                                        </p:attrNameLst>
                                      </p:cBhvr>
                                      <p:to>
                                        <p:strVal val="visible"/>
                                      </p:to>
                                    </p:set>
                                    <p:animEffect transition="in" filter="fade">
                                      <p:cBhvr>
                                        <p:cTn id="7" dur="1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droppedImage.png"/>
          <p:cNvPicPr/>
          <p:nvPr/>
        </p:nvPicPr>
        <p:blipFill>
          <a:blip r:embed="rId2">
            <a:alphaModFix amt="10000"/>
            <a:extLst/>
          </a:blip>
          <a:stretch>
            <a:fillRect/>
          </a:stretch>
        </p:blipFill>
        <p:spPr>
          <a:xfrm>
            <a:off x="-3684779" y="-2819400"/>
            <a:ext cx="24336758" cy="15189200"/>
          </a:xfrm>
          <a:prstGeom prst="rect">
            <a:avLst/>
          </a:prstGeom>
          <a:ln w="12700">
            <a:miter lim="400000"/>
          </a:ln>
        </p:spPr>
      </p:pic>
      <p:pic>
        <p:nvPicPr>
          <p:cNvPr id="174" name="droppedImage.png"/>
          <p:cNvPicPr/>
          <p:nvPr/>
        </p:nvPicPr>
        <p:blipFill>
          <a:blip r:embed="rId3">
            <a:alphaModFix amt="61000"/>
            <a:extLst/>
          </a:blip>
          <a:stretch>
            <a:fillRect/>
          </a:stretch>
        </p:blipFill>
        <p:spPr>
          <a:xfrm>
            <a:off x="2748412" y="2264443"/>
            <a:ext cx="5194301" cy="4579186"/>
          </a:xfrm>
          <a:prstGeom prst="rect">
            <a:avLst/>
          </a:prstGeom>
          <a:ln w="12700">
            <a:miter lim="400000"/>
          </a:ln>
          <a:effectLst>
            <a:outerShdw blurRad="127000" dist="76200" dir="2700000" rotWithShape="0">
              <a:srgbClr val="000000">
                <a:alpha val="75000"/>
              </a:srgbClr>
            </a:outerShdw>
          </a:effectLst>
        </p:spPr>
      </p:pic>
      <p:sp>
        <p:nvSpPr>
          <p:cNvPr id="175" name="Shape 175"/>
          <p:cNvSpPr/>
          <p:nvPr/>
        </p:nvSpPr>
        <p:spPr>
          <a:xfrm>
            <a:off x="3809310" y="6286500"/>
            <a:ext cx="6451601" cy="119380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7200" b="1"/>
            </a:lvl1pPr>
          </a:lstStyle>
          <a:p>
            <a:pPr lvl="0">
              <a:defRPr sz="1800" b="0"/>
            </a:pPr>
            <a:r>
              <a:rPr sz="7200" b="1"/>
              <a:t>Boyle Heights</a:t>
            </a:r>
          </a:p>
        </p:txBody>
      </p:sp>
      <p:sp>
        <p:nvSpPr>
          <p:cNvPr id="176" name="Shape 176"/>
          <p:cNvSpPr/>
          <p:nvPr/>
        </p:nvSpPr>
        <p:spPr>
          <a:xfrm>
            <a:off x="775" y="368300"/>
            <a:ext cx="13004801" cy="1384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4200" b="1"/>
            </a:lvl1pPr>
          </a:lstStyle>
          <a:p>
            <a:pPr lvl="0">
              <a:defRPr sz="1800" b="0"/>
            </a:pPr>
            <a:r>
              <a:rPr sz="4200" b="1"/>
              <a:t>What do we know about the person who lives in this neighborhood?</a:t>
            </a:r>
          </a:p>
        </p:txBody>
      </p:sp>
      <p:pic>
        <p:nvPicPr>
          <p:cNvPr id="177" name="droppedImage.png"/>
          <p:cNvPicPr/>
          <p:nvPr/>
        </p:nvPicPr>
        <p:blipFill>
          <a:blip r:embed="rId4">
            <a:extLst/>
          </a:blip>
          <a:stretch>
            <a:fillRect/>
          </a:stretch>
        </p:blipFill>
        <p:spPr>
          <a:xfrm>
            <a:off x="7086600" y="3119986"/>
            <a:ext cx="3937000" cy="1791242"/>
          </a:xfrm>
          <a:prstGeom prst="rect">
            <a:avLst/>
          </a:prstGeom>
          <a:ln w="12700">
            <a:miter lim="400000"/>
          </a:ln>
          <a:effectLst>
            <a:outerShdw blurRad="127000" dist="76200" dir="2700000" rotWithShape="0">
              <a:srgbClr val="000000">
                <a:alpha val="75000"/>
              </a:srgbClr>
            </a:outerShdw>
          </a:effectLst>
        </p:spPr>
      </p:pic>
      <p:sp>
        <p:nvSpPr>
          <p:cNvPr id="178" name="Shape 178"/>
          <p:cNvSpPr/>
          <p:nvPr/>
        </p:nvSpPr>
        <p:spPr>
          <a:xfrm>
            <a:off x="8928100" y="9461500"/>
            <a:ext cx="3937000" cy="190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700">
                <a:latin typeface="Arial"/>
                <a:ea typeface="Arial"/>
                <a:cs typeface="Arial"/>
                <a:sym typeface="Arial"/>
              </a:defRPr>
            </a:lvl1pPr>
          </a:lstStyle>
          <a:p>
            <a:pPr lvl="0">
              <a:defRPr sz="1800"/>
            </a:pPr>
            <a:r>
              <a:rPr sz="700"/>
              <a:t>Source: ISBN 0131497057 Places and Regions in Global Context: Human Geography 4th 2007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droppedImage.png"/>
          <p:cNvPicPr/>
          <p:nvPr/>
        </p:nvPicPr>
        <p:blipFill>
          <a:blip r:embed="rId2">
            <a:alphaModFix amt="10000"/>
            <a:extLst/>
          </a:blip>
          <a:stretch>
            <a:fillRect/>
          </a:stretch>
        </p:blipFill>
        <p:spPr>
          <a:xfrm>
            <a:off x="-3684779" y="-2819400"/>
            <a:ext cx="24336758" cy="15189200"/>
          </a:xfrm>
          <a:prstGeom prst="rect">
            <a:avLst/>
          </a:prstGeom>
          <a:ln w="12700">
            <a:miter lim="400000"/>
          </a:ln>
        </p:spPr>
      </p:pic>
      <p:pic>
        <p:nvPicPr>
          <p:cNvPr id="181" name="droppedImage.png"/>
          <p:cNvPicPr/>
          <p:nvPr/>
        </p:nvPicPr>
        <p:blipFill>
          <a:blip r:embed="rId3">
            <a:extLst/>
          </a:blip>
          <a:stretch>
            <a:fillRect/>
          </a:stretch>
        </p:blipFill>
        <p:spPr>
          <a:xfrm>
            <a:off x="152400" y="1500563"/>
            <a:ext cx="6400800" cy="7777942"/>
          </a:xfrm>
          <a:prstGeom prst="rect">
            <a:avLst/>
          </a:prstGeom>
          <a:ln w="12700">
            <a:miter lim="400000"/>
          </a:ln>
          <a:effectLst>
            <a:outerShdw blurRad="127000" dist="76200" dir="2700000" rotWithShape="0">
              <a:srgbClr val="000000">
                <a:alpha val="75000"/>
              </a:srgbClr>
            </a:outerShdw>
          </a:effectLst>
        </p:spPr>
      </p:pic>
      <p:pic>
        <p:nvPicPr>
          <p:cNvPr id="182" name="droppedImage.png"/>
          <p:cNvPicPr/>
          <p:nvPr/>
        </p:nvPicPr>
        <p:blipFill>
          <a:blip r:embed="rId4">
            <a:extLst/>
          </a:blip>
          <a:stretch>
            <a:fillRect/>
          </a:stretch>
        </p:blipFill>
        <p:spPr>
          <a:xfrm>
            <a:off x="6769100" y="1500316"/>
            <a:ext cx="6073893" cy="4432301"/>
          </a:xfrm>
          <a:prstGeom prst="rect">
            <a:avLst/>
          </a:prstGeom>
          <a:ln w="12700">
            <a:miter lim="400000"/>
          </a:ln>
          <a:effectLst>
            <a:outerShdw blurRad="127000" dist="76200" dir="2700000" rotWithShape="0">
              <a:srgbClr val="000000">
                <a:alpha val="75000"/>
              </a:srgbClr>
            </a:outerShdw>
          </a:effectLst>
        </p:spPr>
      </p:pic>
      <p:pic>
        <p:nvPicPr>
          <p:cNvPr id="183" name="droppedImage.png"/>
          <p:cNvPicPr/>
          <p:nvPr/>
        </p:nvPicPr>
        <p:blipFill>
          <a:blip r:embed="rId5">
            <a:alphaModFix amt="61000"/>
            <a:extLst/>
          </a:blip>
          <a:stretch>
            <a:fillRect/>
          </a:stretch>
        </p:blipFill>
        <p:spPr>
          <a:xfrm>
            <a:off x="7734300" y="6640428"/>
            <a:ext cx="2737135" cy="2413001"/>
          </a:xfrm>
          <a:prstGeom prst="rect">
            <a:avLst/>
          </a:prstGeom>
          <a:ln w="12700">
            <a:miter lim="400000"/>
          </a:ln>
          <a:effectLst>
            <a:outerShdw blurRad="127000" dist="76200" dir="2700000" rotWithShape="0">
              <a:srgbClr val="000000">
                <a:alpha val="75000"/>
              </a:srgbClr>
            </a:outerShdw>
          </a:effectLst>
        </p:spPr>
      </p:pic>
      <p:pic>
        <p:nvPicPr>
          <p:cNvPr id="184" name="droppedImage.png"/>
          <p:cNvPicPr/>
          <p:nvPr/>
        </p:nvPicPr>
        <p:blipFill>
          <a:blip r:embed="rId6">
            <a:extLst/>
          </a:blip>
          <a:stretch>
            <a:fillRect/>
          </a:stretch>
        </p:blipFill>
        <p:spPr>
          <a:xfrm>
            <a:off x="5105400" y="5304386"/>
            <a:ext cx="3937000" cy="1791243"/>
          </a:xfrm>
          <a:prstGeom prst="rect">
            <a:avLst/>
          </a:prstGeom>
          <a:ln w="12700">
            <a:miter lim="400000"/>
          </a:ln>
          <a:effectLst>
            <a:outerShdw blurRad="127000" dist="76200" dir="2700000" rotWithShape="0">
              <a:srgbClr val="000000">
                <a:alpha val="75000"/>
              </a:srgbClr>
            </a:outerShdw>
          </a:effectLst>
        </p:spPr>
      </p:pic>
      <p:sp>
        <p:nvSpPr>
          <p:cNvPr id="185" name="Shape 185"/>
          <p:cNvSpPr/>
          <p:nvPr/>
        </p:nvSpPr>
        <p:spPr>
          <a:xfrm>
            <a:off x="4096983" y="2294841"/>
            <a:ext cx="1637387" cy="46106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Westwood</a:t>
            </a:r>
          </a:p>
        </p:txBody>
      </p:sp>
      <p:sp>
        <p:nvSpPr>
          <p:cNvPr id="186" name="Shape 186"/>
          <p:cNvSpPr/>
          <p:nvPr/>
        </p:nvSpPr>
        <p:spPr>
          <a:xfrm>
            <a:off x="10002846" y="7489141"/>
            <a:ext cx="2129029" cy="46106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Boyle Heights</a:t>
            </a:r>
          </a:p>
        </p:txBody>
      </p:sp>
      <p:sp>
        <p:nvSpPr>
          <p:cNvPr id="187" name="Shape 187"/>
          <p:cNvSpPr/>
          <p:nvPr/>
        </p:nvSpPr>
        <p:spPr>
          <a:xfrm>
            <a:off x="9249026" y="1596341"/>
            <a:ext cx="1096671" cy="46106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Avalon</a:t>
            </a:r>
          </a:p>
        </p:txBody>
      </p:sp>
      <p:sp>
        <p:nvSpPr>
          <p:cNvPr id="188" name="Shape 188"/>
          <p:cNvSpPr/>
          <p:nvPr/>
        </p:nvSpPr>
        <p:spPr>
          <a:xfrm>
            <a:off x="840795" y="469900"/>
            <a:ext cx="11324769"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Los Angeles Neighborhoods Drawn to Scale</a:t>
            </a:r>
          </a:p>
        </p:txBody>
      </p:sp>
      <p:sp>
        <p:nvSpPr>
          <p:cNvPr id="189" name="Shape 189"/>
          <p:cNvSpPr/>
          <p:nvPr/>
        </p:nvSpPr>
        <p:spPr>
          <a:xfrm>
            <a:off x="8928100" y="9461500"/>
            <a:ext cx="3937000" cy="190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700">
                <a:latin typeface="Arial"/>
                <a:ea typeface="Arial"/>
                <a:cs typeface="Arial"/>
                <a:sym typeface="Arial"/>
              </a:defRPr>
            </a:lvl1pPr>
          </a:lstStyle>
          <a:p>
            <a:pPr lvl="0">
              <a:defRPr sz="1800"/>
            </a:pPr>
            <a:r>
              <a:rPr sz="700"/>
              <a:t>Source: ISBN 0131497057 Places and Regions in Global Context: Human Geography 4th 2007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droppedImage.png"/>
          <p:cNvPicPr/>
          <p:nvPr/>
        </p:nvPicPr>
        <p:blipFill>
          <a:blip r:embed="rId2">
            <a:extLst/>
          </a:blip>
          <a:stretch>
            <a:fillRect/>
          </a:stretch>
        </p:blipFill>
        <p:spPr>
          <a:xfrm>
            <a:off x="-685800" y="-587"/>
            <a:ext cx="14363700" cy="9932574"/>
          </a:xfrm>
          <a:prstGeom prst="rect">
            <a:avLst/>
          </a:prstGeom>
          <a:ln w="12700">
            <a:miter lim="400000"/>
          </a:ln>
        </p:spPr>
      </p:pic>
      <p:pic>
        <p:nvPicPr>
          <p:cNvPr id="192" name="droppedImage.png"/>
          <p:cNvPicPr/>
          <p:nvPr/>
        </p:nvPicPr>
        <p:blipFill>
          <a:blip r:embed="rId3">
            <a:alphaModFix amt="75000"/>
            <a:extLst/>
          </a:blip>
          <a:stretch>
            <a:fillRect/>
          </a:stretch>
        </p:blipFill>
        <p:spPr>
          <a:xfrm>
            <a:off x="-3684779" y="-2819400"/>
            <a:ext cx="24336758" cy="15189200"/>
          </a:xfrm>
          <a:prstGeom prst="rect">
            <a:avLst/>
          </a:prstGeom>
          <a:ln w="12700">
            <a:miter lim="400000"/>
          </a:ln>
        </p:spPr>
      </p:pic>
      <p:sp>
        <p:nvSpPr>
          <p:cNvPr id="193" name="Shape 193"/>
          <p:cNvSpPr/>
          <p:nvPr/>
        </p:nvSpPr>
        <p:spPr>
          <a:xfrm>
            <a:off x="1081546" y="1329641"/>
            <a:ext cx="2258061" cy="95636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3200" b="1"/>
              <a:t>Westwood</a:t>
            </a:r>
          </a:p>
          <a:p>
            <a:pPr lvl="0">
              <a:defRPr sz="1800"/>
            </a:pPr>
            <a:r>
              <a:rPr sz="2400" b="1"/>
              <a:t>wealthy</a:t>
            </a:r>
          </a:p>
        </p:txBody>
      </p:sp>
      <p:sp>
        <p:nvSpPr>
          <p:cNvPr id="194" name="Shape 194"/>
          <p:cNvSpPr/>
          <p:nvPr/>
        </p:nvSpPr>
        <p:spPr>
          <a:xfrm>
            <a:off x="8673931" y="2523441"/>
            <a:ext cx="2577059" cy="145166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p>
            <a:pPr lvl="0">
              <a:defRPr sz="1800"/>
            </a:pPr>
            <a:r>
              <a:rPr sz="3200" b="1"/>
              <a:t>Boyle Heights</a:t>
            </a:r>
          </a:p>
          <a:p>
            <a:pPr lvl="0">
              <a:defRPr sz="1800"/>
            </a:pPr>
            <a:r>
              <a:rPr sz="2400" b="1"/>
              <a:t>poor immigrant</a:t>
            </a:r>
          </a:p>
        </p:txBody>
      </p:sp>
      <p:sp>
        <p:nvSpPr>
          <p:cNvPr id="195" name="Shape 195"/>
          <p:cNvSpPr/>
          <p:nvPr/>
        </p:nvSpPr>
        <p:spPr>
          <a:xfrm>
            <a:off x="8130969" y="6066741"/>
            <a:ext cx="1935786" cy="95636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3200" b="1"/>
              <a:t>Avalon</a:t>
            </a:r>
          </a:p>
          <a:p>
            <a:pPr lvl="0">
              <a:defRPr sz="1800"/>
            </a:pPr>
            <a:r>
              <a:rPr sz="2400" b="1"/>
              <a:t>middle class</a:t>
            </a:r>
          </a:p>
        </p:txBody>
      </p:sp>
      <p:sp>
        <p:nvSpPr>
          <p:cNvPr id="196" name="Shape 196"/>
          <p:cNvSpPr/>
          <p:nvPr/>
        </p:nvSpPr>
        <p:spPr>
          <a:xfrm>
            <a:off x="1587500" y="1905000"/>
            <a:ext cx="1270000" cy="317500"/>
          </a:xfrm>
          <a:prstGeom prst="rect">
            <a:avLst/>
          </a:prstGeom>
          <a:solidFill>
            <a:srgbClr val="FFFFFF"/>
          </a:solidFill>
          <a:ln w="25400">
            <a:solidFill>
              <a:srgbClr val="FFFFFF"/>
            </a:solidFill>
            <a:miter lim="400000"/>
          </a:ln>
        </p:spPr>
        <p:txBody>
          <a:bodyPr lIns="0" tIns="0" rIns="0" bIns="0" anchor="ctr"/>
          <a:lstStyle/>
          <a:p>
            <a:pPr lvl="0"/>
            <a:endParaRPr/>
          </a:p>
        </p:txBody>
      </p:sp>
      <p:sp>
        <p:nvSpPr>
          <p:cNvPr id="197" name="Shape 197"/>
          <p:cNvSpPr/>
          <p:nvPr/>
        </p:nvSpPr>
        <p:spPr>
          <a:xfrm>
            <a:off x="8178800" y="6654800"/>
            <a:ext cx="1803400" cy="317500"/>
          </a:xfrm>
          <a:prstGeom prst="rect">
            <a:avLst/>
          </a:prstGeom>
          <a:solidFill>
            <a:srgbClr val="FFFFFF"/>
          </a:solidFill>
          <a:ln w="25400">
            <a:solidFill>
              <a:srgbClr val="FFFFFF"/>
            </a:solidFill>
            <a:miter lim="400000"/>
          </a:ln>
        </p:spPr>
        <p:txBody>
          <a:bodyPr lIns="0" tIns="0" rIns="0" bIns="0" anchor="ctr"/>
          <a:lstStyle/>
          <a:p>
            <a:pPr lvl="0"/>
            <a:endParaRPr/>
          </a:p>
        </p:txBody>
      </p:sp>
      <p:sp>
        <p:nvSpPr>
          <p:cNvPr id="198" name="Shape 198"/>
          <p:cNvSpPr/>
          <p:nvPr/>
        </p:nvSpPr>
        <p:spPr>
          <a:xfrm>
            <a:off x="8737600" y="3594100"/>
            <a:ext cx="2374900" cy="317500"/>
          </a:xfrm>
          <a:prstGeom prst="rect">
            <a:avLst/>
          </a:prstGeom>
          <a:solidFill>
            <a:srgbClr val="FFFFFF"/>
          </a:solidFill>
          <a:ln w="25400">
            <a:solidFill>
              <a:srgbClr val="FFFFFF"/>
            </a:solidFill>
            <a:miter lim="400000"/>
          </a:ln>
        </p:spPr>
        <p:txBody>
          <a:bodyPr lIns="0" tIns="0" rIns="0" bIns="0" anchor="ctr"/>
          <a:lstStyle/>
          <a:p>
            <a:pPr lvl="0"/>
            <a:endParaRPr/>
          </a:p>
        </p:txBody>
      </p:sp>
      <p:pic>
        <p:nvPicPr>
          <p:cNvPr id="199" name="droppedImage.png"/>
          <p:cNvPicPr/>
          <p:nvPr/>
        </p:nvPicPr>
        <p:blipFill>
          <a:blip r:embed="rId4">
            <a:extLst/>
          </a:blip>
          <a:stretch>
            <a:fillRect/>
          </a:stretch>
        </p:blipFill>
        <p:spPr>
          <a:xfrm>
            <a:off x="111647" y="4980362"/>
            <a:ext cx="7366001" cy="4713240"/>
          </a:xfrm>
          <a:prstGeom prst="rect">
            <a:avLst/>
          </a:prstGeom>
          <a:ln w="12700">
            <a:miter lim="400000"/>
          </a:ln>
        </p:spPr>
      </p:pic>
      <p:sp>
        <p:nvSpPr>
          <p:cNvPr id="200" name="Shape 200"/>
          <p:cNvSpPr/>
          <p:nvPr/>
        </p:nvSpPr>
        <p:spPr>
          <a:xfrm>
            <a:off x="3455263" y="1943099"/>
            <a:ext cx="4838701" cy="2959101"/>
          </a:xfrm>
          <a:prstGeom prst="rect">
            <a:avLst/>
          </a:prstGeom>
          <a:solidFill>
            <a:srgbClr val="FFFFFF"/>
          </a:solidFill>
          <a:ln w="127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p>
            <a:pPr lvl="0">
              <a:defRPr sz="1800"/>
            </a:pPr>
            <a:r>
              <a:rPr sz="2600" b="1"/>
              <a:t>Which neighborhood is:</a:t>
            </a:r>
          </a:p>
          <a:p>
            <a:pPr lvl="0">
              <a:defRPr sz="1800"/>
            </a:pPr>
            <a:endParaRPr sz="2600" b="1"/>
          </a:p>
          <a:p>
            <a:pPr lvl="0">
              <a:defRPr sz="1800"/>
            </a:pPr>
            <a:r>
              <a:rPr sz="2600" b="1"/>
              <a:t>Middle Class Hispanic</a:t>
            </a:r>
          </a:p>
          <a:p>
            <a:pPr lvl="0">
              <a:defRPr sz="1800"/>
            </a:pPr>
            <a:r>
              <a:rPr sz="2600" b="1"/>
              <a:t>Poor New Immigrants</a:t>
            </a:r>
          </a:p>
          <a:p>
            <a:pPr lvl="0">
              <a:defRPr sz="1800"/>
            </a:pPr>
            <a:r>
              <a:rPr sz="2600" b="1"/>
              <a:t>Wealthy</a:t>
            </a:r>
          </a:p>
          <a:p>
            <a:pPr lvl="0">
              <a:defRPr sz="1800"/>
            </a:pPr>
            <a:endParaRPr sz="2600" b="1"/>
          </a:p>
          <a:p>
            <a:pPr lvl="0">
              <a:defRPr sz="1800"/>
            </a:pPr>
            <a:r>
              <a:rPr sz="2600" b="1"/>
              <a:t>Explain each answer.</a:t>
            </a:r>
          </a:p>
        </p:txBody>
      </p:sp>
      <p:sp>
        <p:nvSpPr>
          <p:cNvPr id="201" name="Shape 201"/>
          <p:cNvSpPr/>
          <p:nvPr/>
        </p:nvSpPr>
        <p:spPr>
          <a:xfrm>
            <a:off x="8928100" y="9461500"/>
            <a:ext cx="3937000" cy="190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700">
                <a:latin typeface="Arial"/>
                <a:ea typeface="Arial"/>
                <a:cs typeface="Arial"/>
                <a:sym typeface="Arial"/>
              </a:defRPr>
            </a:lvl1pPr>
          </a:lstStyle>
          <a:p>
            <a:pPr lvl="0">
              <a:defRPr sz="1800"/>
            </a:pPr>
            <a:r>
              <a:rPr sz="700"/>
              <a:t>Source: ISBN 0131497057 Places and Regions in Global Context: Human Geography 4th 2007</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9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19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19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4" nodeType="clickEffect">
                                  <p:stCondLst>
                                    <p:cond delay="0"/>
                                  </p:stCondLst>
                                  <p:iterate>
                                    <p:tmAbs val="0"/>
                                  </p:iterate>
                                  <p:childTnLst>
                                    <p:set>
                                      <p:cBhvr>
                                        <p:cTn id="18" fill="hold"/>
                                        <p:tgtEl>
                                          <p:spTgt spid="192"/>
                                        </p:tgtEl>
                                        <p:attrNameLst>
                                          <p:attrName>style.visibility</p:attrName>
                                        </p:attrNameLst>
                                      </p:cBhvr>
                                      <p:to>
                                        <p:strVal val="visible"/>
                                      </p:to>
                                    </p:set>
                                    <p:animEffect transition="in" filter="fade">
                                      <p:cBhvr>
                                        <p:cTn id="19"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4" animBg="1" advAuto="0"/>
      <p:bldP spid="196" grpId="1" animBg="1" advAuto="0"/>
      <p:bldP spid="197" grpId="2" animBg="1" advAuto="0"/>
      <p:bldP spid="198"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prstGeom prst="rect">
            <a:avLst/>
          </a:prstGeom>
        </p:spPr>
        <p:txBody>
          <a:bodyPr/>
          <a:lstStyle>
            <a:lvl1pPr algn="ctr">
              <a:defRPr sz="9800" b="1"/>
            </a:lvl1pPr>
          </a:lstStyle>
          <a:p>
            <a:pPr lvl="0">
              <a:defRPr sz="1800" b="0"/>
            </a:pPr>
            <a:r>
              <a:rPr sz="9800" b="1"/>
              <a:t>Overview of Lesson</a:t>
            </a:r>
          </a:p>
        </p:txBody>
      </p:sp>
      <p:sp>
        <p:nvSpPr>
          <p:cNvPr id="75" name="Shape 75"/>
          <p:cNvSpPr>
            <a:spLocks noGrp="1"/>
          </p:cNvSpPr>
          <p:nvPr>
            <p:ph type="body" idx="1"/>
          </p:nvPr>
        </p:nvSpPr>
        <p:spPr>
          <a:xfrm>
            <a:off x="571500" y="1982518"/>
            <a:ext cx="11979960" cy="7367520"/>
          </a:xfrm>
          <a:prstGeom prst="rect">
            <a:avLst/>
          </a:prstGeom>
        </p:spPr>
        <p:txBody>
          <a:bodyPr/>
          <a:lstStyle/>
          <a:p>
            <a:pPr marL="379534" lvl="0" indent="-379534" defTabSz="698500">
              <a:spcBef>
                <a:spcPts val="3000"/>
              </a:spcBef>
              <a:defRPr sz="1800">
                <a:solidFill>
                  <a:srgbClr val="000000"/>
                </a:solidFill>
              </a:defRPr>
            </a:pPr>
            <a:r>
              <a:rPr sz="3700"/>
              <a:t>Where is the United States is there a majority of: African-Americans, Asians, Hispanics, and Whites?</a:t>
            </a:r>
          </a:p>
          <a:p>
            <a:pPr marL="379534" lvl="0" indent="-379534" defTabSz="698500">
              <a:spcBef>
                <a:spcPts val="3000"/>
              </a:spcBef>
              <a:defRPr sz="1800">
                <a:solidFill>
                  <a:srgbClr val="000000"/>
                </a:solidFill>
              </a:defRPr>
            </a:pPr>
            <a:r>
              <a:rPr sz="3700"/>
              <a:t>Describe three different ethnic neighborhoods in Los Angeles.</a:t>
            </a:r>
          </a:p>
          <a:p>
            <a:pPr marL="379534" lvl="0" indent="-379534" defTabSz="698500">
              <a:spcBef>
                <a:spcPts val="3000"/>
              </a:spcBef>
              <a:defRPr sz="1800">
                <a:solidFill>
                  <a:srgbClr val="000000"/>
                </a:solidFill>
              </a:defRPr>
            </a:pPr>
            <a:r>
              <a:rPr sz="3700"/>
              <a:t>Describe the diversity in selected US cities.</a:t>
            </a:r>
          </a:p>
          <a:p>
            <a:pPr marL="379534" lvl="0" indent="-379534" defTabSz="698500">
              <a:spcBef>
                <a:spcPts val="3000"/>
              </a:spcBef>
              <a:defRPr sz="1800">
                <a:solidFill>
                  <a:srgbClr val="000000"/>
                </a:solidFill>
              </a:defRPr>
            </a:pPr>
            <a:r>
              <a:rPr sz="3700"/>
              <a:t>Explain what literally divides ethnic groups in the United States (e.g. roads, bodies of water, etc.).</a:t>
            </a:r>
          </a:p>
          <a:p>
            <a:pPr marL="379534" lvl="0" indent="-379534" defTabSz="698500">
              <a:spcBef>
                <a:spcPts val="3000"/>
              </a:spcBef>
              <a:defRPr sz="1800">
                <a:solidFill>
                  <a:srgbClr val="000000"/>
                </a:solidFill>
              </a:defRPr>
            </a:pPr>
            <a:r>
              <a:rPr sz="3700"/>
              <a:t>Complete Student City Activity.</a:t>
            </a:r>
          </a:p>
          <a:p>
            <a:pPr marL="379534" lvl="0" indent="-379534" defTabSz="698500">
              <a:spcBef>
                <a:spcPts val="3000"/>
              </a:spcBef>
              <a:defRPr sz="1800">
                <a:solidFill>
                  <a:srgbClr val="000000"/>
                </a:solidFill>
              </a:defRPr>
            </a:pPr>
            <a:r>
              <a:rPr sz="3700"/>
              <a:t>Describe Shelby County, Tennessee.</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Screen shot 2012-01-25 at 6.19.39 AM.png"/>
          <p:cNvPicPr/>
          <p:nvPr/>
        </p:nvPicPr>
        <p:blipFill>
          <a:blip r:embed="rId2">
            <a:extLst/>
          </a:blip>
          <a:stretch>
            <a:fillRect/>
          </a:stretch>
        </p:blipFill>
        <p:spPr>
          <a:xfrm>
            <a:off x="-5526212" y="-332753"/>
            <a:ext cx="18586727" cy="10414001"/>
          </a:xfrm>
          <a:prstGeom prst="rect">
            <a:avLst/>
          </a:prstGeom>
          <a:ln w="12700">
            <a:miter lim="400000"/>
          </a:ln>
        </p:spPr>
      </p:pic>
      <p:sp>
        <p:nvSpPr>
          <p:cNvPr id="204" name="Shape 204"/>
          <p:cNvSpPr/>
          <p:nvPr/>
        </p:nvSpPr>
        <p:spPr>
          <a:xfrm>
            <a:off x="6083300" y="5308600"/>
            <a:ext cx="838200" cy="83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CBCBCB"/>
          </a:solidFill>
          <a:ln w="25400">
            <a:solidFill/>
            <a:miter lim="400000"/>
          </a:ln>
          <a:extLst>
            <a:ext uri="{C572A759-6A51-4108-AA02-DFA0A04FC94B}">
              <ma14:wrappingTextBoxFlag xmlns:ma14="http://schemas.microsoft.com/office/mac/drawingml/2011/main" val="1"/>
            </a:ext>
          </a:extLst>
        </p:spPr>
        <p:txBody>
          <a:bodyPr lIns="0" tIns="0" rIns="0" bIns="0" anchor="ctr"/>
          <a:lstStyle>
            <a:lvl1pPr>
              <a:defRPr sz="4200" b="1"/>
            </a:lvl1pPr>
          </a:lstStyle>
          <a:p>
            <a:pPr lvl="0">
              <a:defRPr sz="1800" b="0"/>
            </a:pPr>
            <a:r>
              <a:rPr sz="4200" b="1"/>
              <a:t>?</a:t>
            </a:r>
          </a:p>
        </p:txBody>
      </p:sp>
      <p:pic>
        <p:nvPicPr>
          <p:cNvPr id="205" name="Picture 204"/>
          <p:cNvPicPr/>
          <p:nvPr/>
        </p:nvPicPr>
        <p:blipFill>
          <a:blip r:embed="rId3">
            <a:extLst/>
          </a:blip>
          <a:stretch>
            <a:fillRect/>
          </a:stretch>
        </p:blipFill>
        <p:spPr>
          <a:xfrm>
            <a:off x="38100" y="3378200"/>
            <a:ext cx="9093200" cy="6479926"/>
          </a:xfrm>
          <a:prstGeom prst="rect">
            <a:avLst/>
          </a:prstGeom>
          <a:effectLst>
            <a:outerShdw blurRad="127000" dist="76200" dir="2700000" rotWithShape="0">
              <a:srgbClr val="000000">
                <a:alpha val="75000"/>
              </a:srgbClr>
            </a:outerShdw>
          </a:effectLst>
        </p:spPr>
      </p:pic>
      <p:pic>
        <p:nvPicPr>
          <p:cNvPr id="206" name="Picture 205"/>
          <p:cNvPicPr/>
          <p:nvPr/>
        </p:nvPicPr>
        <p:blipFill>
          <a:blip r:embed="rId4">
            <a:extLst/>
          </a:blip>
          <a:stretch>
            <a:fillRect/>
          </a:stretch>
        </p:blipFill>
        <p:spPr>
          <a:xfrm>
            <a:off x="4584700" y="292100"/>
            <a:ext cx="8102600" cy="5830558"/>
          </a:xfrm>
          <a:prstGeom prst="rect">
            <a:avLst/>
          </a:prstGeom>
          <a:effectLst>
            <a:outerShdw blurRad="127000" dist="76200" dir="2700000" rotWithShape="0">
              <a:srgbClr val="000000">
                <a:alpha val="75000"/>
              </a:srgbClr>
            </a:outerShdw>
          </a:effectLst>
        </p:spPr>
      </p:pic>
      <p:pic>
        <p:nvPicPr>
          <p:cNvPr id="207" name="Picture 206"/>
          <p:cNvPicPr/>
          <p:nvPr/>
        </p:nvPicPr>
        <p:blipFill>
          <a:blip r:embed="rId5">
            <a:extLst/>
          </a:blip>
          <a:stretch>
            <a:fillRect/>
          </a:stretch>
        </p:blipFill>
        <p:spPr>
          <a:xfrm>
            <a:off x="4406900" y="2457450"/>
            <a:ext cx="4640171" cy="5689600"/>
          </a:xfrm>
          <a:prstGeom prst="rect">
            <a:avLst/>
          </a:prstGeom>
          <a:effectLst>
            <a:outerShdw blurRad="127000" dist="76200" dir="2700000" rotWithShape="0">
              <a:srgbClr val="000000">
                <a:alpha val="75000"/>
              </a:srgbClr>
            </a:outerShdw>
          </a:effectLst>
        </p:spPr>
      </p:pic>
      <p:pic>
        <p:nvPicPr>
          <p:cNvPr id="208" name="Picture 207"/>
          <p:cNvPicPr/>
          <p:nvPr/>
        </p:nvPicPr>
        <p:blipFill>
          <a:blip r:embed="rId6">
            <a:extLst/>
          </a:blip>
          <a:stretch>
            <a:fillRect/>
          </a:stretch>
        </p:blipFill>
        <p:spPr>
          <a:xfrm>
            <a:off x="2095500" y="571499"/>
            <a:ext cx="4432682" cy="4241801"/>
          </a:xfrm>
          <a:prstGeom prst="rect">
            <a:avLst/>
          </a:prstGeom>
          <a:effectLst>
            <a:outerShdw blurRad="127000" dist="76200" dir="2700000" rotWithShape="0">
              <a:srgbClr val="000000">
                <a:alpha val="75000"/>
              </a:srgbClr>
            </a:outerShdw>
          </a:effectLst>
        </p:spPr>
      </p:pic>
      <p:pic>
        <p:nvPicPr>
          <p:cNvPr id="209" name="Picture 208"/>
          <p:cNvPicPr/>
          <p:nvPr/>
        </p:nvPicPr>
        <p:blipFill>
          <a:blip r:embed="rId7">
            <a:extLst/>
          </a:blip>
          <a:stretch>
            <a:fillRect/>
          </a:stretch>
        </p:blipFill>
        <p:spPr>
          <a:xfrm>
            <a:off x="1079500" y="4235450"/>
            <a:ext cx="9770654" cy="5067300"/>
          </a:xfrm>
          <a:prstGeom prst="rect">
            <a:avLst/>
          </a:prstGeom>
          <a:effectLst>
            <a:outerShdw blurRad="127000" dist="76200" dir="2700000" rotWithShape="0">
              <a:srgbClr val="000000">
                <a:alpha val="75000"/>
              </a:srgbClr>
            </a:outerShdw>
          </a:effectLst>
        </p:spPr>
      </p:pic>
      <p:pic>
        <p:nvPicPr>
          <p:cNvPr id="210" name="Picture 209"/>
          <p:cNvPicPr/>
          <p:nvPr/>
        </p:nvPicPr>
        <p:blipFill>
          <a:blip r:embed="rId8">
            <a:extLst/>
          </a:blip>
          <a:stretch>
            <a:fillRect/>
          </a:stretch>
        </p:blipFill>
        <p:spPr>
          <a:xfrm>
            <a:off x="6032500" y="933378"/>
            <a:ext cx="6921500" cy="4775344"/>
          </a:xfrm>
          <a:prstGeom prst="rect">
            <a:avLst/>
          </a:prstGeom>
          <a:effectLst>
            <a:outerShdw blurRad="127000" dist="76200" dir="2700000" rotWithShape="0">
              <a:srgbClr val="000000">
                <a:alpha val="75000"/>
              </a:srgbClr>
            </a:outerShdw>
          </a:effectLst>
        </p:spPr>
      </p:pic>
      <p:sp>
        <p:nvSpPr>
          <p:cNvPr id="211" name="Shape 211"/>
          <p:cNvSpPr/>
          <p:nvPr/>
        </p:nvSpPr>
        <p:spPr>
          <a:xfrm>
            <a:off x="8864600" y="2451100"/>
            <a:ext cx="1549400" cy="1270000"/>
          </a:xfrm>
          <a:prstGeom prst="roundRect">
            <a:avLst>
              <a:gd name="adj" fmla="val 15000"/>
            </a:avLst>
          </a:prstGeom>
          <a:ln w="127000">
            <a:solidFill>
              <a:srgbClr val="232323"/>
            </a:solidFill>
            <a:miter lim="400000"/>
          </a:ln>
          <a:effectLst>
            <a:outerShdw blurRad="127000" dist="76200" dir="2700000" rotWithShape="0">
              <a:srgbClr val="000000">
                <a:alpha val="75000"/>
              </a:srgbClr>
            </a:outerShdw>
          </a:effectLst>
        </p:spPr>
        <p:txBody>
          <a:bodyPr lIns="0" tIns="0" rIns="0" bIns="0" anchor="ctr"/>
          <a:lstStyle/>
          <a:p>
            <a:pPr lvl="0"/>
            <a:endParaRPr/>
          </a:p>
        </p:txBody>
      </p:sp>
      <p:sp>
        <p:nvSpPr>
          <p:cNvPr id="212" name="Shape 212"/>
          <p:cNvSpPr/>
          <p:nvPr/>
        </p:nvSpPr>
        <p:spPr>
          <a:xfrm>
            <a:off x="4622800" y="5981700"/>
            <a:ext cx="1879600" cy="1270000"/>
          </a:xfrm>
          <a:prstGeom prst="roundRect">
            <a:avLst>
              <a:gd name="adj" fmla="val 15000"/>
            </a:avLst>
          </a:prstGeom>
          <a:ln w="127000">
            <a:solidFill>
              <a:srgbClr val="232323"/>
            </a:solidFill>
            <a:miter lim="400000"/>
          </a:ln>
          <a:effectLst>
            <a:outerShdw blurRad="127000" dist="76200" dir="2700000" rotWithShape="0">
              <a:srgbClr val="000000">
                <a:alpha val="75000"/>
              </a:srgbClr>
            </a:outerShdw>
          </a:effectLst>
        </p:spPr>
        <p:txBody>
          <a:bodyPr lIns="0" tIns="0" rIns="0" bIns="0" anchor="ctr"/>
          <a:lstStyle/>
          <a:p>
            <a:pPr lvl="0"/>
            <a:endParaRPr/>
          </a:p>
        </p:txBody>
      </p:sp>
      <p:sp>
        <p:nvSpPr>
          <p:cNvPr id="213" name="Shape 213"/>
          <p:cNvSpPr/>
          <p:nvPr/>
        </p:nvSpPr>
        <p:spPr>
          <a:xfrm>
            <a:off x="2006600" y="6807200"/>
            <a:ext cx="1752600" cy="1270000"/>
          </a:xfrm>
          <a:prstGeom prst="roundRect">
            <a:avLst>
              <a:gd name="adj" fmla="val 15000"/>
            </a:avLst>
          </a:prstGeom>
          <a:ln w="127000">
            <a:solidFill>
              <a:srgbClr val="232323"/>
            </a:solidFill>
            <a:miter lim="400000"/>
          </a:ln>
          <a:effectLst>
            <a:outerShdw blurRad="127000" dist="76200" dir="2700000" rotWithShape="0">
              <a:srgbClr val="000000">
                <a:alpha val="75000"/>
              </a:srgbClr>
            </a:outerShdw>
          </a:effectLst>
        </p:spPr>
        <p:txBody>
          <a:bodyPr lIns="0" tIns="0" rIns="0" bIns="0" anchor="ctr"/>
          <a:lstStyle/>
          <a:p>
            <a:pPr lvl="0"/>
            <a:endParaRPr/>
          </a:p>
        </p:txBody>
      </p:sp>
      <p:sp>
        <p:nvSpPr>
          <p:cNvPr id="214" name="Shape 214"/>
          <p:cNvSpPr/>
          <p:nvPr/>
        </p:nvSpPr>
        <p:spPr>
          <a:xfrm>
            <a:off x="444500" y="1778000"/>
            <a:ext cx="1447800" cy="1270000"/>
          </a:xfrm>
          <a:prstGeom prst="roundRect">
            <a:avLst>
              <a:gd name="adj" fmla="val 15000"/>
            </a:avLst>
          </a:prstGeom>
          <a:ln w="127000">
            <a:solidFill>
              <a:srgbClr val="232323"/>
            </a:solidFill>
            <a:miter lim="400000"/>
          </a:ln>
          <a:effectLst>
            <a:outerShdw blurRad="127000" dist="76200" dir="2700000" rotWithShape="0">
              <a:srgbClr val="000000">
                <a:alpha val="75000"/>
              </a:srgbClr>
            </a:outerShdw>
          </a:effectLst>
        </p:spPr>
        <p:txBody>
          <a:bodyPr lIns="0" tIns="0" rIns="0" bIns="0" anchor="ctr"/>
          <a:lstStyle/>
          <a:p>
            <a:pPr lvl="0"/>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5"/>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3" nodeType="afterEffect">
                                  <p:stCondLst>
                                    <p:cond delay="0"/>
                                  </p:stCondLst>
                                  <p:iterate>
                                    <p:tmAbs val="0"/>
                                  </p:iterate>
                                  <p:childTnLst>
                                    <p:set>
                                      <p:cBhvr>
                                        <p:cTn id="13" fill="hold">
                                          <p:stCondLst>
                                            <p:cond delay="0"/>
                                          </p:stCondLst>
                                        </p:cTn>
                                        <p:tgtEl>
                                          <p:spTgt spid="204"/>
                                        </p:tgtEl>
                                        <p:attrNameLst>
                                          <p:attrName>style.visibility</p:attrName>
                                        </p:attrNameLst>
                                      </p:cBhvr>
                                      <p:to>
                                        <p:strVal val="hidden"/>
                                      </p:to>
                                    </p:set>
                                  </p:childTnLst>
                                </p:cTn>
                              </p:par>
                            </p:childTnLst>
                          </p:cTn>
                        </p:par>
                        <p:par>
                          <p:cTn id="14" fill="hold">
                            <p:stCondLst>
                              <p:cond delay="0"/>
                            </p:stCondLst>
                            <p:childTnLst>
                              <p:par>
                                <p:cTn id="15" presetID="22" presetClass="entr" presetSubtype="8" fill="hold" grpId="4" nodeType="afterEffect">
                                  <p:stCondLst>
                                    <p:cond delay="0"/>
                                  </p:stCondLst>
                                  <p:iterate>
                                    <p:tmAbs val="0"/>
                                  </p:iterate>
                                  <p:childTnLst>
                                    <p:set>
                                      <p:cBhvr>
                                        <p:cTn id="16" fill="hold"/>
                                        <p:tgtEl>
                                          <p:spTgt spid="211"/>
                                        </p:tgtEl>
                                        <p:attrNameLst>
                                          <p:attrName>style.visibility</p:attrName>
                                        </p:attrNameLst>
                                      </p:cBhvr>
                                      <p:to>
                                        <p:strVal val="visible"/>
                                      </p:to>
                                    </p:set>
                                    <p:animEffect transition="in" filter="wipe(left)">
                                      <p:cBhvr>
                                        <p:cTn id="17" dur="1000"/>
                                        <p:tgtEl>
                                          <p:spTgt spid="2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5" nodeType="clickEffect">
                                  <p:stCondLst>
                                    <p:cond delay="0"/>
                                  </p:stCondLst>
                                  <p:iterate>
                                    <p:tmAbs val="0"/>
                                  </p:iterate>
                                  <p:childTnLst>
                                    <p:set>
                                      <p:cBhvr>
                                        <p:cTn id="21" fill="hold">
                                          <p:stCondLst>
                                            <p:cond delay="0"/>
                                          </p:stCondLst>
                                        </p:cTn>
                                        <p:tgtEl>
                                          <p:spTgt spid="205"/>
                                        </p:tgtEl>
                                        <p:attrNameLst>
                                          <p:attrName>style.visibility</p:attrName>
                                        </p:attrNameLst>
                                      </p:cBhvr>
                                      <p:to>
                                        <p:strVal val="hidden"/>
                                      </p:to>
                                    </p:set>
                                  </p:childTnLst>
                                </p:cTn>
                              </p:par>
                            </p:childTnLst>
                          </p:cTn>
                        </p:par>
                        <p:par>
                          <p:cTn id="22" fill="hold">
                            <p:stCondLst>
                              <p:cond delay="0"/>
                            </p:stCondLst>
                            <p:childTnLst>
                              <p:par>
                                <p:cTn id="23" presetID="1" presetClass="exit" presetSubtype="0" fill="hold" grpId="6" nodeType="afterEffect">
                                  <p:stCondLst>
                                    <p:cond delay="0"/>
                                  </p:stCondLst>
                                  <p:iterate>
                                    <p:tmAbs val="0"/>
                                  </p:iterate>
                                  <p:childTnLst>
                                    <p:set>
                                      <p:cBhvr>
                                        <p:cTn id="24" fill="hold">
                                          <p:stCondLst>
                                            <p:cond delay="0"/>
                                          </p:stCondLst>
                                        </p:cTn>
                                        <p:tgtEl>
                                          <p:spTgt spid="211"/>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7" nodeType="afterEffect">
                                  <p:stCondLst>
                                    <p:cond delay="0"/>
                                  </p:stCondLst>
                                  <p:iterate>
                                    <p:tmAbs val="0"/>
                                  </p:iterate>
                                  <p:childTnLst>
                                    <p:set>
                                      <p:cBhvr>
                                        <p:cTn id="27" fill="hold"/>
                                        <p:tgtEl>
                                          <p:spTgt spid="206"/>
                                        </p:tgtEl>
                                        <p:attrNameLst>
                                          <p:attrName>style.visibility</p:attrName>
                                        </p:attrNameLst>
                                      </p:cBhvr>
                                      <p:to>
                                        <p:strVal val="visible"/>
                                      </p:to>
                                    </p:set>
                                  </p:childTnLst>
                                </p:cTn>
                              </p:par>
                            </p:childTnLst>
                          </p:cTn>
                        </p:par>
                        <p:par>
                          <p:cTn id="28" fill="hold">
                            <p:stCondLst>
                              <p:cond delay="0"/>
                            </p:stCondLst>
                            <p:childTnLst>
                              <p:par>
                                <p:cTn id="29" presetID="22" presetClass="entr" presetSubtype="8" fill="hold" grpId="8" nodeType="afterEffect">
                                  <p:stCondLst>
                                    <p:cond delay="0"/>
                                  </p:stCondLst>
                                  <p:iterate>
                                    <p:tmAbs val="0"/>
                                  </p:iterate>
                                  <p:childTnLst>
                                    <p:set>
                                      <p:cBhvr>
                                        <p:cTn id="30" fill="hold"/>
                                        <p:tgtEl>
                                          <p:spTgt spid="212"/>
                                        </p:tgtEl>
                                        <p:attrNameLst>
                                          <p:attrName>style.visibility</p:attrName>
                                        </p:attrNameLst>
                                      </p:cBhvr>
                                      <p:to>
                                        <p:strVal val="visible"/>
                                      </p:to>
                                    </p:set>
                                    <p:animEffect transition="in" filter="wipe(left)">
                                      <p:cBhvr>
                                        <p:cTn id="31" dur="1000"/>
                                        <p:tgtEl>
                                          <p:spTgt spid="2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9" nodeType="clickEffect">
                                  <p:stCondLst>
                                    <p:cond delay="0"/>
                                  </p:stCondLst>
                                  <p:iterate>
                                    <p:tmAbs val="0"/>
                                  </p:iterate>
                                  <p:childTnLst>
                                    <p:set>
                                      <p:cBhvr>
                                        <p:cTn id="35" fill="hold">
                                          <p:stCondLst>
                                            <p:cond delay="0"/>
                                          </p:stCondLst>
                                        </p:cTn>
                                        <p:tgtEl>
                                          <p:spTgt spid="206"/>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0" nodeType="afterEffect">
                                  <p:stCondLst>
                                    <p:cond delay="0"/>
                                  </p:stCondLst>
                                  <p:iterate>
                                    <p:tmAbs val="0"/>
                                  </p:iterate>
                                  <p:childTnLst>
                                    <p:set>
                                      <p:cBhvr>
                                        <p:cTn id="38" fill="hold">
                                          <p:stCondLst>
                                            <p:cond delay="0"/>
                                          </p:stCondLst>
                                        </p:cTn>
                                        <p:tgtEl>
                                          <p:spTgt spid="212"/>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11" nodeType="afterEffect">
                                  <p:stCondLst>
                                    <p:cond delay="0"/>
                                  </p:stCondLst>
                                  <p:iterate>
                                    <p:tmAbs val="0"/>
                                  </p:iterate>
                                  <p:childTnLst>
                                    <p:set>
                                      <p:cBhvr>
                                        <p:cTn id="41" fill="hold"/>
                                        <p:tgtEl>
                                          <p:spTgt spid="207"/>
                                        </p:tgtEl>
                                        <p:attrNameLst>
                                          <p:attrName>style.visibility</p:attrName>
                                        </p:attrNameLst>
                                      </p:cBhvr>
                                      <p:to>
                                        <p:strVal val="visible"/>
                                      </p:to>
                                    </p:set>
                                  </p:childTnLst>
                                </p:cTn>
                              </p:par>
                            </p:childTnLst>
                          </p:cTn>
                        </p:par>
                        <p:par>
                          <p:cTn id="42" fill="hold">
                            <p:stCondLst>
                              <p:cond delay="0"/>
                            </p:stCondLst>
                            <p:childTnLst>
                              <p:par>
                                <p:cTn id="43" presetID="22" presetClass="entr" presetSubtype="8" fill="hold" grpId="12" nodeType="afterEffect">
                                  <p:stCondLst>
                                    <p:cond delay="0"/>
                                  </p:stCondLst>
                                  <p:iterate>
                                    <p:tmAbs val="0"/>
                                  </p:iterate>
                                  <p:childTnLst>
                                    <p:set>
                                      <p:cBhvr>
                                        <p:cTn id="44" fill="hold"/>
                                        <p:tgtEl>
                                          <p:spTgt spid="213"/>
                                        </p:tgtEl>
                                        <p:attrNameLst>
                                          <p:attrName>style.visibility</p:attrName>
                                        </p:attrNameLst>
                                      </p:cBhvr>
                                      <p:to>
                                        <p:strVal val="visible"/>
                                      </p:to>
                                    </p:set>
                                    <p:animEffect transition="in" filter="wipe(left)">
                                      <p:cBhvr>
                                        <p:cTn id="45" dur="1000"/>
                                        <p:tgtEl>
                                          <p:spTgt spid="21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3" nodeType="clickEffect">
                                  <p:stCondLst>
                                    <p:cond delay="0"/>
                                  </p:stCondLst>
                                  <p:iterate>
                                    <p:tmAbs val="0"/>
                                  </p:iterate>
                                  <p:childTnLst>
                                    <p:set>
                                      <p:cBhvr>
                                        <p:cTn id="49" fill="hold">
                                          <p:stCondLst>
                                            <p:cond delay="0"/>
                                          </p:stCondLst>
                                        </p:cTn>
                                        <p:tgtEl>
                                          <p:spTgt spid="207"/>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grpId="14" nodeType="afterEffect">
                                  <p:stCondLst>
                                    <p:cond delay="0"/>
                                  </p:stCondLst>
                                  <p:iterate>
                                    <p:tmAbs val="0"/>
                                  </p:iterate>
                                  <p:childTnLst>
                                    <p:set>
                                      <p:cBhvr>
                                        <p:cTn id="52" fill="hold"/>
                                        <p:tgtEl>
                                          <p:spTgt spid="208"/>
                                        </p:tgtEl>
                                        <p:attrNameLst>
                                          <p:attrName>style.visibility</p:attrName>
                                        </p:attrNameLst>
                                      </p:cBhvr>
                                      <p:to>
                                        <p:strVal val="visible"/>
                                      </p:to>
                                    </p:set>
                                  </p:childTnLst>
                                </p:cTn>
                              </p:par>
                            </p:childTnLst>
                          </p:cTn>
                        </p:par>
                        <p:par>
                          <p:cTn id="53" fill="hold">
                            <p:stCondLst>
                              <p:cond delay="0"/>
                            </p:stCondLst>
                            <p:childTnLst>
                              <p:par>
                                <p:cTn id="54" presetID="1" presetClass="exit" presetSubtype="0" fill="hold" grpId="15" nodeType="afterEffect">
                                  <p:stCondLst>
                                    <p:cond delay="0"/>
                                  </p:stCondLst>
                                  <p:iterate>
                                    <p:tmAbs val="0"/>
                                  </p:iterate>
                                  <p:childTnLst>
                                    <p:set>
                                      <p:cBhvr>
                                        <p:cTn id="55" fill="hold">
                                          <p:stCondLst>
                                            <p:cond delay="0"/>
                                          </p:stCondLst>
                                        </p:cTn>
                                        <p:tgtEl>
                                          <p:spTgt spid="213"/>
                                        </p:tgtEl>
                                        <p:attrNameLst>
                                          <p:attrName>style.visibility</p:attrName>
                                        </p:attrNameLst>
                                      </p:cBhvr>
                                      <p:to>
                                        <p:strVal val="hidden"/>
                                      </p:to>
                                    </p:set>
                                  </p:childTnLst>
                                </p:cTn>
                              </p:par>
                            </p:childTnLst>
                          </p:cTn>
                        </p:par>
                        <p:par>
                          <p:cTn id="56" fill="hold">
                            <p:stCondLst>
                              <p:cond delay="0"/>
                            </p:stCondLst>
                            <p:childTnLst>
                              <p:par>
                                <p:cTn id="57" presetID="22" presetClass="entr" presetSubtype="8" fill="hold" grpId="16" nodeType="afterEffect">
                                  <p:stCondLst>
                                    <p:cond delay="0"/>
                                  </p:stCondLst>
                                  <p:iterate>
                                    <p:tmAbs val="0"/>
                                  </p:iterate>
                                  <p:childTnLst>
                                    <p:set>
                                      <p:cBhvr>
                                        <p:cTn id="58" fill="hold"/>
                                        <p:tgtEl>
                                          <p:spTgt spid="214"/>
                                        </p:tgtEl>
                                        <p:attrNameLst>
                                          <p:attrName>style.visibility</p:attrName>
                                        </p:attrNameLst>
                                      </p:cBhvr>
                                      <p:to>
                                        <p:strVal val="visible"/>
                                      </p:to>
                                    </p:set>
                                    <p:animEffect transition="in" filter="wipe(left)">
                                      <p:cBhvr>
                                        <p:cTn id="59" dur="1000"/>
                                        <p:tgtEl>
                                          <p:spTgt spid="21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7" nodeType="clickEffect">
                                  <p:stCondLst>
                                    <p:cond delay="0"/>
                                  </p:stCondLst>
                                  <p:iterate>
                                    <p:tmAbs val="0"/>
                                  </p:iterate>
                                  <p:childTnLst>
                                    <p:set>
                                      <p:cBhvr>
                                        <p:cTn id="63" fill="hold"/>
                                        <p:tgtEl>
                                          <p:spTgt spid="20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18" nodeType="clickEffect">
                                  <p:stCondLst>
                                    <p:cond delay="0"/>
                                  </p:stCondLst>
                                  <p:iterate>
                                    <p:tmAbs val="0"/>
                                  </p:iterate>
                                  <p:childTnLst>
                                    <p:set>
                                      <p:cBhvr>
                                        <p:cTn id="67" fill="hold"/>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animBg="1" advAuto="0"/>
      <p:bldP spid="204" grpId="3" animBg="1" advAuto="0"/>
      <p:bldP spid="205" grpId="2" animBg="1" advAuto="0"/>
      <p:bldP spid="205" grpId="5" animBg="1" advAuto="0"/>
      <p:bldP spid="206" grpId="7" animBg="1" advAuto="0"/>
      <p:bldP spid="206" grpId="9" animBg="1" advAuto="0"/>
      <p:bldP spid="207" grpId="11" animBg="1" advAuto="0"/>
      <p:bldP spid="207" grpId="13" animBg="1" advAuto="0"/>
      <p:bldP spid="208" grpId="14" animBg="1" advAuto="0"/>
      <p:bldP spid="209" grpId="17" animBg="1" advAuto="0"/>
      <p:bldP spid="210" grpId="18" animBg="1" advAuto="0"/>
      <p:bldP spid="211" grpId="4" animBg="1" advAuto="0"/>
      <p:bldP spid="211" grpId="6" animBg="1" advAuto="0"/>
      <p:bldP spid="212" grpId="8" animBg="1" advAuto="0"/>
      <p:bldP spid="212" grpId="10" animBg="1" advAuto="0"/>
      <p:bldP spid="213" grpId="12" animBg="1" advAuto="0"/>
      <p:bldP spid="213" grpId="15" animBg="1" advAuto="0"/>
      <p:bldP spid="214" grpId="16"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15"/>
          <p:cNvPicPr/>
          <p:nvPr/>
        </p:nvPicPr>
        <p:blipFill>
          <a:blip r:embed="rId2">
            <a:extLst/>
          </a:blip>
          <a:stretch>
            <a:fillRect/>
          </a:stretch>
        </p:blipFill>
        <p:spPr>
          <a:xfrm>
            <a:off x="232159" y="1720850"/>
            <a:ext cx="12535811" cy="6794500"/>
          </a:xfrm>
          <a:prstGeom prst="rect">
            <a:avLst/>
          </a:prstGeom>
          <a:effectLst>
            <a:outerShdw blurRad="38100" dist="12700" dir="5400000" rotWithShape="0">
              <a:srgbClr val="000000">
                <a:alpha val="50000"/>
              </a:srgbClr>
            </a:outerShdw>
          </a:effectLst>
        </p:spPr>
      </p:pic>
      <p:sp>
        <p:nvSpPr>
          <p:cNvPr id="217" name="Shape 217"/>
          <p:cNvSpPr/>
          <p:nvPr/>
        </p:nvSpPr>
        <p:spPr>
          <a:xfrm>
            <a:off x="1910291" y="8445500"/>
            <a:ext cx="9182665"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http://projects.nytimes.com/census</a:t>
            </a:r>
          </a:p>
        </p:txBody>
      </p:sp>
      <p:sp>
        <p:nvSpPr>
          <p:cNvPr id="218" name="Shape 218"/>
          <p:cNvSpPr/>
          <p:nvPr/>
        </p:nvSpPr>
        <p:spPr>
          <a:xfrm>
            <a:off x="788175" y="378983"/>
            <a:ext cx="11417301" cy="535417"/>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2900" b="1"/>
            </a:lvl1pPr>
          </a:lstStyle>
          <a:p>
            <a:pPr lvl="0">
              <a:defRPr sz="1800" b="0"/>
            </a:pPr>
            <a:r>
              <a:rPr sz="2900" b="1"/>
              <a:t>What do you notice about the diversity in our largest four cities?</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p:nvPr/>
        </p:nvSpPr>
        <p:spPr>
          <a:xfrm>
            <a:off x="228600" y="1003300"/>
            <a:ext cx="12534900" cy="2298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spcBef>
                <a:spcPts val="900"/>
              </a:spcBef>
              <a:defRPr sz="1800"/>
            </a:pPr>
            <a:r>
              <a:rPr sz="3600" b="1">
                <a:solidFill>
                  <a:srgbClr val="232323"/>
                </a:solidFill>
                <a:latin typeface="Helvetica Neue"/>
                <a:ea typeface="Helvetica Neue"/>
                <a:cs typeface="Helvetica Neue"/>
                <a:sym typeface="Helvetica Neue"/>
              </a:rPr>
              <a:t>Race</a:t>
            </a:r>
            <a:r>
              <a:rPr sz="3600">
                <a:solidFill>
                  <a:srgbClr val="232323"/>
                </a:solidFill>
                <a:latin typeface="Helvetica Neue"/>
                <a:ea typeface="Helvetica Neue"/>
                <a:cs typeface="Helvetica Neue"/>
                <a:sym typeface="Helvetica Neue"/>
              </a:rPr>
              <a:t> refers to a person's physical appearance, such as skin color, eye color, </a:t>
            </a:r>
            <a:r>
              <a:rPr sz="3600">
                <a:solidFill>
                  <a:srgbClr val="232323"/>
                </a:solidFill>
                <a:latin typeface="Helvetica Neue"/>
                <a:ea typeface="Helvetica Neue"/>
                <a:cs typeface="Helvetica Neue"/>
                <a:sym typeface="Helvetica Neue"/>
                <a:hlinkClick r:id="rId2"/>
              </a:rPr>
              <a:t>hair</a:t>
            </a:r>
            <a:r>
              <a:rPr sz="3600">
                <a:solidFill>
                  <a:srgbClr val="232323"/>
                </a:solidFill>
                <a:latin typeface="Helvetica Neue"/>
                <a:ea typeface="Helvetica Neue"/>
                <a:cs typeface="Helvetica Neue"/>
                <a:sym typeface="Helvetica Neue"/>
              </a:rPr>
              <a:t> color, </a:t>
            </a:r>
            <a:r>
              <a:rPr sz="3600">
                <a:solidFill>
                  <a:srgbClr val="232323"/>
                </a:solidFill>
                <a:latin typeface="Helvetica Neue"/>
                <a:ea typeface="Helvetica Neue"/>
                <a:cs typeface="Helvetica Neue"/>
                <a:sym typeface="Helvetica Neue"/>
                <a:hlinkClick r:id="rId3"/>
              </a:rPr>
              <a:t>bone</a:t>
            </a:r>
            <a:r>
              <a:rPr sz="3600">
                <a:solidFill>
                  <a:srgbClr val="232323"/>
                </a:solidFill>
                <a:latin typeface="Helvetica Neue"/>
                <a:ea typeface="Helvetica Neue"/>
                <a:cs typeface="Helvetica Neue"/>
                <a:sym typeface="Helvetica Neue"/>
              </a:rPr>
              <a:t>/jaw structure etc. </a:t>
            </a:r>
            <a:r>
              <a:rPr sz="3600" b="1">
                <a:solidFill>
                  <a:srgbClr val="232323"/>
                </a:solidFill>
                <a:latin typeface="Helvetica Neue"/>
                <a:ea typeface="Helvetica Neue"/>
                <a:cs typeface="Helvetica Neue"/>
                <a:sym typeface="Helvetica Neue"/>
              </a:rPr>
              <a:t>Ethnicity</a:t>
            </a:r>
            <a:r>
              <a:rPr sz="3600">
                <a:solidFill>
                  <a:srgbClr val="232323"/>
                </a:solidFill>
                <a:latin typeface="Helvetica Neue"/>
                <a:ea typeface="Helvetica Neue"/>
                <a:cs typeface="Helvetica Neue"/>
                <a:sym typeface="Helvetica Neue"/>
              </a:rPr>
              <a:t>, on the other hand, relates to cultural factors such as nationality, culture, ancestry, language and beliefs.</a:t>
            </a:r>
          </a:p>
        </p:txBody>
      </p:sp>
      <p:pic>
        <p:nvPicPr>
          <p:cNvPr id="221" name="droppedImage.png"/>
          <p:cNvPicPr/>
          <p:nvPr/>
        </p:nvPicPr>
        <p:blipFill>
          <a:blip r:embed="rId4">
            <a:extLst/>
          </a:blip>
          <a:stretch>
            <a:fillRect/>
          </a:stretch>
        </p:blipFill>
        <p:spPr>
          <a:xfrm>
            <a:off x="1068043" y="3708400"/>
            <a:ext cx="10868713" cy="5359400"/>
          </a:xfrm>
          <a:prstGeom prst="rect">
            <a:avLst/>
          </a:prstGeom>
          <a:ln w="12700">
            <a:miter lim="400000"/>
          </a:ln>
          <a:effectLst>
            <a:outerShdw blurRad="127000" dist="76200" dir="2700000" rotWithShape="0">
              <a:srgbClr val="000000">
                <a:alpha val="75000"/>
              </a:srgbClr>
            </a:outerShdw>
          </a:effectLst>
        </p:spPr>
      </p:pic>
      <p:sp>
        <p:nvSpPr>
          <p:cNvPr id="222" name="Shape 222"/>
          <p:cNvSpPr/>
          <p:nvPr/>
        </p:nvSpPr>
        <p:spPr>
          <a:xfrm>
            <a:off x="8820017" y="9283700"/>
            <a:ext cx="3895805"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200" b="1"/>
            </a:lvl1pPr>
          </a:lstStyle>
          <a:p>
            <a:pPr lvl="0">
              <a:defRPr sz="1800" b="0"/>
            </a:pPr>
            <a:r>
              <a:rPr sz="1200" b="1"/>
              <a:t>http://www.diffen.com/difference/Ethnicity_vs_Race</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p:nvPr/>
        </p:nvSpPr>
        <p:spPr>
          <a:xfrm>
            <a:off x="749300" y="176151"/>
            <a:ext cx="11493500" cy="939965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spcBef>
                <a:spcPts val="1900"/>
              </a:spcBef>
              <a:defRPr sz="1800"/>
            </a:pPr>
            <a:r>
              <a:rPr sz="3000" b="1">
                <a:solidFill>
                  <a:srgbClr val="323333"/>
                </a:solidFill>
                <a:latin typeface="Helvetica"/>
                <a:ea typeface="Helvetica"/>
                <a:cs typeface="Helvetica"/>
                <a:sym typeface="Helvetica"/>
              </a:rPr>
              <a:t>Race</a:t>
            </a:r>
          </a:p>
          <a:p>
            <a:pPr lvl="0" algn="l" defTabSz="457200">
              <a:defRPr sz="1800"/>
            </a:pPr>
            <a:r>
              <a:rPr sz="3000" b="1">
                <a:solidFill>
                  <a:srgbClr val="323333"/>
                </a:solidFill>
                <a:latin typeface="Arial"/>
                <a:ea typeface="Arial"/>
                <a:cs typeface="Arial"/>
                <a:sym typeface="Arial"/>
              </a:rPr>
              <a:t>What is Race?</a:t>
            </a:r>
          </a:p>
          <a:p>
            <a:pPr lvl="0" algn="l" defTabSz="457200">
              <a:spcBef>
                <a:spcPts val="1000"/>
              </a:spcBef>
              <a:defRPr sz="1800"/>
            </a:pPr>
            <a:r>
              <a:rPr sz="3000">
                <a:solidFill>
                  <a:srgbClr val="323333"/>
                </a:solidFill>
                <a:latin typeface="Arial"/>
                <a:ea typeface="Arial"/>
                <a:cs typeface="Arial"/>
                <a:sym typeface="Arial"/>
              </a:rPr>
              <a:t>The data on race were derived from answers to the question on race that was asked of individuals in the United States. The Census Bureau collects racial data in accordance with guidelines provided by the U.S. Office of Management and Budget (OMB), and these data are based on self-identification.</a:t>
            </a:r>
          </a:p>
          <a:p>
            <a:pPr lvl="0" algn="l" defTabSz="457200">
              <a:spcBef>
                <a:spcPts val="1000"/>
              </a:spcBef>
              <a:defRPr sz="1800"/>
            </a:pPr>
            <a:r>
              <a:rPr sz="3000">
                <a:solidFill>
                  <a:srgbClr val="323333"/>
                </a:solidFill>
                <a:latin typeface="Arial"/>
                <a:ea typeface="Arial"/>
                <a:cs typeface="Arial"/>
                <a:sym typeface="Arial"/>
              </a:rPr>
              <a:t>The racial categories included in the census questionnaire generally reflect a social definition of race recognized in this country and not an attempt to define race biologically, anthropologically, or genetically. In addition, it is recognized that the categories of the race item include racial and national origin or sociocultural groups. People may choose to report more than one race to indicate their racial mixture, such as “American Indian” and “White.” People who identify their origin as Hispanic, Latino, or Spanish may be of any race.</a:t>
            </a:r>
          </a:p>
          <a:p>
            <a:pPr lvl="0" algn="l" defTabSz="457200">
              <a:spcBef>
                <a:spcPts val="1000"/>
              </a:spcBef>
              <a:defRPr sz="1800"/>
            </a:pPr>
            <a:r>
              <a:rPr sz="3000">
                <a:solidFill>
                  <a:srgbClr val="323333"/>
                </a:solidFill>
                <a:latin typeface="Arial"/>
                <a:ea typeface="Arial"/>
                <a:cs typeface="Arial"/>
                <a:sym typeface="Arial"/>
              </a:rPr>
              <a:t>OMB requires five minimum categories: White, Black or African American, American Indian or Alaska Native, Asian, and Native Hawaiian or Other Pacific Islander.</a:t>
            </a:r>
          </a:p>
        </p:txBody>
      </p:sp>
      <p:sp>
        <p:nvSpPr>
          <p:cNvPr id="225" name="Shape 225"/>
          <p:cNvSpPr/>
          <p:nvPr/>
        </p:nvSpPr>
        <p:spPr>
          <a:xfrm>
            <a:off x="9768265" y="9131300"/>
            <a:ext cx="2716836" cy="292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200"/>
            </a:lvl1pPr>
          </a:lstStyle>
          <a:p>
            <a:pPr lvl="0">
              <a:defRPr sz="1800"/>
            </a:pPr>
            <a:r>
              <a:rPr sz="1200"/>
              <a:t>http://www.census.gov/population/race</a:t>
            </a: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Screen shot 2012-01-25 at 6.18.57 AM.png"/>
          <p:cNvPicPr/>
          <p:nvPr/>
        </p:nvPicPr>
        <p:blipFill>
          <a:blip r:embed="rId2">
            <a:extLst/>
          </a:blip>
          <a:stretch>
            <a:fillRect/>
          </a:stretch>
        </p:blipFill>
        <p:spPr>
          <a:xfrm>
            <a:off x="-58580" y="-1168400"/>
            <a:ext cx="13112195" cy="12077700"/>
          </a:xfrm>
          <a:prstGeom prst="rect">
            <a:avLst/>
          </a:prstGeom>
          <a:ln w="12700">
            <a:miter lim="400000"/>
          </a:ln>
        </p:spPr>
      </p:pic>
      <p:sp>
        <p:nvSpPr>
          <p:cNvPr id="228" name="Shape 228"/>
          <p:cNvSpPr/>
          <p:nvPr/>
        </p:nvSpPr>
        <p:spPr>
          <a:xfrm>
            <a:off x="788175" y="378983"/>
            <a:ext cx="11417301" cy="535417"/>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2900" b="1"/>
            </a:lvl1pPr>
          </a:lstStyle>
          <a:p>
            <a:pPr lvl="0">
              <a:defRPr sz="1800" b="0"/>
            </a:pPr>
            <a:r>
              <a:rPr sz="2900" b="1"/>
              <a:t>What do you notice about the diversity in our largest four cities?</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droppedImage.png"/>
          <p:cNvPicPr/>
          <p:nvPr/>
        </p:nvPicPr>
        <p:blipFill>
          <a:blip r:embed="rId2">
            <a:extLst/>
          </a:blip>
          <a:stretch>
            <a:fillRect/>
          </a:stretch>
        </p:blipFill>
        <p:spPr>
          <a:xfrm>
            <a:off x="-57150" y="-1270117"/>
            <a:ext cx="19316700" cy="11076089"/>
          </a:xfrm>
          <a:prstGeom prst="rect">
            <a:avLst/>
          </a:prstGeom>
          <a:ln w="12700">
            <a:miter lim="400000"/>
          </a:ln>
        </p:spPr>
      </p:pic>
      <p:sp>
        <p:nvSpPr>
          <p:cNvPr id="231" name="Shape 231"/>
          <p:cNvSpPr/>
          <p:nvPr/>
        </p:nvSpPr>
        <p:spPr>
          <a:xfrm>
            <a:off x="788175" y="378983"/>
            <a:ext cx="11417301" cy="535417"/>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2900" b="1"/>
            </a:lvl1pPr>
          </a:lstStyle>
          <a:p>
            <a:pPr lvl="0">
              <a:defRPr sz="1800" b="0"/>
            </a:pPr>
            <a:r>
              <a:rPr sz="2900" b="1"/>
              <a:t>What do you notice about the diversity in our largest four cities?</a:t>
            </a:r>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Screen shot 2012-01-25 at 6.21.18 AM.png"/>
          <p:cNvPicPr/>
          <p:nvPr/>
        </p:nvPicPr>
        <p:blipFill>
          <a:blip r:embed="rId2">
            <a:extLst/>
          </a:blip>
          <a:stretch>
            <a:fillRect/>
          </a:stretch>
        </p:blipFill>
        <p:spPr>
          <a:xfrm>
            <a:off x="-4739" y="-306868"/>
            <a:ext cx="13030201" cy="10151436"/>
          </a:xfrm>
          <a:prstGeom prst="rect">
            <a:avLst/>
          </a:prstGeom>
          <a:ln w="12700">
            <a:miter lim="400000"/>
          </a:ln>
        </p:spPr>
      </p:pic>
      <p:sp>
        <p:nvSpPr>
          <p:cNvPr id="234" name="Shape 234"/>
          <p:cNvSpPr/>
          <p:nvPr/>
        </p:nvSpPr>
        <p:spPr>
          <a:xfrm>
            <a:off x="788175" y="378983"/>
            <a:ext cx="11417301" cy="535417"/>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2900" b="1"/>
            </a:lvl1pPr>
          </a:lstStyle>
          <a:p>
            <a:pPr lvl="0">
              <a:defRPr sz="1800" b="0"/>
            </a:pPr>
            <a:r>
              <a:rPr sz="2900" b="1"/>
              <a:t>What do you notice about the diversity in our largest four cities?</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Screen shot 2012-01-25 at 6.20.21 AM.png"/>
          <p:cNvPicPr/>
          <p:nvPr/>
        </p:nvPicPr>
        <p:blipFill>
          <a:blip r:embed="rId2">
            <a:extLst/>
          </a:blip>
          <a:stretch>
            <a:fillRect/>
          </a:stretch>
        </p:blipFill>
        <p:spPr>
          <a:xfrm>
            <a:off x="-93689" y="-173480"/>
            <a:ext cx="14643666" cy="10087860"/>
          </a:xfrm>
          <a:prstGeom prst="rect">
            <a:avLst/>
          </a:prstGeom>
          <a:ln w="12700">
            <a:miter lim="400000"/>
          </a:ln>
        </p:spPr>
      </p:pic>
      <p:sp>
        <p:nvSpPr>
          <p:cNvPr id="237" name="Shape 237"/>
          <p:cNvSpPr/>
          <p:nvPr/>
        </p:nvSpPr>
        <p:spPr>
          <a:xfrm>
            <a:off x="788175" y="378983"/>
            <a:ext cx="11417301" cy="535417"/>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2900" b="1"/>
            </a:lvl1pPr>
          </a:lstStyle>
          <a:p>
            <a:pPr lvl="0">
              <a:defRPr sz="1800" b="0"/>
            </a:pPr>
            <a:r>
              <a:rPr sz="2900" b="1"/>
              <a:t>What do you notice about the diversity in our largest four cities?</a:t>
            </a: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p:nvPr/>
        </p:nvSpPr>
        <p:spPr>
          <a:xfrm>
            <a:off x="-38100" y="-38100"/>
            <a:ext cx="6502400" cy="4889500"/>
          </a:xfrm>
          <a:prstGeom prst="rect">
            <a:avLst/>
          </a:prstGeom>
          <a:solidFill>
            <a:srgbClr val="CBCBCB"/>
          </a:solidFill>
          <a:ln w="25400">
            <a:solidFill>
              <a:srgbClr val="000000">
                <a:alpha val="0"/>
              </a:srgbClr>
            </a:solidFill>
            <a:miter lim="400000"/>
          </a:ln>
        </p:spPr>
        <p:txBody>
          <a:bodyPr lIns="0" tIns="0" rIns="0" bIns="0" anchor="ctr"/>
          <a:lstStyle/>
          <a:p>
            <a:pPr lvl="0"/>
            <a:endParaRPr/>
          </a:p>
        </p:txBody>
      </p:sp>
      <p:pic>
        <p:nvPicPr>
          <p:cNvPr id="240" name="Screen shot 2012-01-25 at 6.18.57 AM.png"/>
          <p:cNvPicPr/>
          <p:nvPr/>
        </p:nvPicPr>
        <p:blipFill>
          <a:blip r:embed="rId2">
            <a:extLst/>
          </a:blip>
          <a:srcRect l="23467" t="16566" r="149" b="21739"/>
          <a:stretch>
            <a:fillRect/>
          </a:stretch>
        </p:blipFill>
        <p:spPr>
          <a:xfrm>
            <a:off x="-50800" y="-25400"/>
            <a:ext cx="6489700" cy="4828224"/>
          </a:xfrm>
          <a:prstGeom prst="rect">
            <a:avLst/>
          </a:prstGeom>
          <a:ln w="12700">
            <a:miter lim="400000"/>
          </a:ln>
        </p:spPr>
      </p:pic>
      <p:pic>
        <p:nvPicPr>
          <p:cNvPr id="241" name="droppedImage.png"/>
          <p:cNvPicPr/>
          <p:nvPr/>
        </p:nvPicPr>
        <p:blipFill>
          <a:blip r:embed="rId3">
            <a:extLst/>
          </a:blip>
          <a:srcRect l="21716" t="16602" r="21719" b="10004"/>
          <a:stretch>
            <a:fillRect/>
          </a:stretch>
        </p:blipFill>
        <p:spPr>
          <a:xfrm>
            <a:off x="6565900" y="-25400"/>
            <a:ext cx="6489700" cy="4828224"/>
          </a:xfrm>
          <a:prstGeom prst="rect">
            <a:avLst/>
          </a:prstGeom>
          <a:ln w="12700">
            <a:miter lim="400000"/>
          </a:ln>
        </p:spPr>
      </p:pic>
      <p:sp>
        <p:nvSpPr>
          <p:cNvPr id="242" name="Shape 242"/>
          <p:cNvSpPr/>
          <p:nvPr/>
        </p:nvSpPr>
        <p:spPr>
          <a:xfrm>
            <a:off x="-50800" y="4889500"/>
            <a:ext cx="6502400" cy="4889500"/>
          </a:xfrm>
          <a:prstGeom prst="rect">
            <a:avLst/>
          </a:prstGeom>
          <a:solidFill>
            <a:srgbClr val="CBCBCB"/>
          </a:solidFill>
          <a:ln w="25400">
            <a:solidFill>
              <a:srgbClr val="000000">
                <a:alpha val="0"/>
              </a:srgbClr>
            </a:solidFill>
            <a:miter lim="400000"/>
          </a:ln>
        </p:spPr>
        <p:txBody>
          <a:bodyPr lIns="0" tIns="0" rIns="0" bIns="0" anchor="ctr"/>
          <a:lstStyle/>
          <a:p>
            <a:pPr lvl="0"/>
            <a:endParaRPr/>
          </a:p>
        </p:txBody>
      </p:sp>
      <p:pic>
        <p:nvPicPr>
          <p:cNvPr id="243" name="Screen shot 2012-01-25 at 6.21.18 AM.png"/>
          <p:cNvPicPr/>
          <p:nvPr/>
        </p:nvPicPr>
        <p:blipFill>
          <a:blip r:embed="rId4">
            <a:extLst/>
          </a:blip>
          <a:srcRect l="26617" t="29041" r="10989" b="11375"/>
          <a:stretch>
            <a:fillRect/>
          </a:stretch>
        </p:blipFill>
        <p:spPr>
          <a:xfrm>
            <a:off x="-50800" y="4914900"/>
            <a:ext cx="6489700" cy="4828224"/>
          </a:xfrm>
          <a:prstGeom prst="rect">
            <a:avLst/>
          </a:prstGeom>
          <a:ln w="12700">
            <a:miter lim="400000"/>
          </a:ln>
        </p:spPr>
      </p:pic>
      <p:pic>
        <p:nvPicPr>
          <p:cNvPr id="244" name="Screen shot 2012-01-25 at 6.20.21 AM.png"/>
          <p:cNvPicPr/>
          <p:nvPr/>
        </p:nvPicPr>
        <p:blipFill>
          <a:blip r:embed="rId5">
            <a:extLst/>
          </a:blip>
          <a:srcRect l="27295" t="20112" r="17354" b="20112"/>
          <a:stretch>
            <a:fillRect/>
          </a:stretch>
        </p:blipFill>
        <p:spPr>
          <a:xfrm>
            <a:off x="6565900" y="4914900"/>
            <a:ext cx="6489700" cy="4828224"/>
          </a:xfrm>
          <a:prstGeom prst="rect">
            <a:avLst/>
          </a:prstGeom>
          <a:ln w="12700">
            <a:miter lim="400000"/>
          </a:ln>
        </p:spPr>
      </p:pic>
      <p:pic>
        <p:nvPicPr>
          <p:cNvPr id="245" name="droppedImage.png"/>
          <p:cNvPicPr/>
          <p:nvPr/>
        </p:nvPicPr>
        <p:blipFill>
          <a:blip r:embed="rId6">
            <a:extLst/>
          </a:blip>
          <a:stretch>
            <a:fillRect/>
          </a:stretch>
        </p:blipFill>
        <p:spPr>
          <a:xfrm>
            <a:off x="5473700" y="3574134"/>
            <a:ext cx="2035131" cy="2603501"/>
          </a:xfrm>
          <a:prstGeom prst="rect">
            <a:avLst/>
          </a:prstGeom>
          <a:ln w="12700">
            <a:solidFill/>
            <a:miter lim="400000"/>
          </a:ln>
          <a:effectLst>
            <a:outerShdw blurRad="127000" dist="76200" dir="2700000" rotWithShape="0">
              <a:srgbClr val="000000">
                <a:alpha val="75000"/>
              </a:srgbClr>
            </a:outerShdw>
          </a:effectLst>
        </p:spPr>
      </p:pic>
      <p:sp>
        <p:nvSpPr>
          <p:cNvPr id="246" name="Shape 246"/>
          <p:cNvSpPr/>
          <p:nvPr/>
        </p:nvSpPr>
        <p:spPr>
          <a:xfrm>
            <a:off x="788175" y="378983"/>
            <a:ext cx="11417301" cy="535417"/>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b">
            <a:spAutoFit/>
          </a:bodyPr>
          <a:lstStyle>
            <a:lvl1pPr>
              <a:defRPr sz="2900" b="1"/>
            </a:lvl1pPr>
          </a:lstStyle>
          <a:p>
            <a:pPr lvl="0">
              <a:defRPr sz="1800" b="0"/>
            </a:pPr>
            <a:r>
              <a:rPr sz="2900" b="1"/>
              <a:t>What do you notice about the diversity in our largest four cities?</a:t>
            </a:r>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Screen shot 2012-01-25 at 6.17.29 AM.png"/>
          <p:cNvPicPr/>
          <p:nvPr/>
        </p:nvPicPr>
        <p:blipFill>
          <a:blip r:embed="rId2">
            <a:extLst/>
          </a:blip>
          <a:stretch>
            <a:fillRect/>
          </a:stretch>
        </p:blipFill>
        <p:spPr>
          <a:xfrm>
            <a:off x="-158750" y="-152400"/>
            <a:ext cx="19138900" cy="10061838"/>
          </a:xfrm>
          <a:prstGeom prst="rect">
            <a:avLst/>
          </a:prstGeom>
          <a:ln w="12700">
            <a:miter lim="400000"/>
          </a:ln>
        </p:spPr>
      </p:pic>
      <p:pic>
        <p:nvPicPr>
          <p:cNvPr id="249" name="Picture 248"/>
          <p:cNvPicPr/>
          <p:nvPr/>
        </p:nvPicPr>
        <p:blipFill>
          <a:blip r:embed="rId3">
            <a:extLst/>
          </a:blip>
          <a:stretch>
            <a:fillRect/>
          </a:stretch>
        </p:blipFill>
        <p:spPr>
          <a:xfrm>
            <a:off x="8877300" y="7112000"/>
            <a:ext cx="1473200" cy="1981200"/>
          </a:xfrm>
          <a:prstGeom prst="rect">
            <a:avLst/>
          </a:prstGeom>
          <a:effectLst>
            <a:outerShdw blurRad="127000" dist="76200" dir="2700000" rotWithShape="0">
              <a:srgbClr val="000000">
                <a:alpha val="75000"/>
              </a:srgbClr>
            </a:outerShdw>
          </a:effectLst>
        </p:spPr>
      </p:pic>
      <p:pic>
        <p:nvPicPr>
          <p:cNvPr id="250" name="Picture 249"/>
          <p:cNvPicPr/>
          <p:nvPr/>
        </p:nvPicPr>
        <p:blipFill>
          <a:blip r:embed="rId3">
            <a:extLst/>
          </a:blip>
          <a:stretch>
            <a:fillRect/>
          </a:stretch>
        </p:blipFill>
        <p:spPr>
          <a:xfrm>
            <a:off x="8013700" y="1943100"/>
            <a:ext cx="1473200" cy="19812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49"/>
                                        </p:tgtEl>
                                        <p:attrNameLst>
                                          <p:attrName>style.visibility</p:attrName>
                                        </p:attrNameLst>
                                      </p:cBhvr>
                                      <p:to>
                                        <p:strVal val="visible"/>
                                      </p:to>
                                    </p:set>
                                    <p:animEffect transition="in" filter="wipe(left)">
                                      <p:cBhvr>
                                        <p:cTn id="7" dur="10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250"/>
                                        </p:tgtEl>
                                        <p:attrNameLst>
                                          <p:attrName>style.visibility</p:attrName>
                                        </p:attrNameLst>
                                      </p:cBhvr>
                                      <p:to>
                                        <p:strVal val="visible"/>
                                      </p:to>
                                    </p:set>
                                    <p:animEffect transition="in" filter="wipe(left)">
                                      <p:cBhvr>
                                        <p:cTn id="12"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animBg="1" advAuto="0"/>
      <p:bldP spid="250"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prstGeom prst="rect">
            <a:avLst/>
          </a:prstGeom>
        </p:spPr>
        <p:txBody>
          <a:bodyPr/>
          <a:lstStyle>
            <a:lvl1pPr algn="ctr">
              <a:defRPr sz="7200" b="1"/>
            </a:lvl1pPr>
          </a:lstStyle>
          <a:p>
            <a:pPr lvl="0">
              <a:defRPr sz="1800" b="0"/>
            </a:pPr>
            <a:r>
              <a:rPr sz="7200" b="1"/>
              <a:t>Tennessee Standard</a:t>
            </a:r>
          </a:p>
        </p:txBody>
      </p:sp>
      <p:sp>
        <p:nvSpPr>
          <p:cNvPr id="78" name="Shape 78"/>
          <p:cNvSpPr/>
          <p:nvPr/>
        </p:nvSpPr>
        <p:spPr>
          <a:xfrm>
            <a:off x="14573" y="2228122"/>
            <a:ext cx="12708907" cy="657333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lvl="0"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7700" b="1" dirty="0">
                <a:latin typeface="Helvetica Neue"/>
                <a:ea typeface="Helvetica Neue"/>
                <a:cs typeface="Helvetica Neue"/>
                <a:sym typeface="Helvetica Neue"/>
              </a:rPr>
              <a:t>US.9 </a:t>
            </a:r>
            <a:r>
              <a:rPr sz="7700" dirty="0">
                <a:latin typeface="Helvetica Neue"/>
                <a:ea typeface="Helvetica Neue"/>
                <a:cs typeface="Helvetica Neue"/>
                <a:sym typeface="Helvetica Neue"/>
              </a:rPr>
              <a:t>US.9</a:t>
            </a:r>
            <a:r>
              <a:rPr sz="6700" dirty="0">
                <a:latin typeface="Helvetica Neue"/>
                <a:ea typeface="Helvetica Neue"/>
                <a:cs typeface="Helvetica Neue"/>
                <a:sym typeface="Helvetica Neue"/>
              </a:rPr>
              <a:t> Describe the difference between “old” and “new” immigrants and analyze the assimilation process…impact on American society, including </a:t>
            </a:r>
            <a:r>
              <a:rPr sz="6700" b="1" dirty="0">
                <a:latin typeface="Helvetica Neue"/>
                <a:ea typeface="Helvetica Neue"/>
                <a:cs typeface="Helvetica Neue"/>
                <a:sym typeface="Helvetica Neue"/>
              </a:rPr>
              <a:t>ethnic clusters</a:t>
            </a:r>
            <a:r>
              <a:rPr sz="6700" dirty="0">
                <a:latin typeface="Helvetica Neue"/>
                <a:ea typeface="Helvetica Neue"/>
                <a:cs typeface="Helvetica Neue"/>
                <a:sym typeface="Helvetica Neue"/>
              </a:rPr>
              <a:t> (C, E, G). </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droppedImage.png"/>
          <p:cNvPicPr/>
          <p:nvPr/>
        </p:nvPicPr>
        <p:blipFill>
          <a:blip r:embed="rId2">
            <a:extLst/>
          </a:blip>
          <a:srcRect l="12972" t="11386" r="12882" b="8046"/>
          <a:stretch>
            <a:fillRect/>
          </a:stretch>
        </p:blipFill>
        <p:spPr>
          <a:xfrm>
            <a:off x="520700" y="1778000"/>
            <a:ext cx="3759200" cy="5054600"/>
          </a:xfrm>
          <a:prstGeom prst="rect">
            <a:avLst/>
          </a:prstGeom>
          <a:ln w="12700">
            <a:miter lim="400000"/>
          </a:ln>
          <a:effectLst>
            <a:outerShdw blurRad="127000" dist="76200" dir="2700000" rotWithShape="0">
              <a:srgbClr val="000000">
                <a:alpha val="75000"/>
              </a:srgbClr>
            </a:outerShdw>
          </a:effectLst>
        </p:spPr>
      </p:pic>
      <p:pic>
        <p:nvPicPr>
          <p:cNvPr id="253" name="droppedImage.png"/>
          <p:cNvPicPr/>
          <p:nvPr/>
        </p:nvPicPr>
        <p:blipFill>
          <a:blip r:embed="rId3">
            <a:extLst/>
          </a:blip>
          <a:srcRect l="25269" t="11902" r="11849" b="444"/>
          <a:stretch>
            <a:fillRect/>
          </a:stretch>
        </p:blipFill>
        <p:spPr>
          <a:xfrm>
            <a:off x="4658066" y="1800602"/>
            <a:ext cx="7816169" cy="5009397"/>
          </a:xfrm>
          <a:prstGeom prst="rect">
            <a:avLst/>
          </a:prstGeom>
          <a:ln w="12700">
            <a:miter lim="400000"/>
          </a:ln>
          <a:effectLst>
            <a:outerShdw blurRad="127000" dist="76200" dir="2700000" rotWithShape="0">
              <a:srgbClr val="000000">
                <a:alpha val="75000"/>
              </a:srgbClr>
            </a:outerShdw>
          </a:effectLst>
        </p:spPr>
      </p:pic>
      <p:sp>
        <p:nvSpPr>
          <p:cNvPr id="254" name="Shape 254"/>
          <p:cNvSpPr>
            <a:spLocks noGrp="1"/>
          </p:cNvSpPr>
          <p:nvPr>
            <p:ph type="body" idx="1"/>
          </p:nvPr>
        </p:nvSpPr>
        <p:spPr>
          <a:prstGeom prst="rect">
            <a:avLst/>
          </a:prstGeom>
        </p:spPr>
        <p:txBody>
          <a:bodyPr/>
          <a:lstStyle>
            <a:lvl1pPr>
              <a:defRPr b="1">
                <a:solidFill>
                  <a:srgbClr val="232323"/>
                </a:solidFill>
              </a:defRPr>
            </a:lvl1pPr>
          </a:lstStyle>
          <a:p>
            <a:pPr lvl="0">
              <a:defRPr sz="1800" b="0">
                <a:solidFill>
                  <a:srgbClr val="000000"/>
                </a:solidFill>
              </a:defRPr>
            </a:pPr>
            <a:r>
              <a:rPr sz="2000" b="1">
                <a:solidFill>
                  <a:srgbClr val="232323"/>
                </a:solidFill>
              </a:rPr>
              <a:t>Boundaries in New York City</a:t>
            </a:r>
          </a:p>
        </p:txBody>
      </p:sp>
      <p:pic>
        <p:nvPicPr>
          <p:cNvPr id="255" name="Picture 254"/>
          <p:cNvPicPr/>
          <p:nvPr/>
        </p:nvPicPr>
        <p:blipFill>
          <a:blip r:embed="rId4">
            <a:extLst/>
          </a:blip>
          <a:stretch>
            <a:fillRect/>
          </a:stretch>
        </p:blipFill>
        <p:spPr>
          <a:xfrm>
            <a:off x="2775874" y="1422384"/>
            <a:ext cx="844830" cy="5816636"/>
          </a:xfrm>
          <a:prstGeom prst="rect">
            <a:avLst/>
          </a:prstGeom>
        </p:spPr>
      </p:pic>
      <p:pic>
        <p:nvPicPr>
          <p:cNvPr id="257" name="Picture 256"/>
          <p:cNvPicPr/>
          <p:nvPr/>
        </p:nvPicPr>
        <p:blipFill>
          <a:blip r:embed="rId5">
            <a:extLst/>
          </a:blip>
          <a:stretch>
            <a:fillRect/>
          </a:stretch>
        </p:blipFill>
        <p:spPr>
          <a:xfrm>
            <a:off x="6364955" y="1464209"/>
            <a:ext cx="3246690" cy="5783782"/>
          </a:xfrm>
          <a:prstGeom prst="rect">
            <a:avLst/>
          </a:prstGeom>
        </p:spPr>
      </p:pic>
      <p:sp>
        <p:nvSpPr>
          <p:cNvPr id="259" name="Shape 259"/>
          <p:cNvSpPr/>
          <p:nvPr/>
        </p:nvSpPr>
        <p:spPr>
          <a:xfrm>
            <a:off x="13477" y="7239000"/>
            <a:ext cx="13004801" cy="1663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5100" b="1"/>
            </a:lvl1pPr>
          </a:lstStyle>
          <a:p>
            <a:pPr lvl="0">
              <a:defRPr sz="1800" b="0"/>
            </a:pPr>
            <a:r>
              <a:rPr sz="5100" b="1"/>
              <a:t>What is another example of a boundary or barrier between ethnic groups?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55"/>
                                        </p:tgtEl>
                                        <p:attrNameLst>
                                          <p:attrName>style.visibility</p:attrName>
                                        </p:attrNameLst>
                                      </p:cBhvr>
                                      <p:to>
                                        <p:strVal val="visible"/>
                                      </p:to>
                                    </p:set>
                                    <p:animEffect transition="in" filter="wipe(up)">
                                      <p:cBhvr>
                                        <p:cTn id="7" dur="1000"/>
                                        <p:tgtEl>
                                          <p:spTgt spid="2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257"/>
                                        </p:tgtEl>
                                        <p:attrNameLst>
                                          <p:attrName>style.visibility</p:attrName>
                                        </p:attrNameLst>
                                      </p:cBhvr>
                                      <p:to>
                                        <p:strVal val="visible"/>
                                      </p:to>
                                    </p:set>
                                    <p:animEffect transition="in" filter="wipe(up)">
                                      <p:cBhvr>
                                        <p:cTn id="12" dur="1000"/>
                                        <p:tgtEl>
                                          <p:spTgt spid="25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1" animBg="1" advAuto="0"/>
      <p:bldP spid="257" grpId="2" animBg="1" advAuto="0"/>
      <p:bldP spid="259"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Screen shot 2012-01-25 at 6.25.54 AM.png"/>
          <p:cNvPicPr/>
          <p:nvPr/>
        </p:nvPicPr>
        <p:blipFill>
          <a:blip r:embed="rId2">
            <a:extLst/>
          </a:blip>
          <a:stretch>
            <a:fillRect/>
          </a:stretch>
        </p:blipFill>
        <p:spPr>
          <a:xfrm>
            <a:off x="0" y="-177800"/>
            <a:ext cx="13919200" cy="10113169"/>
          </a:xfrm>
          <a:prstGeom prst="rect">
            <a:avLst/>
          </a:prstGeom>
          <a:ln w="12700">
            <a:miter lim="400000"/>
          </a:ln>
        </p:spPr>
      </p:pic>
      <p:pic>
        <p:nvPicPr>
          <p:cNvPr id="262" name="Picture 261"/>
          <p:cNvPicPr/>
          <p:nvPr/>
        </p:nvPicPr>
        <p:blipFill>
          <a:blip r:embed="rId3">
            <a:extLst/>
          </a:blip>
          <a:stretch>
            <a:fillRect/>
          </a:stretch>
        </p:blipFill>
        <p:spPr>
          <a:xfrm>
            <a:off x="-63501" y="4051299"/>
            <a:ext cx="8432819" cy="381326"/>
          </a:xfrm>
          <a:prstGeom prst="rect">
            <a:avLst/>
          </a:prstGeom>
        </p:spPr>
      </p:pic>
      <p:pic>
        <p:nvPicPr>
          <p:cNvPr id="264" name="Picture 263"/>
          <p:cNvPicPr/>
          <p:nvPr/>
        </p:nvPicPr>
        <p:blipFill>
          <a:blip r:embed="rId4">
            <a:extLst/>
          </a:blip>
          <a:stretch>
            <a:fillRect/>
          </a:stretch>
        </p:blipFill>
        <p:spPr>
          <a:xfrm>
            <a:off x="7378698" y="4254499"/>
            <a:ext cx="990603" cy="5664203"/>
          </a:xfrm>
          <a:prstGeom prst="rect">
            <a:avLst/>
          </a:prstGeom>
        </p:spPr>
      </p:pic>
      <p:pic>
        <p:nvPicPr>
          <p:cNvPr id="266" name="Picture 265"/>
          <p:cNvPicPr/>
          <p:nvPr/>
        </p:nvPicPr>
        <p:blipFill>
          <a:blip r:embed="rId5">
            <a:extLst/>
          </a:blip>
          <a:stretch>
            <a:fillRect/>
          </a:stretch>
        </p:blipFill>
        <p:spPr>
          <a:xfrm>
            <a:off x="8191499" y="6540499"/>
            <a:ext cx="5029202" cy="254002"/>
          </a:xfrm>
          <a:prstGeom prst="rect">
            <a:avLst/>
          </a:prstGeom>
        </p:spPr>
      </p:pic>
      <p:pic>
        <p:nvPicPr>
          <p:cNvPr id="268" name="Picture 267"/>
          <p:cNvPicPr/>
          <p:nvPr/>
        </p:nvPicPr>
        <p:blipFill>
          <a:blip r:embed="rId6">
            <a:extLst/>
          </a:blip>
          <a:stretch>
            <a:fillRect/>
          </a:stretch>
        </p:blipFill>
        <p:spPr>
          <a:xfrm>
            <a:off x="1739899" y="1612899"/>
            <a:ext cx="152402" cy="2616202"/>
          </a:xfrm>
          <a:prstGeom prst="rect">
            <a:avLst/>
          </a:prstGeom>
        </p:spPr>
      </p:pic>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Screen shot 2012-01-25 at 6.23.35 AM.png"/>
          <p:cNvPicPr/>
          <p:nvPr/>
        </p:nvPicPr>
        <p:blipFill>
          <a:blip r:embed="rId2">
            <a:extLst/>
          </a:blip>
          <a:stretch>
            <a:fillRect/>
          </a:stretch>
        </p:blipFill>
        <p:spPr>
          <a:xfrm>
            <a:off x="-2805720" y="-38100"/>
            <a:ext cx="18616240" cy="9880600"/>
          </a:xfrm>
          <a:prstGeom prst="rect">
            <a:avLst/>
          </a:prstGeom>
          <a:ln w="12700">
            <a:miter lim="400000"/>
          </a:ln>
        </p:spPr>
      </p:pic>
      <p:pic>
        <p:nvPicPr>
          <p:cNvPr id="272" name="Picture 271"/>
          <p:cNvPicPr/>
          <p:nvPr/>
        </p:nvPicPr>
        <p:blipFill>
          <a:blip r:embed="rId3">
            <a:extLst/>
          </a:blip>
          <a:stretch>
            <a:fillRect/>
          </a:stretch>
        </p:blipFill>
        <p:spPr>
          <a:xfrm>
            <a:off x="4800600" y="-279400"/>
            <a:ext cx="8280402" cy="7112002"/>
          </a:xfrm>
          <a:prstGeom prst="rect">
            <a:avLst/>
          </a:prstGeom>
        </p:spPr>
      </p:pic>
      <p:pic>
        <p:nvPicPr>
          <p:cNvPr id="274" name="Picture 273"/>
          <p:cNvPicPr/>
          <p:nvPr/>
        </p:nvPicPr>
        <p:blipFill>
          <a:blip r:embed="rId4">
            <a:extLst/>
          </a:blip>
          <a:stretch>
            <a:fillRect/>
          </a:stretch>
        </p:blipFill>
        <p:spPr>
          <a:xfrm>
            <a:off x="8915366" y="-279434"/>
            <a:ext cx="4318043" cy="4419643"/>
          </a:xfrm>
          <a:prstGeom prst="rect">
            <a:avLst/>
          </a:prstGeom>
        </p:spPr>
      </p:pic>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droppedImage.png"/>
          <p:cNvPicPr/>
          <p:nvPr/>
        </p:nvPicPr>
        <p:blipFill>
          <a:blip r:embed="rId2">
            <a:extLst/>
          </a:blip>
          <a:srcRect l="3288" t="2848" r="2680" b="2848"/>
          <a:stretch>
            <a:fillRect/>
          </a:stretch>
        </p:blipFill>
        <p:spPr>
          <a:xfrm>
            <a:off x="0" y="0"/>
            <a:ext cx="13004800" cy="7581900"/>
          </a:xfrm>
          <a:prstGeom prst="rect">
            <a:avLst/>
          </a:prstGeom>
          <a:ln w="6350">
            <a:solidFill/>
            <a:miter lim="400000"/>
          </a:ln>
        </p:spPr>
      </p:pic>
      <p:sp>
        <p:nvSpPr>
          <p:cNvPr id="278" name="Shape 278"/>
          <p:cNvSpPr>
            <a:spLocks noGrp="1"/>
          </p:cNvSpPr>
          <p:nvPr>
            <p:ph type="body" idx="1"/>
          </p:nvPr>
        </p:nvSpPr>
        <p:spPr>
          <a:prstGeom prst="rect">
            <a:avLst/>
          </a:prstGeom>
        </p:spPr>
        <p:txBody>
          <a:bodyPr/>
          <a:lstStyle>
            <a:lvl1pPr>
              <a:defRPr>
                <a:solidFill>
                  <a:srgbClr val="444444"/>
                </a:solidFill>
              </a:defRPr>
            </a:lvl1pPr>
          </a:lstStyle>
          <a:p>
            <a:pPr lvl="0">
              <a:defRPr sz="1800">
                <a:solidFill>
                  <a:srgbClr val="000000"/>
                </a:solidFill>
              </a:defRPr>
            </a:pPr>
            <a:r>
              <a:rPr sz="2600">
                <a:solidFill>
                  <a:srgbClr val="444444"/>
                </a:solidFill>
              </a:rPr>
              <a:t>Birmingham, Alabama</a:t>
            </a:r>
          </a:p>
        </p:txBody>
      </p:sp>
      <p:sp>
        <p:nvSpPr>
          <p:cNvPr id="279" name="Shape 279"/>
          <p:cNvSpPr>
            <a:spLocks noGrp="1"/>
          </p:cNvSpPr>
          <p:nvPr>
            <p:ph type="title"/>
          </p:nvPr>
        </p:nvSpPr>
        <p:spPr>
          <a:prstGeom prst="rect">
            <a:avLst/>
          </a:prstGeom>
        </p:spPr>
        <p:txBody>
          <a:bodyPr/>
          <a:lstStyle>
            <a:lvl1pPr>
              <a:defRPr b="1"/>
            </a:lvl1pPr>
          </a:lstStyle>
          <a:p>
            <a:pPr lvl="0">
              <a:defRPr sz="1800" b="0"/>
            </a:pPr>
            <a:r>
              <a:rPr sz="4200" b="1"/>
              <a:t>Suburban Cites</a:t>
            </a:r>
          </a:p>
        </p:txBody>
      </p:sp>
      <p:pic>
        <p:nvPicPr>
          <p:cNvPr id="280" name="Picture 279"/>
          <p:cNvPicPr/>
          <p:nvPr/>
        </p:nvPicPr>
        <p:blipFill>
          <a:blip r:embed="rId3">
            <a:extLst/>
          </a:blip>
          <a:stretch>
            <a:fillRect/>
          </a:stretch>
        </p:blipFill>
        <p:spPr>
          <a:xfrm>
            <a:off x="3086100" y="-150977"/>
            <a:ext cx="5943715" cy="779011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80"/>
                                        </p:tgtEl>
                                        <p:attrNameLst>
                                          <p:attrName>style.visibility</p:attrName>
                                        </p:attrNameLst>
                                      </p:cBhvr>
                                      <p:to>
                                        <p:strVal val="visible"/>
                                      </p:to>
                                    </p:set>
                                    <p:animEffect transition="in" filter="wipe(up)">
                                      <p:cBhvr>
                                        <p:cTn id="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Screen shot 2012-01-25 at 6.20.54 AM.png"/>
          <p:cNvPicPr/>
          <p:nvPr/>
        </p:nvPicPr>
        <p:blipFill>
          <a:blip r:embed="rId2">
            <a:extLst/>
          </a:blip>
          <a:stretch>
            <a:fillRect/>
          </a:stretch>
        </p:blipFill>
        <p:spPr>
          <a:xfrm>
            <a:off x="-3518200" y="-294229"/>
            <a:ext cx="16842866" cy="11366501"/>
          </a:xfrm>
          <a:prstGeom prst="rect">
            <a:avLst/>
          </a:prstGeom>
          <a:ln w="12700">
            <a:miter lim="400000"/>
          </a:ln>
        </p:spPr>
      </p:pic>
      <p:pic>
        <p:nvPicPr>
          <p:cNvPr id="284" name="Picture 283"/>
          <p:cNvPicPr/>
          <p:nvPr/>
        </p:nvPicPr>
        <p:blipFill>
          <a:blip r:embed="rId3">
            <a:extLst/>
          </a:blip>
          <a:stretch>
            <a:fillRect/>
          </a:stretch>
        </p:blipFill>
        <p:spPr>
          <a:xfrm>
            <a:off x="3765550" y="-44463"/>
            <a:ext cx="9359900" cy="10046343"/>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84"/>
                                        </p:tgtEl>
                                        <p:attrNameLst>
                                          <p:attrName>style.visibility</p:attrName>
                                        </p:attrNameLst>
                                      </p:cBhvr>
                                      <p:to>
                                        <p:strVal val="visible"/>
                                      </p:to>
                                    </p:set>
                                    <p:animEffect transition="in" filter="wipe(left)">
                                      <p:cBhvr>
                                        <p:cTn id="7"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Screen shot 2012-01-25 at 6.22.44 AM.png"/>
          <p:cNvPicPr/>
          <p:nvPr/>
        </p:nvPicPr>
        <p:blipFill>
          <a:blip r:embed="rId2">
            <a:extLst/>
          </a:blip>
          <a:stretch>
            <a:fillRect/>
          </a:stretch>
        </p:blipFill>
        <p:spPr>
          <a:xfrm>
            <a:off x="-3710531" y="0"/>
            <a:ext cx="17034962" cy="9893300"/>
          </a:xfrm>
          <a:prstGeom prst="rect">
            <a:avLst/>
          </a:prstGeom>
          <a:ln w="12700">
            <a:miter lim="400000"/>
          </a:ln>
        </p:spPr>
      </p:pic>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droppedImage.png"/>
          <p:cNvPicPr/>
          <p:nvPr/>
        </p:nvPicPr>
        <p:blipFill>
          <a:blip r:embed="rId2">
            <a:extLst/>
          </a:blip>
          <a:srcRect l="21896" r="21852"/>
          <a:stretch>
            <a:fillRect/>
          </a:stretch>
        </p:blipFill>
        <p:spPr>
          <a:xfrm>
            <a:off x="508000" y="1778000"/>
            <a:ext cx="3784600" cy="5067300"/>
          </a:xfrm>
          <a:prstGeom prst="rect">
            <a:avLst/>
          </a:prstGeom>
          <a:ln w="6350">
            <a:solidFill/>
            <a:miter lim="400000"/>
          </a:ln>
          <a:effectLst>
            <a:outerShdw blurRad="127000" dist="76200" dir="2700000" rotWithShape="0">
              <a:srgbClr val="000000">
                <a:alpha val="75000"/>
              </a:srgbClr>
            </a:outerShdw>
          </a:effectLst>
        </p:spPr>
      </p:pic>
      <p:pic>
        <p:nvPicPr>
          <p:cNvPr id="289" name="droppedImage.png"/>
          <p:cNvPicPr/>
          <p:nvPr/>
        </p:nvPicPr>
        <p:blipFill>
          <a:blip r:embed="rId3">
            <a:extLst/>
          </a:blip>
          <a:srcRect t="15069" b="15014"/>
          <a:stretch>
            <a:fillRect/>
          </a:stretch>
        </p:blipFill>
        <p:spPr>
          <a:xfrm>
            <a:off x="8724900" y="1778000"/>
            <a:ext cx="3759200" cy="5067300"/>
          </a:xfrm>
          <a:prstGeom prst="rect">
            <a:avLst/>
          </a:prstGeom>
          <a:ln w="6350">
            <a:solidFill/>
            <a:miter lim="400000"/>
          </a:ln>
          <a:effectLst>
            <a:outerShdw blurRad="127000" dist="76200" dir="2700000" rotWithShape="0">
              <a:srgbClr val="000000">
                <a:alpha val="75000"/>
              </a:srgbClr>
            </a:outerShdw>
          </a:effectLst>
        </p:spPr>
      </p:pic>
      <p:pic>
        <p:nvPicPr>
          <p:cNvPr id="290" name="droppedImage.png"/>
          <p:cNvPicPr/>
          <p:nvPr/>
        </p:nvPicPr>
        <p:blipFill>
          <a:blip r:embed="rId4">
            <a:extLst/>
          </a:blip>
          <a:srcRect r="31434"/>
          <a:stretch>
            <a:fillRect/>
          </a:stretch>
        </p:blipFill>
        <p:spPr>
          <a:xfrm>
            <a:off x="4635500" y="1778000"/>
            <a:ext cx="3771900" cy="5067300"/>
          </a:xfrm>
          <a:prstGeom prst="rect">
            <a:avLst/>
          </a:prstGeom>
          <a:ln w="6350">
            <a:solidFill/>
            <a:miter lim="400000"/>
          </a:ln>
          <a:effectLst>
            <a:outerShdw blurRad="127000" dist="76200" dir="2700000" rotWithShape="0">
              <a:srgbClr val="000000">
                <a:alpha val="75000"/>
              </a:srgbClr>
            </a:outerShdw>
          </a:effectLst>
        </p:spPr>
      </p:pic>
      <p:sp>
        <p:nvSpPr>
          <p:cNvPr id="291" name="Shape 291"/>
          <p:cNvSpPr>
            <a:spLocks noGrp="1"/>
          </p:cNvSpPr>
          <p:nvPr>
            <p:ph type="body" idx="1"/>
          </p:nvPr>
        </p:nvSpPr>
        <p:spPr>
          <a:prstGeom prst="rect">
            <a:avLst/>
          </a:prstGeom>
        </p:spPr>
        <p:txBody>
          <a:bodyPr/>
          <a:lstStyle>
            <a:lvl1pPr>
              <a:defRPr sz="3100" b="1">
                <a:solidFill>
                  <a:srgbClr val="232323"/>
                </a:solidFill>
              </a:defRPr>
            </a:lvl1pPr>
          </a:lstStyle>
          <a:p>
            <a:pPr lvl="0">
              <a:defRPr sz="1800" b="0">
                <a:solidFill>
                  <a:srgbClr val="000000"/>
                </a:solidFill>
              </a:defRPr>
            </a:pPr>
            <a:r>
              <a:rPr sz="3100" b="1">
                <a:solidFill>
                  <a:srgbClr val="232323"/>
                </a:solidFill>
              </a:rPr>
              <a:t>Boundaries Between Ethnic Groups</a:t>
            </a:r>
          </a:p>
        </p:txBody>
      </p:sp>
      <p:sp>
        <p:nvSpPr>
          <p:cNvPr id="292" name="Shape 292"/>
          <p:cNvSpPr/>
          <p:nvPr/>
        </p:nvSpPr>
        <p:spPr>
          <a:xfrm>
            <a:off x="1622768" y="977900"/>
            <a:ext cx="1556614"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444444"/>
                </a:solidFill>
              </a:defRPr>
            </a:lvl1pPr>
          </a:lstStyle>
          <a:p>
            <a:pPr lvl="0">
              <a:defRPr sz="1800" b="0">
                <a:solidFill>
                  <a:srgbClr val="000000"/>
                </a:solidFill>
              </a:defRPr>
            </a:pPr>
            <a:r>
              <a:rPr sz="4200" b="1">
                <a:solidFill>
                  <a:srgbClr val="444444"/>
                </a:solidFill>
              </a:rPr>
              <a:t>roads</a:t>
            </a:r>
          </a:p>
        </p:txBody>
      </p:sp>
      <p:sp>
        <p:nvSpPr>
          <p:cNvPr id="293" name="Shape 293"/>
          <p:cNvSpPr/>
          <p:nvPr/>
        </p:nvSpPr>
        <p:spPr>
          <a:xfrm>
            <a:off x="5158186" y="977900"/>
            <a:ext cx="2721040"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444444"/>
                </a:solidFill>
              </a:defRPr>
            </a:lvl1pPr>
          </a:lstStyle>
          <a:p>
            <a:pPr lvl="0">
              <a:defRPr sz="1800" b="0">
                <a:solidFill>
                  <a:srgbClr val="000000"/>
                </a:solidFill>
              </a:defRPr>
            </a:pPr>
            <a:r>
              <a:rPr sz="4200" b="1">
                <a:solidFill>
                  <a:srgbClr val="444444"/>
                </a:solidFill>
              </a:rPr>
              <a:t>state lines</a:t>
            </a:r>
          </a:p>
        </p:txBody>
      </p:sp>
      <p:sp>
        <p:nvSpPr>
          <p:cNvPr id="294" name="Shape 294"/>
          <p:cNvSpPr/>
          <p:nvPr/>
        </p:nvSpPr>
        <p:spPr>
          <a:xfrm>
            <a:off x="9817362" y="977900"/>
            <a:ext cx="1556091"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solidFill>
                  <a:srgbClr val="444444"/>
                </a:solidFill>
              </a:defRPr>
            </a:lvl1pPr>
          </a:lstStyle>
          <a:p>
            <a:pPr lvl="0">
              <a:defRPr sz="1800" b="0">
                <a:solidFill>
                  <a:srgbClr val="000000"/>
                </a:solidFill>
              </a:defRPr>
            </a:pPr>
            <a:r>
              <a:rPr sz="4200" b="1">
                <a:solidFill>
                  <a:srgbClr val="444444"/>
                </a:solidFill>
              </a:rPr>
              <a:t>water</a:t>
            </a:r>
          </a:p>
        </p:txBody>
      </p:sp>
      <p:pic>
        <p:nvPicPr>
          <p:cNvPr id="295" name="Picture 294"/>
          <p:cNvPicPr/>
          <p:nvPr/>
        </p:nvPicPr>
        <p:blipFill>
          <a:blip r:embed="rId5">
            <a:extLst/>
          </a:blip>
          <a:stretch>
            <a:fillRect/>
          </a:stretch>
        </p:blipFill>
        <p:spPr>
          <a:xfrm>
            <a:off x="380972" y="3022572"/>
            <a:ext cx="4004795" cy="2692461"/>
          </a:xfrm>
          <a:prstGeom prst="rect">
            <a:avLst/>
          </a:prstGeom>
        </p:spPr>
      </p:pic>
      <p:pic>
        <p:nvPicPr>
          <p:cNvPr id="297" name="Picture 296"/>
          <p:cNvPicPr/>
          <p:nvPr/>
        </p:nvPicPr>
        <p:blipFill>
          <a:blip r:embed="rId6">
            <a:extLst/>
          </a:blip>
          <a:stretch>
            <a:fillRect/>
          </a:stretch>
        </p:blipFill>
        <p:spPr>
          <a:xfrm>
            <a:off x="4508499" y="4000499"/>
            <a:ext cx="4000502" cy="258092"/>
          </a:xfrm>
          <a:prstGeom prst="rect">
            <a:avLst/>
          </a:prstGeom>
        </p:spPr>
      </p:pic>
      <p:pic>
        <p:nvPicPr>
          <p:cNvPr id="299" name="Picture 298"/>
          <p:cNvPicPr/>
          <p:nvPr/>
        </p:nvPicPr>
        <p:blipFill>
          <a:blip r:embed="rId7">
            <a:extLst/>
          </a:blip>
          <a:stretch>
            <a:fillRect/>
          </a:stretch>
        </p:blipFill>
        <p:spPr>
          <a:xfrm>
            <a:off x="9711266" y="1684832"/>
            <a:ext cx="1445259" cy="4368835"/>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292"/>
                                        </p:tgtEl>
                                        <p:attrNameLst>
                                          <p:attrName>style.visibility</p:attrName>
                                        </p:attrNameLst>
                                      </p:cBhvr>
                                      <p:to>
                                        <p:strVal val="visible"/>
                                      </p:to>
                                    </p:set>
                                    <p:anim calcmode="lin" valueType="num">
                                      <p:cBhvr>
                                        <p:cTn id="7" dur="500" fill="hold"/>
                                        <p:tgtEl>
                                          <p:spTgt spid="292"/>
                                        </p:tgtEl>
                                        <p:attrNameLst>
                                          <p:attrName>ppt_w</p:attrName>
                                        </p:attrNameLst>
                                      </p:cBhvr>
                                      <p:tavLst>
                                        <p:tav tm="0" fmla="#ppt_w*sin(2.5*pi*$)">
                                          <p:val>
                                            <p:fltVal val="0"/>
                                          </p:val>
                                        </p:tav>
                                        <p:tav tm="100000">
                                          <p:val>
                                            <p:fltVal val="1"/>
                                          </p:val>
                                        </p:tav>
                                      </p:tavLst>
                                    </p:anim>
                                    <p:anim calcmode="lin" valueType="num">
                                      <p:cBhvr>
                                        <p:cTn id="8" dur="500" fill="hold"/>
                                        <p:tgtEl>
                                          <p:spTgt spid="29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2" nodeType="clickEffect">
                                  <p:stCondLst>
                                    <p:cond delay="0"/>
                                  </p:stCondLst>
                                  <p:iterate>
                                    <p:tmAbs val="0"/>
                                  </p:iterate>
                                  <p:childTnLst>
                                    <p:set>
                                      <p:cBhvr>
                                        <p:cTn id="12" fill="hold"/>
                                        <p:tgtEl>
                                          <p:spTgt spid="295"/>
                                        </p:tgtEl>
                                        <p:attrNameLst>
                                          <p:attrName>style.visibility</p:attrName>
                                        </p:attrNameLst>
                                      </p:cBhvr>
                                      <p:to>
                                        <p:strVal val="visible"/>
                                      </p:to>
                                    </p:set>
                                    <p:animEffect transition="in" filter="strips(downRight)">
                                      <p:cBhvr>
                                        <p:cTn id="13" dur="1000"/>
                                        <p:tgtEl>
                                          <p:spTgt spid="295"/>
                                        </p:tgtEl>
                                      </p:cBhvr>
                                    </p:animEffect>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grpId="3" nodeType="clickEffect">
                                  <p:stCondLst>
                                    <p:cond delay="0"/>
                                  </p:stCondLst>
                                  <p:iterate type="lt">
                                    <p:tmAbs val="0"/>
                                  </p:iterate>
                                  <p:childTnLst>
                                    <p:set>
                                      <p:cBhvr>
                                        <p:cTn id="17" fill="hold"/>
                                        <p:tgtEl>
                                          <p:spTgt spid="293"/>
                                        </p:tgtEl>
                                        <p:attrNameLst>
                                          <p:attrName>style.visibility</p:attrName>
                                        </p:attrNameLst>
                                      </p:cBhvr>
                                      <p:to>
                                        <p:strVal val="visible"/>
                                      </p:to>
                                    </p:set>
                                    <p:anim calcmode="lin" valueType="num">
                                      <p:cBhvr>
                                        <p:cTn id="18" dur="500" fill="hold"/>
                                        <p:tgtEl>
                                          <p:spTgt spid="293"/>
                                        </p:tgtEl>
                                        <p:attrNameLst>
                                          <p:attrName>ppt_w</p:attrName>
                                        </p:attrNameLst>
                                      </p:cBhvr>
                                      <p:tavLst>
                                        <p:tav tm="0" fmla="#ppt_w*sin(2.5*pi*$)">
                                          <p:val>
                                            <p:fltVal val="0"/>
                                          </p:val>
                                        </p:tav>
                                        <p:tav tm="100000">
                                          <p:val>
                                            <p:fltVal val="1"/>
                                          </p:val>
                                        </p:tav>
                                      </p:tavLst>
                                    </p:anim>
                                    <p:anim calcmode="lin" valueType="num">
                                      <p:cBhvr>
                                        <p:cTn id="19" dur="500" fill="hold"/>
                                        <p:tgtEl>
                                          <p:spTgt spid="29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4" nodeType="clickEffect">
                                  <p:stCondLst>
                                    <p:cond delay="0"/>
                                  </p:stCondLst>
                                  <p:iterate>
                                    <p:tmAbs val="0"/>
                                  </p:iterate>
                                  <p:childTnLst>
                                    <p:set>
                                      <p:cBhvr>
                                        <p:cTn id="23" fill="hold"/>
                                        <p:tgtEl>
                                          <p:spTgt spid="297"/>
                                        </p:tgtEl>
                                        <p:attrNameLst>
                                          <p:attrName>style.visibility</p:attrName>
                                        </p:attrNameLst>
                                      </p:cBhvr>
                                      <p:to>
                                        <p:strVal val="visible"/>
                                      </p:to>
                                    </p:set>
                                    <p:animEffect transition="in" filter="wipe(left)">
                                      <p:cBhvr>
                                        <p:cTn id="24" dur="1000"/>
                                        <p:tgtEl>
                                          <p:spTgt spid="297"/>
                                        </p:tgtEl>
                                      </p:cBhvr>
                                    </p:animEffect>
                                  </p:childTnLst>
                                </p:cTn>
                              </p:par>
                            </p:childTnLst>
                          </p:cTn>
                        </p:par>
                      </p:childTnLst>
                    </p:cTn>
                  </p:par>
                  <p:par>
                    <p:cTn id="25" fill="hold">
                      <p:stCondLst>
                        <p:cond delay="indefinite"/>
                      </p:stCondLst>
                      <p:childTnLst>
                        <p:par>
                          <p:cTn id="26" fill="hold">
                            <p:stCondLst>
                              <p:cond delay="0"/>
                            </p:stCondLst>
                            <p:childTnLst>
                              <p:par>
                                <p:cTn id="27" presetID="19" presetClass="entr" presetSubtype="10" fill="hold" grpId="5" nodeType="clickEffect">
                                  <p:stCondLst>
                                    <p:cond delay="0"/>
                                  </p:stCondLst>
                                  <p:iterate type="lt">
                                    <p:tmAbs val="0"/>
                                  </p:iterate>
                                  <p:childTnLst>
                                    <p:set>
                                      <p:cBhvr>
                                        <p:cTn id="28" fill="hold"/>
                                        <p:tgtEl>
                                          <p:spTgt spid="294"/>
                                        </p:tgtEl>
                                        <p:attrNameLst>
                                          <p:attrName>style.visibility</p:attrName>
                                        </p:attrNameLst>
                                      </p:cBhvr>
                                      <p:to>
                                        <p:strVal val="visible"/>
                                      </p:to>
                                    </p:set>
                                    <p:anim calcmode="lin" valueType="num">
                                      <p:cBhvr>
                                        <p:cTn id="29" dur="500" fill="hold"/>
                                        <p:tgtEl>
                                          <p:spTgt spid="294"/>
                                        </p:tgtEl>
                                        <p:attrNameLst>
                                          <p:attrName>ppt_w</p:attrName>
                                        </p:attrNameLst>
                                      </p:cBhvr>
                                      <p:tavLst>
                                        <p:tav tm="0" fmla="#ppt_w*sin(2.5*pi*$)">
                                          <p:val>
                                            <p:fltVal val="0"/>
                                          </p:val>
                                        </p:tav>
                                        <p:tav tm="100000">
                                          <p:val>
                                            <p:fltVal val="1"/>
                                          </p:val>
                                        </p:tav>
                                      </p:tavLst>
                                    </p:anim>
                                    <p:anim calcmode="lin" valueType="num">
                                      <p:cBhvr>
                                        <p:cTn id="30" dur="500" fill="hold"/>
                                        <p:tgtEl>
                                          <p:spTgt spid="294"/>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6" nodeType="clickEffect">
                                  <p:stCondLst>
                                    <p:cond delay="0"/>
                                  </p:stCondLst>
                                  <p:iterate>
                                    <p:tmAbs val="0"/>
                                  </p:iterate>
                                  <p:childTnLst>
                                    <p:set>
                                      <p:cBhvr>
                                        <p:cTn id="34" fill="hold"/>
                                        <p:tgtEl>
                                          <p:spTgt spid="299"/>
                                        </p:tgtEl>
                                        <p:attrNameLst>
                                          <p:attrName>style.visibility</p:attrName>
                                        </p:attrNameLst>
                                      </p:cBhvr>
                                      <p:to>
                                        <p:strVal val="visible"/>
                                      </p:to>
                                    </p:set>
                                    <p:animEffect transition="in" filter="wipe(up)">
                                      <p:cBhvr>
                                        <p:cTn id="35" dur="10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1" animBg="1" advAuto="0"/>
      <p:bldP spid="293" grpId="3" animBg="1" advAuto="0"/>
      <p:bldP spid="294" grpId="5" animBg="1" advAuto="0"/>
      <p:bldP spid="295" grpId="2" animBg="1" advAuto="0"/>
      <p:bldP spid="297" grpId="4" animBg="1" advAuto="0"/>
      <p:bldP spid="299" grpId="6"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droppedImage.png"/>
          <p:cNvPicPr/>
          <p:nvPr/>
        </p:nvPicPr>
        <p:blipFill>
          <a:blip r:embed="rId2">
            <a:extLst/>
          </a:blip>
          <a:stretch>
            <a:fillRect/>
          </a:stretch>
        </p:blipFill>
        <p:spPr>
          <a:xfrm>
            <a:off x="-9728200" y="-1422400"/>
            <a:ext cx="22771759" cy="11176000"/>
          </a:xfrm>
          <a:prstGeom prst="rect">
            <a:avLst/>
          </a:prstGeom>
          <a:ln w="12700">
            <a:miter lim="400000"/>
          </a:ln>
        </p:spPr>
      </p:pic>
      <p:pic>
        <p:nvPicPr>
          <p:cNvPr id="303" name="Picture 302"/>
          <p:cNvPicPr/>
          <p:nvPr/>
        </p:nvPicPr>
        <p:blipFill>
          <a:blip r:embed="rId3">
            <a:extLst/>
          </a:blip>
          <a:stretch>
            <a:fillRect/>
          </a:stretch>
        </p:blipFill>
        <p:spPr>
          <a:xfrm>
            <a:off x="2273275" y="5594325"/>
            <a:ext cx="9410725" cy="3119126"/>
          </a:xfrm>
          <a:prstGeom prst="rect">
            <a:avLst/>
          </a:prstGeom>
        </p:spPr>
      </p:pic>
      <p:sp>
        <p:nvSpPr>
          <p:cNvPr id="305" name="Shape 305"/>
          <p:cNvSpPr/>
          <p:nvPr/>
        </p:nvSpPr>
        <p:spPr>
          <a:xfrm>
            <a:off x="760186" y="5041900"/>
            <a:ext cx="2367383" cy="73660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Hwy. 385</a:t>
            </a:r>
          </a:p>
        </p:txBody>
      </p:sp>
      <p:grpSp>
        <p:nvGrpSpPr>
          <p:cNvPr id="309" name="Group 309"/>
          <p:cNvGrpSpPr/>
          <p:nvPr/>
        </p:nvGrpSpPr>
        <p:grpSpPr>
          <a:xfrm>
            <a:off x="9935516" y="3663866"/>
            <a:ext cx="1740358" cy="1009734"/>
            <a:chOff x="0" y="18966"/>
            <a:chExt cx="1740357" cy="1009733"/>
          </a:xfrm>
        </p:grpSpPr>
        <p:sp>
          <p:nvSpPr>
            <p:cNvPr id="306" name="Shape 306"/>
            <p:cNvSpPr/>
            <p:nvPr/>
          </p:nvSpPr>
          <p:spPr>
            <a:xfrm>
              <a:off x="0" y="18966"/>
              <a:ext cx="1740358" cy="1009735"/>
            </a:xfrm>
            <a:prstGeom prst="rect">
              <a:avLst/>
            </a:prstGeom>
            <a:solidFill>
              <a:srgbClr val="FFFFFF"/>
            </a:solidFill>
            <a:ln w="12700" cap="flat">
              <a:solidFill>
                <a:srgbClr val="000000"/>
              </a:solidFill>
              <a:prstDash val="solid"/>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numCol="1" anchor="b">
              <a:spAutoFit/>
            </a:bodyPr>
            <a:lstStyle/>
            <a:p>
              <a:pPr lvl="0" algn="l">
                <a:lnSpc>
                  <a:spcPct val="110000"/>
                </a:lnSpc>
                <a:defRPr sz="1800"/>
              </a:pPr>
              <a:r>
                <a:rPr sz="2800" b="1"/>
                <a:t>      white</a:t>
              </a:r>
            </a:p>
            <a:p>
              <a:pPr lvl="0" algn="l">
                <a:lnSpc>
                  <a:spcPct val="110000"/>
                </a:lnSpc>
                <a:defRPr sz="1800"/>
              </a:pPr>
              <a:r>
                <a:rPr sz="2800" b="1"/>
                <a:t>      black</a:t>
              </a:r>
            </a:p>
          </p:txBody>
        </p:sp>
        <p:pic>
          <p:nvPicPr>
            <p:cNvPr id="307" name="droppedImage.png"/>
            <p:cNvPicPr/>
            <p:nvPr/>
          </p:nvPicPr>
          <p:blipFill>
            <a:blip r:embed="rId4">
              <a:extLst/>
            </a:blip>
            <a:stretch>
              <a:fillRect/>
            </a:stretch>
          </p:blipFill>
          <p:spPr>
            <a:xfrm>
              <a:off x="122883" y="63500"/>
              <a:ext cx="457201" cy="444500"/>
            </a:xfrm>
            <a:prstGeom prst="rect">
              <a:avLst/>
            </a:prstGeom>
            <a:ln w="6350" cap="flat">
              <a:solidFill>
                <a:srgbClr val="000000"/>
              </a:solidFill>
              <a:prstDash val="solid"/>
              <a:miter lim="400000"/>
            </a:ln>
            <a:effectLst/>
          </p:spPr>
        </p:pic>
        <p:pic>
          <p:nvPicPr>
            <p:cNvPr id="308" name="droppedImage.png"/>
            <p:cNvPicPr/>
            <p:nvPr/>
          </p:nvPicPr>
          <p:blipFill>
            <a:blip r:embed="rId5">
              <a:extLst/>
            </a:blip>
            <a:stretch>
              <a:fillRect/>
            </a:stretch>
          </p:blipFill>
          <p:spPr>
            <a:xfrm>
              <a:off x="122883" y="546893"/>
              <a:ext cx="457201" cy="442914"/>
            </a:xfrm>
            <a:prstGeom prst="rect">
              <a:avLst/>
            </a:prstGeom>
            <a:ln w="6350" cap="flat">
              <a:solidFill>
                <a:srgbClr val="000000"/>
              </a:solidFill>
              <a:prstDash val="solid"/>
              <a:miter lim="400000"/>
            </a:ln>
            <a:effectLst/>
          </p:spPr>
        </p:pic>
      </p:grpSp>
      <p:sp>
        <p:nvSpPr>
          <p:cNvPr id="310" name="Shape 310"/>
          <p:cNvSpPr/>
          <p:nvPr/>
        </p:nvSpPr>
        <p:spPr>
          <a:xfrm>
            <a:off x="6867512" y="4889500"/>
            <a:ext cx="1250976" cy="736600"/>
          </a:xfrm>
          <a:prstGeom prst="rect">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HHS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305"/>
                                        </p:tgtEl>
                                        <p:attrNameLst>
                                          <p:attrName>style.visibility</p:attrName>
                                        </p:attrNameLst>
                                      </p:cBhvr>
                                      <p:to>
                                        <p:strVal val="visible"/>
                                      </p:to>
                                    </p:set>
                                    <p:animEffect transition="in" filter="dissolve">
                                      <p:cBhvr>
                                        <p:cTn id="7" dur="10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03"/>
                                        </p:tgtEl>
                                        <p:attrNameLst>
                                          <p:attrName>style.visibility</p:attrName>
                                        </p:attrNameLst>
                                      </p:cBhvr>
                                      <p:to>
                                        <p:strVal val="visible"/>
                                      </p:to>
                                    </p:set>
                                    <p:animEffect transition="in" filter="wipe(left)">
                                      <p:cBhvr>
                                        <p:cTn id="12" dur="2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2" animBg="1" advAuto="0"/>
      <p:bldP spid="305"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Screen shot 2012-01-25 at 6.26.29 AM.png"/>
          <p:cNvPicPr/>
          <p:nvPr/>
        </p:nvPicPr>
        <p:blipFill>
          <a:blip r:embed="rId2">
            <a:extLst/>
          </a:blip>
          <a:stretch>
            <a:fillRect/>
          </a:stretch>
        </p:blipFill>
        <p:spPr>
          <a:xfrm>
            <a:off x="-19050" y="-575315"/>
            <a:ext cx="13157200" cy="10287342"/>
          </a:xfrm>
          <a:prstGeom prst="rect">
            <a:avLst/>
          </a:prstGeom>
          <a:ln w="12700">
            <a:miter lim="400000"/>
          </a:ln>
        </p:spPr>
      </p:pic>
      <p:pic>
        <p:nvPicPr>
          <p:cNvPr id="313" name="Picture 312"/>
          <p:cNvPicPr/>
          <p:nvPr/>
        </p:nvPicPr>
        <p:blipFill>
          <a:blip r:embed="rId3">
            <a:extLst/>
          </a:blip>
          <a:stretch>
            <a:fillRect/>
          </a:stretch>
        </p:blipFill>
        <p:spPr>
          <a:xfrm>
            <a:off x="-127001" y="4991102"/>
            <a:ext cx="13360426" cy="266699"/>
          </a:xfrm>
          <a:prstGeom prst="rect">
            <a:avLst/>
          </a:prstGeom>
        </p:spPr>
      </p:pic>
      <p:sp>
        <p:nvSpPr>
          <p:cNvPr id="315" name="Shape 315"/>
          <p:cNvSpPr/>
          <p:nvPr/>
        </p:nvSpPr>
        <p:spPr>
          <a:xfrm>
            <a:off x="5084883" y="3632199"/>
            <a:ext cx="2836584" cy="762001"/>
          </a:xfrm>
          <a:prstGeom prst="rect">
            <a:avLst/>
          </a:prstGeom>
          <a:solidFill>
            <a:srgbClr val="FFFFFF"/>
          </a:solidFill>
          <a:ln w="12700">
            <a:solidFill/>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Tennessee</a:t>
            </a:r>
          </a:p>
        </p:txBody>
      </p:sp>
      <p:sp>
        <p:nvSpPr>
          <p:cNvPr id="316" name="Shape 316"/>
          <p:cNvSpPr/>
          <p:nvPr/>
        </p:nvSpPr>
        <p:spPr>
          <a:xfrm>
            <a:off x="5076038" y="5842000"/>
            <a:ext cx="2971508" cy="762000"/>
          </a:xfrm>
          <a:prstGeom prst="rect">
            <a:avLst/>
          </a:prstGeom>
          <a:solidFill>
            <a:srgbClr val="FFFFFF"/>
          </a:solidFill>
          <a:ln w="12700">
            <a:solidFill/>
            <a:miter lim="400000"/>
          </a:ln>
          <a:effectLst>
            <a:outerShdw blurRad="38100" dist="127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Mississippi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13"/>
                                        </p:tgtEl>
                                        <p:attrNameLst>
                                          <p:attrName>style.visibility</p:attrName>
                                        </p:attrNameLst>
                                      </p:cBhvr>
                                      <p:to>
                                        <p:strVal val="visible"/>
                                      </p:to>
                                    </p:set>
                                    <p:animEffect transition="in" filter="wipe(left)">
                                      <p:cBhvr>
                                        <p:cTn id="7"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Screen shot 2012-01-25 at 6.20.21 AM.png"/>
          <p:cNvPicPr/>
          <p:nvPr/>
        </p:nvPicPr>
        <p:blipFill>
          <a:blip r:embed="rId2">
            <a:extLst/>
          </a:blip>
          <a:stretch>
            <a:fillRect/>
          </a:stretch>
        </p:blipFill>
        <p:spPr>
          <a:xfrm>
            <a:off x="-93689" y="-173480"/>
            <a:ext cx="14643666" cy="10087860"/>
          </a:xfrm>
          <a:prstGeom prst="rect">
            <a:avLst/>
          </a:prstGeom>
          <a:ln w="12700">
            <a:miter lim="400000"/>
          </a:ln>
        </p:spPr>
      </p:pic>
      <p:pic>
        <p:nvPicPr>
          <p:cNvPr id="319" name="Picture 318"/>
          <p:cNvPicPr/>
          <p:nvPr/>
        </p:nvPicPr>
        <p:blipFill>
          <a:blip r:embed="rId3">
            <a:extLst/>
          </a:blip>
          <a:stretch>
            <a:fillRect/>
          </a:stretch>
        </p:blipFill>
        <p:spPr>
          <a:xfrm>
            <a:off x="6263933" y="-296785"/>
            <a:ext cx="2470092" cy="10288839"/>
          </a:xfrm>
          <a:prstGeom prst="rect">
            <a:avLst/>
          </a:prstGeom>
          <a:effectLst>
            <a:outerShdw blurRad="127000" dist="76200" dir="2700000" rotWithShape="0">
              <a:srgbClr val="000000">
                <a:alpha val="75000"/>
              </a:srgbClr>
            </a:outerShdw>
          </a:effectLst>
        </p:spPr>
      </p:pic>
      <p:pic>
        <p:nvPicPr>
          <p:cNvPr id="320" name="Picture 319"/>
          <p:cNvPicPr/>
          <p:nvPr/>
        </p:nvPicPr>
        <p:blipFill>
          <a:blip r:embed="rId4">
            <a:extLst/>
          </a:blip>
          <a:stretch>
            <a:fillRect/>
          </a:stretch>
        </p:blipFill>
        <p:spPr>
          <a:xfrm>
            <a:off x="8019152" y="4894811"/>
            <a:ext cx="2162450" cy="5009783"/>
          </a:xfrm>
          <a:prstGeom prst="rect">
            <a:avLst/>
          </a:prstGeom>
          <a:effectLst>
            <a:outerShdw blurRad="127000" dist="76200" dir="2700000" rotWithShape="0">
              <a:srgbClr val="000000">
                <a:alpha val="75000"/>
              </a:srgbClr>
            </a:outerShdw>
          </a:effectLst>
        </p:spPr>
      </p:pic>
      <p:pic>
        <p:nvPicPr>
          <p:cNvPr id="321" name="Picture 320"/>
          <p:cNvPicPr/>
          <p:nvPr/>
        </p:nvPicPr>
        <p:blipFill>
          <a:blip r:embed="rId5">
            <a:extLst/>
          </a:blip>
          <a:stretch>
            <a:fillRect/>
          </a:stretch>
        </p:blipFill>
        <p:spPr>
          <a:xfrm>
            <a:off x="8624466" y="-282200"/>
            <a:ext cx="769841" cy="4452993"/>
          </a:xfrm>
          <a:prstGeom prst="rect">
            <a:avLst/>
          </a:prstGeom>
          <a:effectLst>
            <a:outerShdw blurRad="127000" dist="76200" dir="2700000" rotWithShape="0">
              <a:srgbClr val="000000">
                <a:alpha val="75000"/>
              </a:srgbClr>
            </a:outerShdw>
          </a:effectLst>
        </p:spPr>
      </p:pic>
      <p:pic>
        <p:nvPicPr>
          <p:cNvPr id="322" name="Picture 321"/>
          <p:cNvPicPr/>
          <p:nvPr/>
        </p:nvPicPr>
        <p:blipFill>
          <a:blip r:embed="rId6">
            <a:extLst/>
          </a:blip>
          <a:stretch>
            <a:fillRect/>
          </a:stretch>
        </p:blipFill>
        <p:spPr>
          <a:xfrm>
            <a:off x="-325933" y="3467099"/>
            <a:ext cx="5591393" cy="2719742"/>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19"/>
                                        </p:tgtEl>
                                        <p:attrNameLst>
                                          <p:attrName>style.visibility</p:attrName>
                                        </p:attrNameLst>
                                      </p:cBhvr>
                                      <p:to>
                                        <p:strVal val="visible"/>
                                      </p:to>
                                    </p:set>
                                    <p:animEffect transition="in" filter="wipe(left)">
                                      <p:cBhvr>
                                        <p:cTn id="7" dur="1000"/>
                                        <p:tgtEl>
                                          <p:spTgt spid="319"/>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320"/>
                                        </p:tgtEl>
                                        <p:attrNameLst>
                                          <p:attrName>style.visibility</p:attrName>
                                        </p:attrNameLst>
                                      </p:cBhvr>
                                      <p:to>
                                        <p:strVal val="visible"/>
                                      </p:to>
                                    </p:set>
                                    <p:animEffect transition="in" filter="wipe(left)">
                                      <p:cBhvr>
                                        <p:cTn id="11" dur="1000"/>
                                        <p:tgtEl>
                                          <p:spTgt spid="320"/>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321"/>
                                        </p:tgtEl>
                                        <p:attrNameLst>
                                          <p:attrName>style.visibility</p:attrName>
                                        </p:attrNameLst>
                                      </p:cBhvr>
                                      <p:to>
                                        <p:strVal val="visible"/>
                                      </p:to>
                                    </p:set>
                                    <p:animEffect transition="in" filter="wipe(left)">
                                      <p:cBhvr>
                                        <p:cTn id="15" dur="1000"/>
                                        <p:tgtEl>
                                          <p:spTgt spid="321"/>
                                        </p:tgtEl>
                                      </p:cBhvr>
                                    </p:animEffect>
                                  </p:childTnLst>
                                </p:cTn>
                              </p:par>
                            </p:childTnLst>
                          </p:cTn>
                        </p:par>
                        <p:par>
                          <p:cTn id="16" fill="hold">
                            <p:stCondLst>
                              <p:cond delay="3000"/>
                            </p:stCondLst>
                            <p:childTnLst>
                              <p:par>
                                <p:cTn id="17" presetID="22" presetClass="entr" presetSubtype="8" fill="hold" grpId="4" nodeType="afterEffect">
                                  <p:stCondLst>
                                    <p:cond delay="0"/>
                                  </p:stCondLst>
                                  <p:iterate>
                                    <p:tmAbs val="0"/>
                                  </p:iterate>
                                  <p:childTnLst>
                                    <p:set>
                                      <p:cBhvr>
                                        <p:cTn id="18" fill="hold"/>
                                        <p:tgtEl>
                                          <p:spTgt spid="322"/>
                                        </p:tgtEl>
                                        <p:attrNameLst>
                                          <p:attrName>style.visibility</p:attrName>
                                        </p:attrNameLst>
                                      </p:cBhvr>
                                      <p:to>
                                        <p:strVal val="visible"/>
                                      </p:to>
                                    </p:set>
                                    <p:animEffect transition="in" filter="wipe(left)">
                                      <p:cBhvr>
                                        <p:cTn id="19"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1" animBg="1" advAuto="0"/>
      <p:bldP spid="320" grpId="2" animBg="1" advAuto="0"/>
      <p:bldP spid="321" grpId="3" animBg="1" advAuto="0"/>
      <p:bldP spid="322" grpId="4"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571500" y="-349368"/>
            <a:ext cx="11861800" cy="2406768"/>
          </a:xfrm>
          <a:prstGeom prst="rect">
            <a:avLst/>
          </a:prstGeom>
        </p:spPr>
        <p:txBody>
          <a:bodyPr/>
          <a:lstStyle/>
          <a:p>
            <a:pPr lvl="0" algn="ctr">
              <a:defRPr sz="1800"/>
            </a:pPr>
            <a:r>
              <a:rPr sz="4600"/>
              <a:t>Connections to</a:t>
            </a:r>
            <a:r>
              <a:rPr sz="5600" b="1"/>
              <a:t> </a:t>
            </a:r>
            <a:endParaRPr sz="6600" b="1"/>
          </a:p>
          <a:p>
            <a:pPr lvl="0" algn="ctr">
              <a:defRPr sz="1800"/>
            </a:pPr>
            <a:r>
              <a:rPr sz="7600" b="1"/>
              <a:t>Common Core Standards</a:t>
            </a:r>
          </a:p>
        </p:txBody>
      </p:sp>
      <p:sp>
        <p:nvSpPr>
          <p:cNvPr id="81" name="Shape 81"/>
          <p:cNvSpPr/>
          <p:nvPr/>
        </p:nvSpPr>
        <p:spPr>
          <a:xfrm>
            <a:off x="719231" y="3567972"/>
            <a:ext cx="11566337" cy="409085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6500"/>
            </a:lvl1pPr>
          </a:lstStyle>
          <a:p>
            <a:pPr lvl="0">
              <a:defRPr sz="1800"/>
            </a:pPr>
            <a:r>
              <a:rPr sz="6500"/>
              <a:t>Recognize and analyze how place and region influence the social, cultural, and economic characteristics of civilizations.</a:t>
            </a: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p:nvPr/>
        </p:nvSpPr>
        <p:spPr>
          <a:xfrm>
            <a:off x="139700" y="266700"/>
            <a:ext cx="12725400" cy="1308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defTabSz="457200">
              <a:spcBef>
                <a:spcPts val="1000"/>
              </a:spcBef>
              <a:defRPr sz="1800"/>
            </a:pPr>
            <a:r>
              <a:rPr sz="3800" b="1">
                <a:latin typeface="Gill Sans"/>
                <a:ea typeface="Gill Sans"/>
                <a:cs typeface="Gill Sans"/>
                <a:sym typeface="Gill Sans"/>
              </a:rPr>
              <a:t>Blacks, whites in US shunning diverse areas: study</a:t>
            </a:r>
          </a:p>
          <a:p>
            <a:pPr lvl="0">
              <a:defRPr sz="1800"/>
            </a:pPr>
            <a:r>
              <a:rPr sz="3600">
                <a:latin typeface="Gill Sans"/>
                <a:ea typeface="Gill Sans"/>
                <a:cs typeface="Gill Sans"/>
                <a:sym typeface="Gill Sans"/>
              </a:rPr>
              <a:t>May 31, 2012</a:t>
            </a:r>
          </a:p>
        </p:txBody>
      </p:sp>
      <p:sp>
        <p:nvSpPr>
          <p:cNvPr id="325" name="Shape 325"/>
          <p:cNvSpPr/>
          <p:nvPr/>
        </p:nvSpPr>
        <p:spPr>
          <a:xfrm>
            <a:off x="393700" y="1778000"/>
            <a:ext cx="12204700" cy="6197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4200" i="1">
                <a:latin typeface="Georgia"/>
                <a:ea typeface="Georgia"/>
                <a:cs typeface="Georgia"/>
                <a:sym typeface="Georgia"/>
              </a:rPr>
              <a:t>"We pay a lot of attention to this proliferation of multiethnic neighborhoods, but they are still only a small part of the overall inter-neighborhood mobility picture for blacks and whites," said lead author Kyle Crowder, a sociology professor at the University of Washington.</a:t>
            </a:r>
          </a:p>
          <a:p>
            <a:pPr lvl="0" algn="l" defTabSz="457200">
              <a:defRPr sz="1800"/>
            </a:pPr>
            <a:endParaRPr sz="4200" i="1">
              <a:latin typeface="Georgia"/>
              <a:ea typeface="Georgia"/>
              <a:cs typeface="Georgia"/>
              <a:sym typeface="Georgia"/>
            </a:endParaRPr>
          </a:p>
          <a:p>
            <a:pPr lvl="0" algn="l" defTabSz="457200">
              <a:defRPr sz="1800"/>
            </a:pPr>
            <a:r>
              <a:rPr sz="4200" i="1">
                <a:latin typeface="Georgia"/>
                <a:ea typeface="Georgia"/>
                <a:cs typeface="Georgia"/>
                <a:sym typeface="Georgia"/>
              </a:rPr>
              <a:t>"The truth is, when it comes to eliminating residential segregation, we still have a long way to go," she added.</a:t>
            </a:r>
          </a:p>
        </p:txBody>
      </p:sp>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p:nvPr/>
        </p:nvSpPr>
        <p:spPr>
          <a:xfrm>
            <a:off x="139700" y="228600"/>
            <a:ext cx="12725400" cy="1308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defTabSz="457200">
              <a:spcBef>
                <a:spcPts val="1000"/>
              </a:spcBef>
              <a:defRPr sz="1800"/>
            </a:pPr>
            <a:r>
              <a:rPr sz="3800" b="1">
                <a:latin typeface="Gill Sans"/>
                <a:ea typeface="Gill Sans"/>
                <a:cs typeface="Gill Sans"/>
                <a:sym typeface="Gill Sans"/>
              </a:rPr>
              <a:t>Blacks, whites in US shunning diverse areas: study</a:t>
            </a:r>
          </a:p>
          <a:p>
            <a:pPr lvl="0">
              <a:defRPr sz="1800"/>
            </a:pPr>
            <a:r>
              <a:rPr sz="3600">
                <a:latin typeface="Gill Sans"/>
                <a:ea typeface="Gill Sans"/>
                <a:cs typeface="Gill Sans"/>
                <a:sym typeface="Gill Sans"/>
              </a:rPr>
              <a:t>May 31, 2012</a:t>
            </a:r>
          </a:p>
        </p:txBody>
      </p:sp>
      <p:sp>
        <p:nvSpPr>
          <p:cNvPr id="328" name="Shape 328"/>
          <p:cNvSpPr/>
          <p:nvPr/>
        </p:nvSpPr>
        <p:spPr>
          <a:xfrm>
            <a:off x="914400" y="2730500"/>
            <a:ext cx="11163300" cy="4292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4800" i="1">
                <a:latin typeface="Georgia"/>
                <a:ea typeface="Georgia"/>
                <a:cs typeface="Georgia"/>
                <a:sym typeface="Georgia"/>
              </a:defRPr>
            </a:lvl1pPr>
          </a:lstStyle>
          <a:p>
            <a:pPr lvl="0">
              <a:defRPr sz="1800" i="0"/>
            </a:pPr>
            <a:r>
              <a:rPr sz="4800" i="1"/>
              <a:t>"When people say, 'Segregation is going away' and 'We don't need to worry about it anymore,' those are messages that people will latch onto quickly," she said. "Unfortunately, those types of statements are just untrue."</a:t>
            </a:r>
          </a:p>
        </p:txBody>
      </p:sp>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329"/>
          <p:cNvPicPr/>
          <p:nvPr/>
        </p:nvPicPr>
        <p:blipFill>
          <a:blip r:embed="rId2">
            <a:alphaModFix amt="15000"/>
            <a:extLst/>
          </a:blip>
          <a:stretch>
            <a:fillRect/>
          </a:stretch>
        </p:blipFill>
        <p:spPr>
          <a:xfrm>
            <a:off x="-1126595" y="-3186601"/>
            <a:ext cx="15430501" cy="16114102"/>
          </a:xfrm>
          <a:prstGeom prst="rect">
            <a:avLst/>
          </a:prstGeom>
          <a:effectLst>
            <a:outerShdw blurRad="127000" dist="76200" dir="2700000" rotWithShape="0">
              <a:srgbClr val="000000">
                <a:alpha val="75000"/>
              </a:srgbClr>
            </a:outerShdw>
          </a:effectLst>
        </p:spPr>
      </p:pic>
      <p:sp>
        <p:nvSpPr>
          <p:cNvPr id="331" name="Shape 331"/>
          <p:cNvSpPr>
            <a:spLocks noGrp="1"/>
          </p:cNvSpPr>
          <p:nvPr>
            <p:ph type="title"/>
          </p:nvPr>
        </p:nvSpPr>
        <p:spPr>
          <a:xfrm>
            <a:off x="1574800" y="3492500"/>
            <a:ext cx="9842500" cy="2336800"/>
          </a:xfrm>
          <a:prstGeom prst="rect">
            <a:avLst/>
          </a:prstGeom>
        </p:spPr>
        <p:txBody>
          <a:bodyPr/>
          <a:lstStyle>
            <a:lvl1pPr>
              <a:defRPr b="1"/>
            </a:lvl1pPr>
          </a:lstStyle>
          <a:p>
            <a:pPr lvl="0">
              <a:defRPr sz="1800" b="0"/>
            </a:pPr>
            <a:r>
              <a:rPr sz="4200" b="1"/>
              <a:t>Race &amp; Ethnicity Maps of U.S.A. Cities</a:t>
            </a:r>
          </a:p>
        </p:txBody>
      </p:sp>
      <p:sp>
        <p:nvSpPr>
          <p:cNvPr id="332" name="Shape 332"/>
          <p:cNvSpPr/>
          <p:nvPr/>
        </p:nvSpPr>
        <p:spPr>
          <a:xfrm>
            <a:off x="88900" y="4998467"/>
            <a:ext cx="13004800" cy="39903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2000"/>
            </a:lvl1pPr>
          </a:lstStyle>
          <a:p>
            <a:pPr lvl="0">
              <a:defRPr sz="1800"/>
            </a:pPr>
            <a:r>
              <a:rPr sz="2000"/>
              <a:t>SOURCE: http://www.flickr.com/photos/walkingsf/sets/72157624812674967/detail</a:t>
            </a: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Picture 333"/>
          <p:cNvPicPr/>
          <p:nvPr/>
        </p:nvPicPr>
        <p:blipFill>
          <a:blip r:embed="rId2">
            <a:extLst/>
          </a:blip>
          <a:stretch>
            <a:fillRect/>
          </a:stretch>
        </p:blipFill>
        <p:spPr>
          <a:xfrm>
            <a:off x="355600" y="2114550"/>
            <a:ext cx="7448122" cy="7531100"/>
          </a:xfrm>
          <a:prstGeom prst="rect">
            <a:avLst/>
          </a:prstGeom>
          <a:effectLst>
            <a:outerShdw blurRad="127000" dist="76200" dir="2700000" rotWithShape="0">
              <a:srgbClr val="000000">
                <a:alpha val="75000"/>
              </a:srgbClr>
            </a:outerShdw>
          </a:effectLst>
        </p:spPr>
      </p:pic>
      <p:pic>
        <p:nvPicPr>
          <p:cNvPr id="335" name="Picture 334"/>
          <p:cNvPicPr/>
          <p:nvPr/>
        </p:nvPicPr>
        <p:blipFill>
          <a:blip r:embed="rId3">
            <a:extLst/>
          </a:blip>
          <a:stretch>
            <a:fillRect/>
          </a:stretch>
        </p:blipFill>
        <p:spPr>
          <a:xfrm>
            <a:off x="9105900" y="2972685"/>
            <a:ext cx="1435100" cy="1221860"/>
          </a:xfrm>
          <a:prstGeom prst="rect">
            <a:avLst/>
          </a:prstGeom>
          <a:effectLst>
            <a:outerShdw blurRad="127000" dist="76200" dir="2700000" rotWithShape="0">
              <a:srgbClr val="000000">
                <a:alpha val="75000"/>
              </a:srgbClr>
            </a:outerShdw>
          </a:effectLst>
        </p:spPr>
      </p:pic>
      <p:pic>
        <p:nvPicPr>
          <p:cNvPr id="336" name="Picture 335"/>
          <p:cNvPicPr/>
          <p:nvPr/>
        </p:nvPicPr>
        <p:blipFill>
          <a:blip r:embed="rId4">
            <a:extLst/>
          </a:blip>
          <a:stretch>
            <a:fillRect/>
          </a:stretch>
        </p:blipFill>
        <p:spPr>
          <a:xfrm>
            <a:off x="9105900" y="7311852"/>
            <a:ext cx="1435100" cy="1221859"/>
          </a:xfrm>
          <a:prstGeom prst="rect">
            <a:avLst/>
          </a:prstGeom>
          <a:effectLst>
            <a:outerShdw blurRad="127000" dist="76200" dir="2700000" rotWithShape="0">
              <a:srgbClr val="000000">
                <a:alpha val="75000"/>
              </a:srgbClr>
            </a:outerShdw>
          </a:effectLst>
        </p:spPr>
      </p:pic>
      <p:pic>
        <p:nvPicPr>
          <p:cNvPr id="337" name="Picture 336"/>
          <p:cNvPicPr/>
          <p:nvPr/>
        </p:nvPicPr>
        <p:blipFill>
          <a:blip r:embed="rId5">
            <a:extLst/>
          </a:blip>
          <a:stretch>
            <a:fillRect/>
          </a:stretch>
        </p:blipFill>
        <p:spPr>
          <a:xfrm>
            <a:off x="9105900" y="5869171"/>
            <a:ext cx="1435100" cy="1221860"/>
          </a:xfrm>
          <a:prstGeom prst="rect">
            <a:avLst/>
          </a:prstGeom>
          <a:effectLst>
            <a:outerShdw blurRad="127000" dist="76200" dir="2700000" rotWithShape="0">
              <a:srgbClr val="000000">
                <a:alpha val="75000"/>
              </a:srgbClr>
            </a:outerShdw>
          </a:effectLst>
        </p:spPr>
      </p:pic>
      <p:pic>
        <p:nvPicPr>
          <p:cNvPr id="338" name="Picture 337"/>
          <p:cNvPicPr/>
          <p:nvPr/>
        </p:nvPicPr>
        <p:blipFill>
          <a:blip r:embed="rId6">
            <a:extLst/>
          </a:blip>
          <a:stretch>
            <a:fillRect/>
          </a:stretch>
        </p:blipFill>
        <p:spPr>
          <a:xfrm>
            <a:off x="9099550" y="4414825"/>
            <a:ext cx="1435100" cy="1221859"/>
          </a:xfrm>
          <a:prstGeom prst="rect">
            <a:avLst/>
          </a:prstGeom>
          <a:effectLst>
            <a:outerShdw blurRad="127000" dist="76200" dir="2700000" rotWithShape="0">
              <a:srgbClr val="000000">
                <a:alpha val="75000"/>
              </a:srgbClr>
            </a:outerShdw>
          </a:effectLst>
        </p:spPr>
      </p:pic>
      <p:sp>
        <p:nvSpPr>
          <p:cNvPr id="339" name="Shape 339"/>
          <p:cNvSpPr/>
          <p:nvPr/>
        </p:nvSpPr>
        <p:spPr>
          <a:xfrm>
            <a:off x="7760475" y="26736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340" name="Shape 340"/>
          <p:cNvSpPr/>
          <p:nvPr/>
        </p:nvSpPr>
        <p:spPr>
          <a:xfrm>
            <a:off x="7759700" y="70170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341" name="Shape 341"/>
          <p:cNvSpPr/>
          <p:nvPr/>
        </p:nvSpPr>
        <p:spPr>
          <a:xfrm>
            <a:off x="7759700" y="41214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342" name="Shape 342"/>
          <p:cNvSpPr/>
          <p:nvPr/>
        </p:nvSpPr>
        <p:spPr>
          <a:xfrm>
            <a:off x="7759700" y="55692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sp>
        <p:nvSpPr>
          <p:cNvPr id="343" name="Shape 343"/>
          <p:cNvSpPr>
            <a:spLocks noGrp="1"/>
          </p:cNvSpPr>
          <p:nvPr>
            <p:ph type="title"/>
          </p:nvPr>
        </p:nvSpPr>
        <p:spPr>
          <a:prstGeom prst="rect">
            <a:avLst/>
          </a:prstGeom>
        </p:spPr>
        <p:txBody>
          <a:bodyPr/>
          <a:lstStyle>
            <a:lvl1pPr>
              <a:defRPr b="1"/>
            </a:lvl1pPr>
          </a:lstStyle>
          <a:p>
            <a:pPr lvl="0">
              <a:defRPr sz="1800" b="0"/>
            </a:pPr>
            <a:r>
              <a:rPr sz="4200" b="1"/>
              <a:t>Understanding the Colors on the Maps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3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33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33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3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33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animBg="1" advAuto="0"/>
      <p:bldP spid="336" grpId="7" animBg="1" advAuto="0"/>
      <p:bldP spid="337" grpId="5" animBg="1" advAuto="0"/>
      <p:bldP spid="338" grpId="3" animBg="1" advAuto="0"/>
      <p:bldP spid="339" grpId="2" animBg="1" advAuto="0"/>
      <p:bldP spid="340" grpId="8" animBg="1" advAuto="0"/>
      <p:bldP spid="341" grpId="4" animBg="1" advAuto="0"/>
      <p:bldP spid="342" grpId="6"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Screen shot 2012-01-24 at 9.02.14 PM.png"/>
          <p:cNvPicPr/>
          <p:nvPr/>
        </p:nvPicPr>
        <p:blipFill>
          <a:blip r:embed="rId2">
            <a:extLst/>
          </a:blip>
          <a:stretch>
            <a:fillRect/>
          </a:stretch>
        </p:blipFill>
        <p:spPr>
          <a:xfrm>
            <a:off x="-133350" y="-2472148"/>
            <a:ext cx="13258800" cy="13383296"/>
          </a:xfrm>
          <a:prstGeom prst="rect">
            <a:avLst/>
          </a:prstGeom>
          <a:ln w="12700">
            <a:miter lim="400000"/>
          </a:ln>
        </p:spPr>
      </p:pic>
      <p:sp>
        <p:nvSpPr>
          <p:cNvPr id="346" name="Shape 346"/>
          <p:cNvSpPr/>
          <p:nvPr/>
        </p:nvSpPr>
        <p:spPr>
          <a:xfrm>
            <a:off x="101600" y="16933"/>
            <a:ext cx="6112934" cy="9821334"/>
          </a:xfrm>
          <a:custGeom>
            <a:avLst/>
            <a:gdLst/>
            <a:ahLst/>
            <a:cxnLst>
              <a:cxn ang="0">
                <a:pos x="wd2" y="hd2"/>
              </a:cxn>
              <a:cxn ang="5400000">
                <a:pos x="wd2" y="hd2"/>
              </a:cxn>
              <a:cxn ang="10800000">
                <a:pos x="wd2" y="hd2"/>
              </a:cxn>
              <a:cxn ang="16200000">
                <a:pos x="wd2" y="hd2"/>
              </a:cxn>
            </a:cxnLst>
            <a:rect l="0" t="0" r="r" b="b"/>
            <a:pathLst>
              <a:path w="21600" h="21600" extrusionOk="0">
                <a:moveTo>
                  <a:pt x="20523" y="21600"/>
                </a:moveTo>
                <a:lnTo>
                  <a:pt x="20523" y="20669"/>
                </a:lnTo>
                <a:lnTo>
                  <a:pt x="20523" y="20222"/>
                </a:lnTo>
                <a:lnTo>
                  <a:pt x="20762" y="16237"/>
                </a:lnTo>
                <a:lnTo>
                  <a:pt x="20942" y="15604"/>
                </a:lnTo>
                <a:lnTo>
                  <a:pt x="20882" y="15194"/>
                </a:lnTo>
                <a:lnTo>
                  <a:pt x="20882" y="14859"/>
                </a:lnTo>
                <a:lnTo>
                  <a:pt x="20882" y="14412"/>
                </a:lnTo>
                <a:lnTo>
                  <a:pt x="20822" y="13742"/>
                </a:lnTo>
                <a:lnTo>
                  <a:pt x="21226" y="13398"/>
                </a:lnTo>
                <a:lnTo>
                  <a:pt x="21600" y="12737"/>
                </a:lnTo>
                <a:lnTo>
                  <a:pt x="21361" y="12336"/>
                </a:lnTo>
                <a:lnTo>
                  <a:pt x="20732" y="11806"/>
                </a:lnTo>
                <a:lnTo>
                  <a:pt x="20044" y="11545"/>
                </a:lnTo>
                <a:lnTo>
                  <a:pt x="19446" y="11210"/>
                </a:lnTo>
                <a:lnTo>
                  <a:pt x="18967" y="10874"/>
                </a:lnTo>
                <a:lnTo>
                  <a:pt x="18668" y="10279"/>
                </a:lnTo>
                <a:lnTo>
                  <a:pt x="17890" y="10092"/>
                </a:lnTo>
                <a:lnTo>
                  <a:pt x="16873" y="9943"/>
                </a:lnTo>
                <a:lnTo>
                  <a:pt x="16035" y="9571"/>
                </a:lnTo>
                <a:lnTo>
                  <a:pt x="15437" y="8826"/>
                </a:lnTo>
                <a:lnTo>
                  <a:pt x="14899" y="8268"/>
                </a:lnTo>
                <a:lnTo>
                  <a:pt x="14181" y="7523"/>
                </a:lnTo>
                <a:lnTo>
                  <a:pt x="13822" y="7076"/>
                </a:lnTo>
                <a:lnTo>
                  <a:pt x="13223" y="6592"/>
                </a:lnTo>
                <a:lnTo>
                  <a:pt x="12685" y="6331"/>
                </a:lnTo>
                <a:lnTo>
                  <a:pt x="11847" y="6145"/>
                </a:lnTo>
                <a:lnTo>
                  <a:pt x="10830" y="5959"/>
                </a:lnTo>
                <a:lnTo>
                  <a:pt x="9873" y="5959"/>
                </a:lnTo>
                <a:lnTo>
                  <a:pt x="8975" y="5959"/>
                </a:lnTo>
                <a:lnTo>
                  <a:pt x="7958" y="5921"/>
                </a:lnTo>
                <a:lnTo>
                  <a:pt x="6701" y="5623"/>
                </a:lnTo>
                <a:lnTo>
                  <a:pt x="5565" y="5288"/>
                </a:lnTo>
                <a:lnTo>
                  <a:pt x="5026" y="4879"/>
                </a:lnTo>
                <a:lnTo>
                  <a:pt x="4787" y="4543"/>
                </a:lnTo>
                <a:lnTo>
                  <a:pt x="4488" y="4171"/>
                </a:lnTo>
                <a:lnTo>
                  <a:pt x="4069" y="3799"/>
                </a:lnTo>
                <a:lnTo>
                  <a:pt x="4547" y="3203"/>
                </a:lnTo>
                <a:lnTo>
                  <a:pt x="4727" y="2868"/>
                </a:lnTo>
                <a:lnTo>
                  <a:pt x="5086" y="2570"/>
                </a:lnTo>
                <a:lnTo>
                  <a:pt x="4667" y="2234"/>
                </a:lnTo>
                <a:lnTo>
                  <a:pt x="3949" y="1899"/>
                </a:lnTo>
                <a:lnTo>
                  <a:pt x="3171" y="1601"/>
                </a:lnTo>
                <a:lnTo>
                  <a:pt x="2513" y="1229"/>
                </a:lnTo>
                <a:lnTo>
                  <a:pt x="1975" y="968"/>
                </a:lnTo>
                <a:lnTo>
                  <a:pt x="1197" y="782"/>
                </a:lnTo>
                <a:lnTo>
                  <a:pt x="898" y="521"/>
                </a:lnTo>
                <a:lnTo>
                  <a:pt x="359" y="261"/>
                </a:lnTo>
                <a:lnTo>
                  <a:pt x="0" y="0"/>
                </a:lnTo>
              </a:path>
            </a:pathLst>
          </a:custGeom>
          <a:ln w="50800" cap="rnd">
            <a:solidFill/>
            <a:custDash>
              <a:ds d="100000" sp="200000"/>
            </a:custDash>
            <a:miter lim="400000"/>
          </a:ln>
        </p:spPr>
        <p:txBody>
          <a:bodyPr lIns="0" tIns="0" rIns="0" bIns="0" anchor="b"/>
          <a:lstStyle/>
          <a:p>
            <a:pPr lvl="0">
              <a:defRPr sz="4200"/>
            </a:pPr>
            <a:endParaRPr/>
          </a:p>
        </p:txBody>
      </p:sp>
      <p:sp>
        <p:nvSpPr>
          <p:cNvPr id="347" name="Shape 347"/>
          <p:cNvSpPr/>
          <p:nvPr/>
        </p:nvSpPr>
        <p:spPr>
          <a:xfrm rot="71027">
            <a:off x="2006469" y="1231898"/>
            <a:ext cx="8026400" cy="6320369"/>
          </a:xfrm>
          <a:custGeom>
            <a:avLst/>
            <a:gdLst/>
            <a:ahLst/>
            <a:cxnLst>
              <a:cxn ang="0">
                <a:pos x="wd2" y="hd2"/>
              </a:cxn>
              <a:cxn ang="5400000">
                <a:pos x="wd2" y="hd2"/>
              </a:cxn>
              <a:cxn ang="10800000">
                <a:pos x="wd2" y="hd2"/>
              </a:cxn>
              <a:cxn ang="16200000">
                <a:pos x="wd2" y="hd2"/>
              </a:cxn>
            </a:cxnLst>
            <a:rect l="0" t="0" r="r" b="b"/>
            <a:pathLst>
              <a:path w="21600" h="21600" extrusionOk="0">
                <a:moveTo>
                  <a:pt x="21327" y="12891"/>
                </a:moveTo>
                <a:lnTo>
                  <a:pt x="21327" y="10981"/>
                </a:lnTo>
                <a:lnTo>
                  <a:pt x="21600" y="9216"/>
                </a:lnTo>
                <a:lnTo>
                  <a:pt x="20916" y="7364"/>
                </a:lnTo>
                <a:lnTo>
                  <a:pt x="20472" y="5252"/>
                </a:lnTo>
                <a:lnTo>
                  <a:pt x="20062" y="4167"/>
                </a:lnTo>
                <a:lnTo>
                  <a:pt x="19094" y="3125"/>
                </a:lnTo>
                <a:lnTo>
                  <a:pt x="18228" y="2098"/>
                </a:lnTo>
                <a:lnTo>
                  <a:pt x="17317" y="1636"/>
                </a:lnTo>
                <a:lnTo>
                  <a:pt x="16428" y="1630"/>
                </a:lnTo>
                <a:lnTo>
                  <a:pt x="15465" y="526"/>
                </a:lnTo>
                <a:lnTo>
                  <a:pt x="14491" y="14"/>
                </a:lnTo>
                <a:lnTo>
                  <a:pt x="13352" y="0"/>
                </a:lnTo>
                <a:lnTo>
                  <a:pt x="12258" y="391"/>
                </a:lnTo>
                <a:lnTo>
                  <a:pt x="11073" y="593"/>
                </a:lnTo>
                <a:lnTo>
                  <a:pt x="9934" y="362"/>
                </a:lnTo>
                <a:lnTo>
                  <a:pt x="9023" y="883"/>
                </a:lnTo>
                <a:lnTo>
                  <a:pt x="8157" y="998"/>
                </a:lnTo>
                <a:lnTo>
                  <a:pt x="7382" y="477"/>
                </a:lnTo>
                <a:lnTo>
                  <a:pt x="6744" y="72"/>
                </a:lnTo>
                <a:lnTo>
                  <a:pt x="5924" y="593"/>
                </a:lnTo>
                <a:lnTo>
                  <a:pt x="4967" y="593"/>
                </a:lnTo>
                <a:lnTo>
                  <a:pt x="4284" y="825"/>
                </a:lnTo>
                <a:lnTo>
                  <a:pt x="3965" y="1577"/>
                </a:lnTo>
                <a:lnTo>
                  <a:pt x="3965" y="2387"/>
                </a:lnTo>
                <a:lnTo>
                  <a:pt x="3828" y="3139"/>
                </a:lnTo>
                <a:lnTo>
                  <a:pt x="3327" y="3545"/>
                </a:lnTo>
                <a:lnTo>
                  <a:pt x="2643" y="4181"/>
                </a:lnTo>
                <a:lnTo>
                  <a:pt x="2370" y="5281"/>
                </a:lnTo>
                <a:lnTo>
                  <a:pt x="1595" y="6149"/>
                </a:lnTo>
                <a:lnTo>
                  <a:pt x="592" y="8232"/>
                </a:lnTo>
                <a:lnTo>
                  <a:pt x="319" y="9795"/>
                </a:lnTo>
                <a:lnTo>
                  <a:pt x="228" y="11010"/>
                </a:lnTo>
                <a:lnTo>
                  <a:pt x="228" y="11878"/>
                </a:lnTo>
                <a:lnTo>
                  <a:pt x="46" y="12919"/>
                </a:lnTo>
                <a:lnTo>
                  <a:pt x="46" y="13672"/>
                </a:lnTo>
                <a:lnTo>
                  <a:pt x="0" y="15119"/>
                </a:lnTo>
                <a:lnTo>
                  <a:pt x="228" y="16623"/>
                </a:lnTo>
                <a:lnTo>
                  <a:pt x="351" y="17810"/>
                </a:lnTo>
                <a:lnTo>
                  <a:pt x="399" y="18996"/>
                </a:lnTo>
                <a:lnTo>
                  <a:pt x="452" y="19805"/>
                </a:lnTo>
                <a:lnTo>
                  <a:pt x="866" y="20616"/>
                </a:lnTo>
                <a:lnTo>
                  <a:pt x="1823" y="21369"/>
                </a:lnTo>
                <a:lnTo>
                  <a:pt x="3583" y="21025"/>
                </a:lnTo>
                <a:lnTo>
                  <a:pt x="5845" y="19967"/>
                </a:lnTo>
                <a:lnTo>
                  <a:pt x="7394" y="19926"/>
                </a:lnTo>
                <a:lnTo>
                  <a:pt x="8806" y="19889"/>
                </a:lnTo>
                <a:lnTo>
                  <a:pt x="9684" y="20644"/>
                </a:lnTo>
                <a:lnTo>
                  <a:pt x="11119" y="21600"/>
                </a:lnTo>
                <a:lnTo>
                  <a:pt x="12258" y="21311"/>
                </a:lnTo>
                <a:lnTo>
                  <a:pt x="13489" y="20558"/>
                </a:lnTo>
                <a:lnTo>
                  <a:pt x="14628" y="20327"/>
                </a:lnTo>
                <a:lnTo>
                  <a:pt x="15494" y="19748"/>
                </a:lnTo>
                <a:lnTo>
                  <a:pt x="16724" y="19285"/>
                </a:lnTo>
                <a:lnTo>
                  <a:pt x="17635" y="19285"/>
                </a:lnTo>
                <a:lnTo>
                  <a:pt x="18547" y="19343"/>
                </a:lnTo>
                <a:lnTo>
                  <a:pt x="19339" y="18774"/>
                </a:lnTo>
                <a:lnTo>
                  <a:pt x="19738" y="18068"/>
                </a:lnTo>
                <a:lnTo>
                  <a:pt x="20238" y="17245"/>
                </a:lnTo>
                <a:lnTo>
                  <a:pt x="20637" y="16598"/>
                </a:lnTo>
                <a:lnTo>
                  <a:pt x="21327" y="15639"/>
                </a:lnTo>
                <a:lnTo>
                  <a:pt x="21566" y="14656"/>
                </a:lnTo>
                <a:lnTo>
                  <a:pt x="21566" y="13672"/>
                </a:lnTo>
                <a:lnTo>
                  <a:pt x="21327" y="12891"/>
                </a:lnTo>
                <a:close/>
              </a:path>
            </a:pathLst>
          </a:custGeom>
          <a:ln w="76200">
            <a:solidFill/>
            <a:custDash>
              <a:ds d="200000" sp="200000"/>
            </a:custDash>
            <a:miter lim="400000"/>
          </a:ln>
        </p:spPr>
        <p:txBody>
          <a:bodyPr lIns="0" tIns="0" rIns="0" bIns="0" anchor="b"/>
          <a:lstStyle/>
          <a:p>
            <a:pPr lvl="0">
              <a:defRPr sz="4200"/>
            </a:pPr>
            <a:endParaRPr/>
          </a:p>
        </p:txBody>
      </p:sp>
      <p:sp>
        <p:nvSpPr>
          <p:cNvPr id="348" name="Shape 348"/>
          <p:cNvSpPr/>
          <p:nvPr/>
        </p:nvSpPr>
        <p:spPr>
          <a:xfrm>
            <a:off x="6385966" y="4591050"/>
            <a:ext cx="410668" cy="390567"/>
          </a:xfrm>
          <a:prstGeom prst="star5">
            <a:avLst>
              <a:gd name="adj" fmla="val 25000"/>
              <a:gd name="hf" fmla="val 105146"/>
              <a:gd name="vf" fmla="val 110557"/>
            </a:avLst>
          </a:prstGeom>
          <a:solidFill>
            <a:srgbClr val="232323"/>
          </a:solidFill>
          <a:ln w="25400">
            <a:solidFill/>
            <a:miter lim="400000"/>
          </a:ln>
          <a:effectLst>
            <a:outerShdw blurRad="127000" dist="76200" dir="2700000" rotWithShape="0">
              <a:srgbClr val="000000">
                <a:alpha val="75000"/>
              </a:srgbClr>
            </a:outerShdw>
          </a:effectLst>
        </p:spPr>
        <p:txBody>
          <a:bodyPr lIns="0" tIns="0" rIns="0" bIns="0" anchor="ctr"/>
          <a:lstStyle/>
          <a:p>
            <a:pPr lvl="0">
              <a:defRPr>
                <a:solidFill>
                  <a:srgbClr val="232323"/>
                </a:solidFill>
              </a:defRPr>
            </a:pPr>
            <a:endParaRPr/>
          </a:p>
        </p:txBody>
      </p:sp>
      <p:sp>
        <p:nvSpPr>
          <p:cNvPr id="349" name="Shape 349"/>
          <p:cNvSpPr/>
          <p:nvPr/>
        </p:nvSpPr>
        <p:spPr>
          <a:xfrm>
            <a:off x="9128468" y="6943041"/>
            <a:ext cx="718414" cy="46106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AFB</a:t>
            </a:r>
          </a:p>
        </p:txBody>
      </p:sp>
      <p:sp>
        <p:nvSpPr>
          <p:cNvPr id="350" name="Shape 350"/>
          <p:cNvSpPr/>
          <p:nvPr/>
        </p:nvSpPr>
        <p:spPr>
          <a:xfrm>
            <a:off x="5677952" y="5708931"/>
            <a:ext cx="842164" cy="38707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airport</a:t>
            </a:r>
          </a:p>
        </p:txBody>
      </p:sp>
      <p:sp>
        <p:nvSpPr>
          <p:cNvPr id="351" name="Shape 351"/>
          <p:cNvSpPr/>
          <p:nvPr/>
        </p:nvSpPr>
        <p:spPr>
          <a:xfrm>
            <a:off x="5427014" y="2546631"/>
            <a:ext cx="605336" cy="38707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1800" b="1"/>
            </a:lvl1pPr>
          </a:lstStyle>
          <a:p>
            <a:pPr lvl="0">
              <a:defRPr b="0"/>
            </a:pPr>
            <a:r>
              <a:rPr b="1"/>
              <a:t>park</a:t>
            </a:r>
          </a:p>
        </p:txBody>
      </p:sp>
      <p:sp>
        <p:nvSpPr>
          <p:cNvPr id="352" name="Shape 352"/>
          <p:cNvSpPr/>
          <p:nvPr/>
        </p:nvSpPr>
        <p:spPr>
          <a:xfrm>
            <a:off x="4789269" y="3641041"/>
            <a:ext cx="2620672" cy="46106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Washington, D.C.</a:t>
            </a:r>
          </a:p>
        </p:txBody>
      </p:sp>
      <p:sp>
        <p:nvSpPr>
          <p:cNvPr id="353" name="Shape 353"/>
          <p:cNvSpPr/>
          <p:nvPr/>
        </p:nvSpPr>
        <p:spPr>
          <a:xfrm>
            <a:off x="2863645" y="7971741"/>
            <a:ext cx="1188721" cy="46106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Virginia</a:t>
            </a:r>
          </a:p>
        </p:txBody>
      </p:sp>
      <p:sp>
        <p:nvSpPr>
          <p:cNvPr id="354" name="Shape 354"/>
          <p:cNvSpPr/>
          <p:nvPr/>
        </p:nvSpPr>
        <p:spPr>
          <a:xfrm>
            <a:off x="10257585" y="6752541"/>
            <a:ext cx="1463042" cy="46106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lvl1pPr>
              <a:defRPr sz="2400" b="1"/>
            </a:lvl1pPr>
          </a:lstStyle>
          <a:p>
            <a:pPr lvl="0">
              <a:defRPr sz="1800" b="0"/>
            </a:pPr>
            <a:r>
              <a:rPr sz="2400" b="1"/>
              <a:t>Maryland</a:t>
            </a:r>
          </a:p>
        </p:txBody>
      </p:sp>
      <p:sp>
        <p:nvSpPr>
          <p:cNvPr id="355" name="Shape 355"/>
          <p:cNvSpPr/>
          <p:nvPr/>
        </p:nvSpPr>
        <p:spPr>
          <a:xfrm>
            <a:off x="4097752" y="2074205"/>
            <a:ext cx="4495928" cy="5579662"/>
          </a:xfrm>
          <a:custGeom>
            <a:avLst/>
            <a:gdLst/>
            <a:ahLst/>
            <a:cxnLst>
              <a:cxn ang="0">
                <a:pos x="wd2" y="hd2"/>
              </a:cxn>
              <a:cxn ang="5400000">
                <a:pos x="wd2" y="hd2"/>
              </a:cxn>
              <a:cxn ang="10800000">
                <a:pos x="wd2" y="hd2"/>
              </a:cxn>
              <a:cxn ang="16200000">
                <a:pos x="wd2" y="hd2"/>
              </a:cxn>
            </a:cxnLst>
            <a:rect l="0" t="0" r="r" b="b"/>
            <a:pathLst>
              <a:path w="21600" h="21600" extrusionOk="0">
                <a:moveTo>
                  <a:pt x="8299" y="21600"/>
                </a:moveTo>
                <a:lnTo>
                  <a:pt x="21600" y="10882"/>
                </a:lnTo>
                <a:lnTo>
                  <a:pt x="8095" y="0"/>
                </a:lnTo>
                <a:lnTo>
                  <a:pt x="0" y="6523"/>
                </a:lnTo>
              </a:path>
            </a:pathLst>
          </a:custGeom>
          <a:ln w="50800" cap="rnd">
            <a:solidFill/>
            <a:custDash>
              <a:ds d="100000" sp="200000"/>
            </a:custDash>
            <a:miter lim="400000"/>
          </a:ln>
        </p:spPr>
        <p:txBody>
          <a:bodyPr lIns="0" tIns="0" rIns="0" bIns="0" anchor="b"/>
          <a:lstStyle/>
          <a:p>
            <a:pPr lvl="0">
              <a:defRPr sz="4200"/>
            </a:pPr>
            <a:endParaRPr/>
          </a:p>
        </p:txBody>
      </p:sp>
      <p:sp>
        <p:nvSpPr>
          <p:cNvPr id="356" name="Shape 356"/>
          <p:cNvSpPr/>
          <p:nvPr/>
        </p:nvSpPr>
        <p:spPr>
          <a:xfrm>
            <a:off x="7211440" y="3867430"/>
            <a:ext cx="863655" cy="67917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b="1"/>
              <a:t>golf</a:t>
            </a:r>
          </a:p>
          <a:p>
            <a:pPr lvl="0">
              <a:defRPr sz="1800"/>
            </a:pPr>
            <a:r>
              <a:rPr b="1"/>
              <a:t>course</a:t>
            </a: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p:cNvSpPr>
          <p:nvPr>
            <p:ph type="title"/>
          </p:nvPr>
        </p:nvSpPr>
        <p:spPr>
          <a:xfrm>
            <a:off x="571500" y="200999"/>
            <a:ext cx="11861800" cy="1397001"/>
          </a:xfrm>
          <a:prstGeom prst="rect">
            <a:avLst/>
          </a:prstGeom>
        </p:spPr>
        <p:txBody>
          <a:bodyPr/>
          <a:lstStyle>
            <a:lvl1pPr algn="ctr">
              <a:defRPr b="1"/>
            </a:lvl1pPr>
          </a:lstStyle>
          <a:p>
            <a:pPr lvl="0">
              <a:defRPr sz="1800" b="0"/>
            </a:pPr>
            <a:r>
              <a:rPr sz="4200" b="1"/>
              <a:t>Reading &amp; Interpreting the Ethnic Maps</a:t>
            </a:r>
          </a:p>
        </p:txBody>
      </p:sp>
      <p:pic>
        <p:nvPicPr>
          <p:cNvPr id="359" name="Picture 358"/>
          <p:cNvPicPr/>
          <p:nvPr/>
        </p:nvPicPr>
        <p:blipFill>
          <a:blip r:embed="rId2">
            <a:extLst/>
          </a:blip>
          <a:stretch>
            <a:fillRect/>
          </a:stretch>
        </p:blipFill>
        <p:spPr>
          <a:xfrm>
            <a:off x="339968" y="2074509"/>
            <a:ext cx="7003564" cy="7480301"/>
          </a:xfrm>
          <a:prstGeom prst="rect">
            <a:avLst/>
          </a:prstGeom>
          <a:effectLst>
            <a:outerShdw blurRad="38100" dist="12700" dir="5400000" rotWithShape="0">
              <a:srgbClr val="000000">
                <a:alpha val="50000"/>
              </a:srgbClr>
            </a:outerShdw>
          </a:effectLst>
        </p:spPr>
      </p:pic>
      <p:sp>
        <p:nvSpPr>
          <p:cNvPr id="360" name="Shape 360"/>
          <p:cNvSpPr/>
          <p:nvPr/>
        </p:nvSpPr>
        <p:spPr>
          <a:xfrm>
            <a:off x="7724711" y="7236614"/>
            <a:ext cx="2814731"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2800"/>
            </a:lvl1pPr>
          </a:lstStyle>
          <a:p>
            <a:pPr lvl="0">
              <a:defRPr sz="1800"/>
            </a:pPr>
            <a:r>
              <a:rPr sz="2800"/>
              <a:t>Dense Population</a:t>
            </a:r>
          </a:p>
        </p:txBody>
      </p:sp>
      <p:sp>
        <p:nvSpPr>
          <p:cNvPr id="361" name="Shape 361"/>
          <p:cNvSpPr/>
          <p:nvPr/>
        </p:nvSpPr>
        <p:spPr>
          <a:xfrm>
            <a:off x="7359321" y="6538114"/>
            <a:ext cx="3543301"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2800"/>
            </a:lvl1pPr>
          </a:lstStyle>
          <a:p>
            <a:pPr lvl="0">
              <a:defRPr sz="1800"/>
            </a:pPr>
            <a:r>
              <a:rPr sz="2800"/>
              <a:t>Sparse Population</a:t>
            </a:r>
          </a:p>
        </p:txBody>
      </p:sp>
      <p:sp>
        <p:nvSpPr>
          <p:cNvPr id="362" name="Shape 362"/>
          <p:cNvSpPr/>
          <p:nvPr/>
        </p:nvSpPr>
        <p:spPr>
          <a:xfrm>
            <a:off x="8561397" y="6080914"/>
            <a:ext cx="1135235"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2800"/>
            </a:lvl1pPr>
          </a:lstStyle>
          <a:p>
            <a:pPr lvl="0">
              <a:defRPr sz="1800"/>
            </a:pPr>
            <a:r>
              <a:rPr sz="2800"/>
              <a:t>Airport</a:t>
            </a:r>
          </a:p>
        </p:txBody>
      </p:sp>
      <p:sp>
        <p:nvSpPr>
          <p:cNvPr id="363" name="Shape 363"/>
          <p:cNvSpPr/>
          <p:nvPr/>
        </p:nvSpPr>
        <p:spPr>
          <a:xfrm>
            <a:off x="7955152" y="4125114"/>
            <a:ext cx="2347469"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2800"/>
            </a:lvl1pPr>
          </a:lstStyle>
          <a:p>
            <a:pPr lvl="0">
              <a:defRPr sz="1800"/>
            </a:pPr>
            <a:r>
              <a:rPr sz="2800"/>
              <a:t>Atlantic Ocean</a:t>
            </a:r>
          </a:p>
        </p:txBody>
      </p:sp>
      <p:pic>
        <p:nvPicPr>
          <p:cNvPr id="364" name="Picture 363"/>
          <p:cNvPicPr/>
          <p:nvPr/>
        </p:nvPicPr>
        <p:blipFill>
          <a:blip r:embed="rId3">
            <a:alphaModFix amt="4000"/>
            <a:extLst/>
          </a:blip>
          <a:stretch>
            <a:fillRect/>
          </a:stretch>
        </p:blipFill>
        <p:spPr>
          <a:xfrm>
            <a:off x="635000" y="4470400"/>
            <a:ext cx="4597400" cy="4216400"/>
          </a:xfrm>
          <a:prstGeom prst="rect">
            <a:avLst/>
          </a:prstGeom>
        </p:spPr>
      </p:pic>
      <p:pic>
        <p:nvPicPr>
          <p:cNvPr id="365" name="Picture 364"/>
          <p:cNvPicPr/>
          <p:nvPr/>
        </p:nvPicPr>
        <p:blipFill>
          <a:blip r:embed="rId4">
            <a:extLst/>
          </a:blip>
          <a:stretch>
            <a:fillRect/>
          </a:stretch>
        </p:blipFill>
        <p:spPr>
          <a:xfrm>
            <a:off x="3517900" y="2679265"/>
            <a:ext cx="5969000" cy="1245036"/>
          </a:xfrm>
          <a:prstGeom prst="rect">
            <a:avLst/>
          </a:prstGeom>
          <a:effectLst>
            <a:outerShdw blurRad="38100" dist="12700" dir="5400000" rotWithShape="0">
              <a:srgbClr val="000000">
                <a:alpha val="50000"/>
              </a:srgbClr>
            </a:outerShdw>
          </a:effectLst>
        </p:spPr>
      </p:pic>
      <p:sp>
        <p:nvSpPr>
          <p:cNvPr id="366" name="Shape 366"/>
          <p:cNvSpPr/>
          <p:nvPr/>
        </p:nvSpPr>
        <p:spPr>
          <a:xfrm>
            <a:off x="7355768" y="4833367"/>
            <a:ext cx="3543301" cy="8308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defRPr sz="1800"/>
            </a:pPr>
            <a:r>
              <a:rPr sz="2800"/>
              <a:t>No Population </a:t>
            </a:r>
          </a:p>
          <a:p>
            <a:pPr lvl="0">
              <a:defRPr sz="1800"/>
            </a:pPr>
            <a:r>
              <a:rPr sz="2000"/>
              <a:t>Everglades National Park</a:t>
            </a:r>
          </a:p>
        </p:txBody>
      </p:sp>
      <p:sp>
        <p:nvSpPr>
          <p:cNvPr id="367" name="Shape 367"/>
          <p:cNvSpPr/>
          <p:nvPr/>
        </p:nvSpPr>
        <p:spPr>
          <a:xfrm>
            <a:off x="7730106" y="7935114"/>
            <a:ext cx="2788420" cy="52308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2800"/>
            </a:lvl1pPr>
          </a:lstStyle>
          <a:p>
            <a:pPr lvl="0">
              <a:defRPr sz="1800"/>
            </a:pPr>
            <a:r>
              <a:rPr sz="2800"/>
              <a:t>Ethnic Population</a:t>
            </a:r>
          </a:p>
        </p:txBody>
      </p:sp>
      <p:sp>
        <p:nvSpPr>
          <p:cNvPr id="368" name="Shape 368"/>
          <p:cNvSpPr/>
          <p:nvPr/>
        </p:nvSpPr>
        <p:spPr>
          <a:xfrm>
            <a:off x="5689600" y="4394200"/>
            <a:ext cx="2026525" cy="0"/>
          </a:xfrm>
          <a:prstGeom prst="line">
            <a:avLst/>
          </a:prstGeom>
          <a:ln w="762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369" name="Shape 369"/>
          <p:cNvSpPr/>
          <p:nvPr/>
        </p:nvSpPr>
        <p:spPr>
          <a:xfrm>
            <a:off x="1176775" y="5194300"/>
            <a:ext cx="6539350" cy="0"/>
          </a:xfrm>
          <a:prstGeom prst="line">
            <a:avLst/>
          </a:prstGeom>
          <a:ln w="762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370" name="Shape 370"/>
          <p:cNvSpPr/>
          <p:nvPr/>
        </p:nvSpPr>
        <p:spPr>
          <a:xfrm>
            <a:off x="3541891" y="6350000"/>
            <a:ext cx="4174234" cy="0"/>
          </a:xfrm>
          <a:prstGeom prst="line">
            <a:avLst/>
          </a:prstGeom>
          <a:ln w="762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371" name="Shape 371"/>
          <p:cNvSpPr/>
          <p:nvPr/>
        </p:nvSpPr>
        <p:spPr>
          <a:xfrm>
            <a:off x="1005976" y="6793987"/>
            <a:ext cx="6710148" cy="13295"/>
          </a:xfrm>
          <a:prstGeom prst="line">
            <a:avLst/>
          </a:prstGeom>
          <a:ln w="762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372" name="Shape 372"/>
          <p:cNvSpPr/>
          <p:nvPr/>
        </p:nvSpPr>
        <p:spPr>
          <a:xfrm>
            <a:off x="4028089" y="7505700"/>
            <a:ext cx="3688036" cy="0"/>
          </a:xfrm>
          <a:prstGeom prst="line">
            <a:avLst/>
          </a:prstGeom>
          <a:ln w="762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sp>
        <p:nvSpPr>
          <p:cNvPr id="373" name="Shape 373"/>
          <p:cNvSpPr/>
          <p:nvPr/>
        </p:nvSpPr>
        <p:spPr>
          <a:xfrm>
            <a:off x="2404397" y="8191500"/>
            <a:ext cx="5337128" cy="0"/>
          </a:xfrm>
          <a:prstGeom prst="line">
            <a:avLst/>
          </a:prstGeom>
          <a:ln w="76200">
            <a:solidFill/>
            <a:miter lim="400000"/>
            <a:headEnd type="stealth"/>
          </a:ln>
        </p:spPr>
        <p:txBody>
          <a:bodyPr lIns="0" tIns="0" rIns="0" bIns="0" anchor="ctr"/>
          <a:lstStyle/>
          <a:p>
            <a:pPr lvl="0" algn="l" defTabSz="457200">
              <a:defRPr sz="1200">
                <a:latin typeface="Helvetica"/>
                <a:ea typeface="Helvetica"/>
                <a:cs typeface="Helvetica"/>
                <a:sym typeface="Helvetica"/>
              </a:defRPr>
            </a:pPr>
            <a:endParaRPr/>
          </a:p>
        </p:txBody>
      </p:sp>
      <p:pic>
        <p:nvPicPr>
          <p:cNvPr id="374" name="Picture 373"/>
          <p:cNvPicPr/>
          <p:nvPr/>
        </p:nvPicPr>
        <p:blipFill>
          <a:blip r:embed="rId5">
            <a:extLst/>
          </a:blip>
          <a:stretch>
            <a:fillRect/>
          </a:stretch>
        </p:blipFill>
        <p:spPr>
          <a:xfrm>
            <a:off x="10807700" y="2972685"/>
            <a:ext cx="1435100" cy="1221860"/>
          </a:xfrm>
          <a:prstGeom prst="rect">
            <a:avLst/>
          </a:prstGeom>
          <a:effectLst>
            <a:outerShdw blurRad="127000" dist="76200" dir="2700000" rotWithShape="0">
              <a:srgbClr val="000000">
                <a:alpha val="75000"/>
              </a:srgbClr>
            </a:outerShdw>
          </a:effectLst>
        </p:spPr>
      </p:pic>
      <p:pic>
        <p:nvPicPr>
          <p:cNvPr id="375" name="Picture 374"/>
          <p:cNvPicPr/>
          <p:nvPr/>
        </p:nvPicPr>
        <p:blipFill>
          <a:blip r:embed="rId6">
            <a:extLst/>
          </a:blip>
          <a:stretch>
            <a:fillRect/>
          </a:stretch>
        </p:blipFill>
        <p:spPr>
          <a:xfrm>
            <a:off x="10807700" y="7311852"/>
            <a:ext cx="1435100" cy="1221859"/>
          </a:xfrm>
          <a:prstGeom prst="rect">
            <a:avLst/>
          </a:prstGeom>
          <a:effectLst>
            <a:outerShdw blurRad="127000" dist="76200" dir="2700000" rotWithShape="0">
              <a:srgbClr val="000000">
                <a:alpha val="75000"/>
              </a:srgbClr>
            </a:outerShdw>
          </a:effectLst>
        </p:spPr>
      </p:pic>
      <p:pic>
        <p:nvPicPr>
          <p:cNvPr id="376" name="Picture 375"/>
          <p:cNvPicPr/>
          <p:nvPr/>
        </p:nvPicPr>
        <p:blipFill>
          <a:blip r:embed="rId7">
            <a:extLst/>
          </a:blip>
          <a:stretch>
            <a:fillRect/>
          </a:stretch>
        </p:blipFill>
        <p:spPr>
          <a:xfrm>
            <a:off x="10807700" y="5869171"/>
            <a:ext cx="1435100" cy="1221860"/>
          </a:xfrm>
          <a:prstGeom prst="rect">
            <a:avLst/>
          </a:prstGeom>
          <a:effectLst>
            <a:outerShdw blurRad="127000" dist="76200" dir="2700000" rotWithShape="0">
              <a:srgbClr val="000000">
                <a:alpha val="75000"/>
              </a:srgbClr>
            </a:outerShdw>
          </a:effectLst>
        </p:spPr>
      </p:pic>
      <p:pic>
        <p:nvPicPr>
          <p:cNvPr id="377" name="Picture 376"/>
          <p:cNvPicPr/>
          <p:nvPr/>
        </p:nvPicPr>
        <p:blipFill>
          <a:blip r:embed="rId8">
            <a:extLst/>
          </a:blip>
          <a:stretch>
            <a:fillRect/>
          </a:stretch>
        </p:blipFill>
        <p:spPr>
          <a:xfrm>
            <a:off x="10801350" y="4414825"/>
            <a:ext cx="1435100" cy="1221859"/>
          </a:xfrm>
          <a:prstGeom prst="rect">
            <a:avLst/>
          </a:prstGeom>
          <a:effectLst>
            <a:outerShdw blurRad="127000" dist="76200" dir="2700000" rotWithShape="0">
              <a:srgbClr val="000000">
                <a:alpha val="75000"/>
              </a:srgbClr>
            </a:outerShdw>
          </a:effectLst>
        </p:spPr>
      </p:pic>
      <p:sp>
        <p:nvSpPr>
          <p:cNvPr id="378" name="Shape 378"/>
          <p:cNvSpPr/>
          <p:nvPr/>
        </p:nvSpPr>
        <p:spPr>
          <a:xfrm>
            <a:off x="9462275" y="26736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379" name="Shape 379"/>
          <p:cNvSpPr/>
          <p:nvPr/>
        </p:nvSpPr>
        <p:spPr>
          <a:xfrm>
            <a:off x="9461500" y="70170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380" name="Shape 380"/>
          <p:cNvSpPr/>
          <p:nvPr/>
        </p:nvSpPr>
        <p:spPr>
          <a:xfrm>
            <a:off x="9461500" y="41214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381" name="Shape 381"/>
          <p:cNvSpPr/>
          <p:nvPr/>
        </p:nvSpPr>
        <p:spPr>
          <a:xfrm>
            <a:off x="9461500" y="55692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368"/>
                                        </p:tgtEl>
                                        <p:attrNameLst>
                                          <p:attrName>style.visibility</p:attrName>
                                        </p:attrNameLst>
                                      </p:cBhvr>
                                      <p:to>
                                        <p:strVal val="visible"/>
                                      </p:to>
                                    </p:set>
                                    <p:animEffect transition="in" filter="wipe(right)">
                                      <p:cBhvr>
                                        <p:cTn id="7" dur="250"/>
                                        <p:tgtEl>
                                          <p:spTgt spid="368"/>
                                        </p:tgtEl>
                                      </p:cBhvr>
                                    </p:animEffect>
                                  </p:childTnLst>
                                </p:cTn>
                              </p:par>
                            </p:childTnLst>
                          </p:cTn>
                        </p:par>
                        <p:par>
                          <p:cTn id="8" fill="hold">
                            <p:stCondLst>
                              <p:cond delay="250"/>
                            </p:stCondLst>
                            <p:childTnLst>
                              <p:par>
                                <p:cTn id="9" presetID="9" presetClass="entr" presetSubtype="0" fill="hold" grpId="2" nodeType="afterEffect">
                                  <p:stCondLst>
                                    <p:cond delay="0"/>
                                  </p:stCondLst>
                                  <p:iterate>
                                    <p:tmAbs val="0"/>
                                  </p:iterate>
                                  <p:childTnLst>
                                    <p:set>
                                      <p:cBhvr>
                                        <p:cTn id="10" fill="hold"/>
                                        <p:tgtEl>
                                          <p:spTgt spid="363"/>
                                        </p:tgtEl>
                                        <p:attrNameLst>
                                          <p:attrName>style.visibility</p:attrName>
                                        </p:attrNameLst>
                                      </p:cBhvr>
                                      <p:to>
                                        <p:strVal val="visible"/>
                                      </p:to>
                                    </p:set>
                                    <p:animEffect transition="in" filter="dissolve">
                                      <p:cBhvr>
                                        <p:cTn id="11" dur="250"/>
                                        <p:tgtEl>
                                          <p:spTgt spid="36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3" nodeType="clickEffect">
                                  <p:stCondLst>
                                    <p:cond delay="0"/>
                                  </p:stCondLst>
                                  <p:iterate>
                                    <p:tmAbs val="0"/>
                                  </p:iterate>
                                  <p:childTnLst>
                                    <p:set>
                                      <p:cBhvr>
                                        <p:cTn id="15" fill="hold"/>
                                        <p:tgtEl>
                                          <p:spTgt spid="369"/>
                                        </p:tgtEl>
                                        <p:attrNameLst>
                                          <p:attrName>style.visibility</p:attrName>
                                        </p:attrNameLst>
                                      </p:cBhvr>
                                      <p:to>
                                        <p:strVal val="visible"/>
                                      </p:to>
                                    </p:set>
                                    <p:animEffect transition="in" filter="wipe(right)">
                                      <p:cBhvr>
                                        <p:cTn id="16" dur="250"/>
                                        <p:tgtEl>
                                          <p:spTgt spid="369"/>
                                        </p:tgtEl>
                                      </p:cBhvr>
                                    </p:animEffect>
                                  </p:childTnLst>
                                </p:cTn>
                              </p:par>
                            </p:childTnLst>
                          </p:cTn>
                        </p:par>
                        <p:par>
                          <p:cTn id="17" fill="hold">
                            <p:stCondLst>
                              <p:cond delay="250"/>
                            </p:stCondLst>
                            <p:childTnLst>
                              <p:par>
                                <p:cTn id="18" presetID="9" presetClass="entr" presetSubtype="0" fill="hold" grpId="4" nodeType="afterEffect">
                                  <p:stCondLst>
                                    <p:cond delay="0"/>
                                  </p:stCondLst>
                                  <p:iterate>
                                    <p:tmAbs val="0"/>
                                  </p:iterate>
                                  <p:childTnLst>
                                    <p:set>
                                      <p:cBhvr>
                                        <p:cTn id="19" fill="hold"/>
                                        <p:tgtEl>
                                          <p:spTgt spid="366"/>
                                        </p:tgtEl>
                                        <p:attrNameLst>
                                          <p:attrName>style.visibility</p:attrName>
                                        </p:attrNameLst>
                                      </p:cBhvr>
                                      <p:to>
                                        <p:strVal val="visible"/>
                                      </p:to>
                                    </p:set>
                                    <p:animEffect transition="in" filter="dissolve">
                                      <p:cBhvr>
                                        <p:cTn id="20" dur="250"/>
                                        <p:tgtEl>
                                          <p:spTgt spid="36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5" nodeType="clickEffect">
                                  <p:stCondLst>
                                    <p:cond delay="0"/>
                                  </p:stCondLst>
                                  <p:iterate>
                                    <p:tmAbs val="0"/>
                                  </p:iterate>
                                  <p:childTnLst>
                                    <p:set>
                                      <p:cBhvr>
                                        <p:cTn id="24" fill="hold"/>
                                        <p:tgtEl>
                                          <p:spTgt spid="370"/>
                                        </p:tgtEl>
                                        <p:attrNameLst>
                                          <p:attrName>style.visibility</p:attrName>
                                        </p:attrNameLst>
                                      </p:cBhvr>
                                      <p:to>
                                        <p:strVal val="visible"/>
                                      </p:to>
                                    </p:set>
                                    <p:animEffect transition="in" filter="wipe(right)">
                                      <p:cBhvr>
                                        <p:cTn id="25" dur="250"/>
                                        <p:tgtEl>
                                          <p:spTgt spid="370"/>
                                        </p:tgtEl>
                                      </p:cBhvr>
                                    </p:animEffect>
                                  </p:childTnLst>
                                </p:cTn>
                              </p:par>
                            </p:childTnLst>
                          </p:cTn>
                        </p:par>
                        <p:par>
                          <p:cTn id="26" fill="hold">
                            <p:stCondLst>
                              <p:cond delay="250"/>
                            </p:stCondLst>
                            <p:childTnLst>
                              <p:par>
                                <p:cTn id="27" presetID="9" presetClass="entr" presetSubtype="0" fill="hold" grpId="6" nodeType="afterEffect">
                                  <p:stCondLst>
                                    <p:cond delay="0"/>
                                  </p:stCondLst>
                                  <p:iterate>
                                    <p:tmAbs val="0"/>
                                  </p:iterate>
                                  <p:childTnLst>
                                    <p:set>
                                      <p:cBhvr>
                                        <p:cTn id="28" fill="hold"/>
                                        <p:tgtEl>
                                          <p:spTgt spid="362"/>
                                        </p:tgtEl>
                                        <p:attrNameLst>
                                          <p:attrName>style.visibility</p:attrName>
                                        </p:attrNameLst>
                                      </p:cBhvr>
                                      <p:to>
                                        <p:strVal val="visible"/>
                                      </p:to>
                                    </p:set>
                                    <p:animEffect transition="in" filter="dissolve">
                                      <p:cBhvr>
                                        <p:cTn id="29" dur="250"/>
                                        <p:tgtEl>
                                          <p:spTgt spid="36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7" nodeType="clickEffect">
                                  <p:stCondLst>
                                    <p:cond delay="0"/>
                                  </p:stCondLst>
                                  <p:iterate>
                                    <p:tmAbs val="0"/>
                                  </p:iterate>
                                  <p:childTnLst>
                                    <p:set>
                                      <p:cBhvr>
                                        <p:cTn id="33" fill="hold"/>
                                        <p:tgtEl>
                                          <p:spTgt spid="371"/>
                                        </p:tgtEl>
                                        <p:attrNameLst>
                                          <p:attrName>style.visibility</p:attrName>
                                        </p:attrNameLst>
                                      </p:cBhvr>
                                      <p:to>
                                        <p:strVal val="visible"/>
                                      </p:to>
                                    </p:set>
                                    <p:animEffect transition="in" filter="wipe(right)">
                                      <p:cBhvr>
                                        <p:cTn id="34" dur="250"/>
                                        <p:tgtEl>
                                          <p:spTgt spid="371"/>
                                        </p:tgtEl>
                                      </p:cBhvr>
                                    </p:animEffect>
                                  </p:childTnLst>
                                </p:cTn>
                              </p:par>
                            </p:childTnLst>
                          </p:cTn>
                        </p:par>
                        <p:par>
                          <p:cTn id="35" fill="hold">
                            <p:stCondLst>
                              <p:cond delay="250"/>
                            </p:stCondLst>
                            <p:childTnLst>
                              <p:par>
                                <p:cTn id="36" presetID="9" presetClass="entr" presetSubtype="0" fill="hold" grpId="8" nodeType="afterEffect">
                                  <p:stCondLst>
                                    <p:cond delay="0"/>
                                  </p:stCondLst>
                                  <p:iterate>
                                    <p:tmAbs val="0"/>
                                  </p:iterate>
                                  <p:childTnLst>
                                    <p:set>
                                      <p:cBhvr>
                                        <p:cTn id="37" fill="hold"/>
                                        <p:tgtEl>
                                          <p:spTgt spid="361"/>
                                        </p:tgtEl>
                                        <p:attrNameLst>
                                          <p:attrName>style.visibility</p:attrName>
                                        </p:attrNameLst>
                                      </p:cBhvr>
                                      <p:to>
                                        <p:strVal val="visible"/>
                                      </p:to>
                                    </p:set>
                                    <p:animEffect transition="in" filter="dissolve">
                                      <p:cBhvr>
                                        <p:cTn id="38" dur="250"/>
                                        <p:tgtEl>
                                          <p:spTgt spid="36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9" nodeType="clickEffect">
                                  <p:stCondLst>
                                    <p:cond delay="0"/>
                                  </p:stCondLst>
                                  <p:iterate>
                                    <p:tmAbs val="0"/>
                                  </p:iterate>
                                  <p:childTnLst>
                                    <p:set>
                                      <p:cBhvr>
                                        <p:cTn id="42" fill="hold"/>
                                        <p:tgtEl>
                                          <p:spTgt spid="372"/>
                                        </p:tgtEl>
                                        <p:attrNameLst>
                                          <p:attrName>style.visibility</p:attrName>
                                        </p:attrNameLst>
                                      </p:cBhvr>
                                      <p:to>
                                        <p:strVal val="visible"/>
                                      </p:to>
                                    </p:set>
                                    <p:animEffect transition="in" filter="wipe(right)">
                                      <p:cBhvr>
                                        <p:cTn id="43" dur="250"/>
                                        <p:tgtEl>
                                          <p:spTgt spid="372"/>
                                        </p:tgtEl>
                                      </p:cBhvr>
                                    </p:animEffect>
                                  </p:childTnLst>
                                </p:cTn>
                              </p:par>
                            </p:childTnLst>
                          </p:cTn>
                        </p:par>
                        <p:par>
                          <p:cTn id="44" fill="hold">
                            <p:stCondLst>
                              <p:cond delay="250"/>
                            </p:stCondLst>
                            <p:childTnLst>
                              <p:par>
                                <p:cTn id="45" presetID="9" presetClass="entr" presetSubtype="0" fill="hold" grpId="10" nodeType="afterEffect">
                                  <p:stCondLst>
                                    <p:cond delay="0"/>
                                  </p:stCondLst>
                                  <p:iterate>
                                    <p:tmAbs val="0"/>
                                  </p:iterate>
                                  <p:childTnLst>
                                    <p:set>
                                      <p:cBhvr>
                                        <p:cTn id="46" fill="hold"/>
                                        <p:tgtEl>
                                          <p:spTgt spid="360"/>
                                        </p:tgtEl>
                                        <p:attrNameLst>
                                          <p:attrName>style.visibility</p:attrName>
                                        </p:attrNameLst>
                                      </p:cBhvr>
                                      <p:to>
                                        <p:strVal val="visible"/>
                                      </p:to>
                                    </p:set>
                                    <p:animEffect transition="in" filter="dissolve">
                                      <p:cBhvr>
                                        <p:cTn id="47" dur="250"/>
                                        <p:tgtEl>
                                          <p:spTgt spid="3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11" nodeType="clickEffect">
                                  <p:stCondLst>
                                    <p:cond delay="0"/>
                                  </p:stCondLst>
                                  <p:iterate>
                                    <p:tmAbs val="0"/>
                                  </p:iterate>
                                  <p:childTnLst>
                                    <p:set>
                                      <p:cBhvr>
                                        <p:cTn id="51" fill="hold"/>
                                        <p:tgtEl>
                                          <p:spTgt spid="373"/>
                                        </p:tgtEl>
                                        <p:attrNameLst>
                                          <p:attrName>style.visibility</p:attrName>
                                        </p:attrNameLst>
                                      </p:cBhvr>
                                      <p:to>
                                        <p:strVal val="visible"/>
                                      </p:to>
                                    </p:set>
                                    <p:animEffect transition="in" filter="wipe(right)">
                                      <p:cBhvr>
                                        <p:cTn id="52" dur="250"/>
                                        <p:tgtEl>
                                          <p:spTgt spid="373"/>
                                        </p:tgtEl>
                                      </p:cBhvr>
                                    </p:animEffect>
                                  </p:childTnLst>
                                </p:cTn>
                              </p:par>
                            </p:childTnLst>
                          </p:cTn>
                        </p:par>
                        <p:par>
                          <p:cTn id="53" fill="hold">
                            <p:stCondLst>
                              <p:cond delay="250"/>
                            </p:stCondLst>
                            <p:childTnLst>
                              <p:par>
                                <p:cTn id="54" presetID="9" presetClass="entr" presetSubtype="0" fill="hold" grpId="12" nodeType="afterEffect">
                                  <p:stCondLst>
                                    <p:cond delay="0"/>
                                  </p:stCondLst>
                                  <p:iterate>
                                    <p:tmAbs val="0"/>
                                  </p:iterate>
                                  <p:childTnLst>
                                    <p:set>
                                      <p:cBhvr>
                                        <p:cTn id="55" fill="hold"/>
                                        <p:tgtEl>
                                          <p:spTgt spid="367"/>
                                        </p:tgtEl>
                                        <p:attrNameLst>
                                          <p:attrName>style.visibility</p:attrName>
                                        </p:attrNameLst>
                                      </p:cBhvr>
                                      <p:to>
                                        <p:strVal val="visible"/>
                                      </p:to>
                                    </p:set>
                                    <p:animEffect transition="in" filter="dissolve">
                                      <p:cBhvr>
                                        <p:cTn id="56" dur="25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10" animBg="1" advAuto="0"/>
      <p:bldP spid="361" grpId="8" animBg="1" advAuto="0"/>
      <p:bldP spid="362" grpId="6" animBg="1" advAuto="0"/>
      <p:bldP spid="363" grpId="2" animBg="1" advAuto="0"/>
      <p:bldP spid="366" grpId="4" animBg="1" advAuto="0"/>
      <p:bldP spid="367" grpId="12" animBg="1" advAuto="0"/>
      <p:bldP spid="368" grpId="1" animBg="1" advAuto="0"/>
      <p:bldP spid="369" grpId="3" animBg="1" advAuto="0"/>
      <p:bldP spid="370" grpId="5" animBg="1" advAuto="0"/>
      <p:bldP spid="371" grpId="7" animBg="1" advAuto="0"/>
      <p:bldP spid="372" grpId="9" animBg="1" advAuto="0"/>
      <p:bldP spid="373" grpId="1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Picture 382"/>
          <p:cNvPicPr/>
          <p:nvPr/>
        </p:nvPicPr>
        <p:blipFill>
          <a:blip r:embed="rId2">
            <a:extLst/>
          </a:blip>
          <a:stretch>
            <a:fillRect/>
          </a:stretch>
        </p:blipFill>
        <p:spPr>
          <a:xfrm>
            <a:off x="673100" y="558800"/>
            <a:ext cx="2806700" cy="2933700"/>
          </a:xfrm>
          <a:prstGeom prst="rect">
            <a:avLst/>
          </a:prstGeom>
          <a:effectLst>
            <a:outerShdw blurRad="127000" dist="76200" dir="2700000" rotWithShape="0">
              <a:srgbClr val="000000">
                <a:alpha val="75000"/>
              </a:srgbClr>
            </a:outerShdw>
          </a:effectLst>
        </p:spPr>
      </p:pic>
      <p:pic>
        <p:nvPicPr>
          <p:cNvPr id="384" name="Picture 383"/>
          <p:cNvPicPr/>
          <p:nvPr/>
        </p:nvPicPr>
        <p:blipFill>
          <a:blip r:embed="rId3">
            <a:extLst/>
          </a:blip>
          <a:stretch>
            <a:fillRect/>
          </a:stretch>
        </p:blipFill>
        <p:spPr>
          <a:xfrm>
            <a:off x="673100" y="3619500"/>
            <a:ext cx="2806700" cy="2933700"/>
          </a:xfrm>
          <a:prstGeom prst="rect">
            <a:avLst/>
          </a:prstGeom>
          <a:effectLst>
            <a:outerShdw blurRad="127000" dist="76200" dir="2700000" rotWithShape="0">
              <a:srgbClr val="000000">
                <a:alpha val="75000"/>
              </a:srgbClr>
            </a:outerShdw>
          </a:effectLst>
        </p:spPr>
      </p:pic>
      <p:pic>
        <p:nvPicPr>
          <p:cNvPr id="385" name="Picture 384"/>
          <p:cNvPicPr/>
          <p:nvPr/>
        </p:nvPicPr>
        <p:blipFill>
          <a:blip r:embed="rId4">
            <a:extLst/>
          </a:blip>
          <a:stretch>
            <a:fillRect/>
          </a:stretch>
        </p:blipFill>
        <p:spPr>
          <a:xfrm>
            <a:off x="673100" y="6680200"/>
            <a:ext cx="2806700" cy="2933700"/>
          </a:xfrm>
          <a:prstGeom prst="rect">
            <a:avLst/>
          </a:prstGeom>
          <a:effectLst>
            <a:outerShdw blurRad="127000" dist="76200" dir="2700000" rotWithShape="0">
              <a:srgbClr val="000000">
                <a:alpha val="75000"/>
              </a:srgbClr>
            </a:outerShdw>
          </a:effectLst>
        </p:spPr>
      </p:pic>
      <p:pic>
        <p:nvPicPr>
          <p:cNvPr id="386" name="Picture 385"/>
          <p:cNvPicPr/>
          <p:nvPr/>
        </p:nvPicPr>
        <p:blipFill>
          <a:blip r:embed="rId5">
            <a:extLst/>
          </a:blip>
          <a:stretch>
            <a:fillRect/>
          </a:stretch>
        </p:blipFill>
        <p:spPr>
          <a:xfrm>
            <a:off x="6743700" y="558800"/>
            <a:ext cx="2806700" cy="2933700"/>
          </a:xfrm>
          <a:prstGeom prst="rect">
            <a:avLst/>
          </a:prstGeom>
          <a:effectLst>
            <a:outerShdw blurRad="127000" dist="76200" dir="2700000" rotWithShape="0">
              <a:srgbClr val="000000">
                <a:alpha val="75000"/>
              </a:srgbClr>
            </a:outerShdw>
          </a:effectLst>
        </p:spPr>
      </p:pic>
      <p:graphicFrame>
        <p:nvGraphicFramePr>
          <p:cNvPr id="387" name="Table 387"/>
          <p:cNvGraphicFramePr/>
          <p:nvPr/>
        </p:nvGraphicFramePr>
        <p:xfrm>
          <a:off x="3644900" y="37211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graphicFrame>
        <p:nvGraphicFramePr>
          <p:cNvPr id="388" name="Table 388"/>
          <p:cNvGraphicFramePr/>
          <p:nvPr/>
        </p:nvGraphicFramePr>
        <p:xfrm>
          <a:off x="3644900" y="67818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graphicFrame>
        <p:nvGraphicFramePr>
          <p:cNvPr id="389" name="Table 389"/>
          <p:cNvGraphicFramePr/>
          <p:nvPr/>
        </p:nvGraphicFramePr>
        <p:xfrm>
          <a:off x="3644900" y="6604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graphicFrame>
        <p:nvGraphicFramePr>
          <p:cNvPr id="390" name="Table 390"/>
          <p:cNvGraphicFramePr/>
          <p:nvPr/>
        </p:nvGraphicFramePr>
        <p:xfrm>
          <a:off x="9715500" y="6604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
        <p:nvSpPr>
          <p:cNvPr id="391" name="Shape 391"/>
          <p:cNvSpPr/>
          <p:nvPr/>
        </p:nvSpPr>
        <p:spPr>
          <a:xfrm>
            <a:off x="6710477" y="70130"/>
            <a:ext cx="5909997" cy="37437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800"/>
            </a:lvl1pPr>
          </a:lstStyle>
          <a:p>
            <a:pPr lvl="0"/>
            <a:r>
              <a:t>Name:_____________________________________________</a:t>
            </a:r>
          </a:p>
        </p:txBody>
      </p:sp>
      <p:sp>
        <p:nvSpPr>
          <p:cNvPr id="392" name="Shape 392"/>
          <p:cNvSpPr/>
          <p:nvPr/>
        </p:nvSpPr>
        <p:spPr>
          <a:xfrm>
            <a:off x="520700" y="57431"/>
            <a:ext cx="5477714"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1800" b="1"/>
            </a:lvl1pPr>
          </a:lstStyle>
          <a:p>
            <a:pPr lvl="0">
              <a:defRPr b="0"/>
            </a:pPr>
            <a:r>
              <a:rPr b="1"/>
              <a:t>Race &amp; Ethnicity Maps of U.S.A. Cities ANSWERS</a:t>
            </a:r>
          </a:p>
        </p:txBody>
      </p:sp>
      <p:sp>
        <p:nvSpPr>
          <p:cNvPr id="393" name="Shape 393"/>
          <p:cNvSpPr/>
          <p:nvPr/>
        </p:nvSpPr>
        <p:spPr>
          <a:xfrm rot="16200000">
            <a:off x="11835316" y="8417065"/>
            <a:ext cx="1816689"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b="1"/>
              <a:t>Student</a:t>
            </a:r>
            <a:r>
              <a:t>Handout</a:t>
            </a:r>
          </a:p>
        </p:txBody>
      </p:sp>
      <p:graphicFrame>
        <p:nvGraphicFramePr>
          <p:cNvPr id="394" name="Table 394"/>
          <p:cNvGraphicFramePr/>
          <p:nvPr/>
        </p:nvGraphicFramePr>
        <p:xfrm>
          <a:off x="6883400" y="3987800"/>
          <a:ext cx="5321300" cy="5524497"/>
        </p:xfrm>
        <a:graphic>
          <a:graphicData uri="http://schemas.openxmlformats.org/drawingml/2006/table">
            <a:tbl>
              <a:tblPr>
                <a:tableStyleId>{4C3C2611-4C71-4FC5-86AE-919BDF0F9419}</a:tableStyleId>
              </a:tblPr>
              <a:tblGrid>
                <a:gridCol w="5321300"/>
              </a:tblGrid>
              <a:tr h="502227">
                <a:tc>
                  <a:txBody>
                    <a:bodyPr/>
                    <a:lstStyle/>
                    <a:p>
                      <a:pPr lvl="0" algn="ctr" defTabSz="457200">
                        <a:defRPr sz="1800">
                          <a:solidFill>
                            <a:srgbClr val="000000"/>
                          </a:solidFill>
                        </a:defRPr>
                      </a:pPr>
                      <a:r>
                        <a:rPr b="1">
                          <a:latin typeface="+mn-lt"/>
                          <a:ea typeface="+mn-ea"/>
                          <a:cs typeface="+mn-cs"/>
                          <a:sym typeface="Helvetica Neue Light"/>
                        </a:rPr>
                        <a:t>Multiple Choice 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5-</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6-</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7-</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8-</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9-</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10</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
        <p:nvSpPr>
          <p:cNvPr id="395" name="Shape 395"/>
          <p:cNvSpPr/>
          <p:nvPr/>
        </p:nvSpPr>
        <p:spPr>
          <a:xfrm>
            <a:off x="1765299" y="6730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#1</a:t>
            </a:r>
          </a:p>
        </p:txBody>
      </p:sp>
      <p:sp>
        <p:nvSpPr>
          <p:cNvPr id="396" name="Shape 396"/>
          <p:cNvSpPr/>
          <p:nvPr/>
        </p:nvSpPr>
        <p:spPr>
          <a:xfrm>
            <a:off x="1765299" y="37337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#2</a:t>
            </a:r>
          </a:p>
        </p:txBody>
      </p:sp>
      <p:sp>
        <p:nvSpPr>
          <p:cNvPr id="397" name="Shape 397"/>
          <p:cNvSpPr/>
          <p:nvPr/>
        </p:nvSpPr>
        <p:spPr>
          <a:xfrm>
            <a:off x="1765299" y="67944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#3</a:t>
            </a:r>
          </a:p>
        </p:txBody>
      </p:sp>
      <p:sp>
        <p:nvSpPr>
          <p:cNvPr id="398" name="Shape 398"/>
          <p:cNvSpPr/>
          <p:nvPr/>
        </p:nvSpPr>
        <p:spPr>
          <a:xfrm>
            <a:off x="7835899" y="6730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#4</a:t>
            </a:r>
          </a:p>
        </p:txBody>
      </p:sp>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nyc.pdf"/>
          <p:cNvPicPr/>
          <p:nvPr/>
        </p:nvPicPr>
        <p:blipFill>
          <a:blip r:embed="rId2">
            <a:extLst/>
          </a:blip>
          <a:stretch>
            <a:fillRect/>
          </a:stretch>
        </p:blipFill>
        <p:spPr>
          <a:xfrm>
            <a:off x="-584200" y="-596900"/>
            <a:ext cx="14173200" cy="10952018"/>
          </a:xfrm>
          <a:prstGeom prst="rect">
            <a:avLst/>
          </a:prstGeom>
          <a:ln w="12700">
            <a:miter lim="400000"/>
          </a:ln>
        </p:spPr>
      </p:pic>
      <p:sp>
        <p:nvSpPr>
          <p:cNvPr id="401" name="Shape 401"/>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402" name="Shape 402"/>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403" name="Shape 403"/>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404" name="Shape 404"/>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405" name="Picture 404"/>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406" name="Picture 405"/>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407" name="Picture 406"/>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408" name="Picture 407"/>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409" name="Shape 409"/>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410" name="Shape 410"/>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411" name="Shape 411"/>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412" name="Shape 412"/>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413" name="Picture 412"/>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Picture 414"/>
          <p:cNvPicPr/>
          <p:nvPr/>
        </p:nvPicPr>
        <p:blipFill>
          <a:blip r:embed="rId2">
            <a:extLst/>
          </a:blip>
          <a:stretch>
            <a:fillRect/>
          </a:stretch>
        </p:blipFill>
        <p:spPr>
          <a:xfrm>
            <a:off x="317500" y="596900"/>
            <a:ext cx="8128000" cy="8547100"/>
          </a:xfrm>
          <a:prstGeom prst="rect">
            <a:avLst/>
          </a:prstGeom>
          <a:effectLst>
            <a:outerShdw blurRad="127000" dist="76200" dir="2700000" rotWithShape="0">
              <a:srgbClr val="000000">
                <a:alpha val="75000"/>
              </a:srgbClr>
            </a:outerShdw>
          </a:effectLst>
        </p:spPr>
      </p:pic>
      <p:sp>
        <p:nvSpPr>
          <p:cNvPr id="416" name="Shape 416"/>
          <p:cNvSpPr/>
          <p:nvPr/>
        </p:nvSpPr>
        <p:spPr>
          <a:xfrm>
            <a:off x="2692400" y="8331200"/>
            <a:ext cx="5422900" cy="330200"/>
          </a:xfrm>
          <a:prstGeom prst="rect">
            <a:avLst/>
          </a:prstGeom>
          <a:solidFill>
            <a:srgbClr val="212121"/>
          </a:solidFill>
          <a:ln w="12700">
            <a:miter lim="400000"/>
          </a:ln>
        </p:spPr>
        <p:txBody>
          <a:bodyPr lIns="0" tIns="0" rIns="0" bIns="0" anchor="ctr"/>
          <a:lstStyle/>
          <a:p>
            <a:pPr lvl="0"/>
            <a:endParaRPr/>
          </a:p>
        </p:txBody>
      </p:sp>
      <p:pic>
        <p:nvPicPr>
          <p:cNvPr id="417" name="Picture 416"/>
          <p:cNvPicPr/>
          <p:nvPr/>
        </p:nvPicPr>
        <p:blipFill>
          <a:blip r:embed="rId3">
            <a:extLst/>
          </a:blip>
          <a:stretch>
            <a:fillRect/>
          </a:stretch>
        </p:blipFill>
        <p:spPr>
          <a:xfrm>
            <a:off x="7683500" y="3086100"/>
            <a:ext cx="4991100" cy="3581400"/>
          </a:xfrm>
          <a:prstGeom prst="rect">
            <a:avLst/>
          </a:prstGeom>
          <a:effectLst>
            <a:outerShdw blurRad="127000" dist="76200" dir="2700000" rotWithShape="0">
              <a:srgbClr val="000000">
                <a:alpha val="75000"/>
              </a:srgbClr>
            </a:outerShdw>
          </a:effectLst>
        </p:spPr>
      </p:pic>
      <p:sp>
        <p:nvSpPr>
          <p:cNvPr id="418" name="Shape 418"/>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1.</a:t>
            </a:r>
          </a:p>
        </p:txBody>
      </p:sp>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Picture 419"/>
          <p:cNvPicPr/>
          <p:nvPr/>
        </p:nvPicPr>
        <p:blipFill>
          <a:blip r:embed="rId2">
            <a:extLst/>
          </a:blip>
          <a:stretch>
            <a:fillRect/>
          </a:stretch>
        </p:blipFill>
        <p:spPr>
          <a:xfrm>
            <a:off x="368300" y="596900"/>
            <a:ext cx="8039100" cy="8547100"/>
          </a:xfrm>
          <a:prstGeom prst="rect">
            <a:avLst/>
          </a:prstGeom>
          <a:effectLst>
            <a:outerShdw blurRad="127000" dist="76200" dir="2700000" rotWithShape="0">
              <a:srgbClr val="000000">
                <a:alpha val="75000"/>
              </a:srgbClr>
            </a:outerShdw>
          </a:effectLst>
        </p:spPr>
      </p:pic>
      <p:sp>
        <p:nvSpPr>
          <p:cNvPr id="421" name="Shape 421"/>
          <p:cNvSpPr/>
          <p:nvPr/>
        </p:nvSpPr>
        <p:spPr>
          <a:xfrm>
            <a:off x="2628900" y="8343900"/>
            <a:ext cx="5422900" cy="330200"/>
          </a:xfrm>
          <a:prstGeom prst="rect">
            <a:avLst/>
          </a:prstGeom>
          <a:solidFill>
            <a:srgbClr val="212121"/>
          </a:solidFill>
          <a:ln w="12700">
            <a:miter lim="400000"/>
          </a:ln>
        </p:spPr>
        <p:txBody>
          <a:bodyPr lIns="0" tIns="0" rIns="0" bIns="0" anchor="ctr"/>
          <a:lstStyle/>
          <a:p>
            <a:pPr lvl="0"/>
            <a:endParaRPr/>
          </a:p>
        </p:txBody>
      </p:sp>
      <p:pic>
        <p:nvPicPr>
          <p:cNvPr id="422" name="Picture 421"/>
          <p:cNvPicPr/>
          <p:nvPr/>
        </p:nvPicPr>
        <p:blipFill>
          <a:blip r:embed="rId3">
            <a:extLst/>
          </a:blip>
          <a:stretch>
            <a:fillRect/>
          </a:stretch>
        </p:blipFill>
        <p:spPr>
          <a:xfrm>
            <a:off x="7632700" y="3086100"/>
            <a:ext cx="4991100" cy="3581400"/>
          </a:xfrm>
          <a:prstGeom prst="rect">
            <a:avLst/>
          </a:prstGeom>
          <a:effectLst>
            <a:outerShdw blurRad="127000" dist="76200" dir="2700000" rotWithShape="0">
              <a:srgbClr val="000000">
                <a:alpha val="75000"/>
              </a:srgbClr>
            </a:outerShdw>
          </a:effectLst>
        </p:spPr>
      </p:pic>
      <p:sp>
        <p:nvSpPr>
          <p:cNvPr id="423" name="Shape 423"/>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2.</a:t>
            </a:r>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776px-New_2000_asian_percent.gif"/>
          <p:cNvPicPr/>
          <p:nvPr/>
        </p:nvPicPr>
        <p:blipFill>
          <a:blip r:embed="rId2">
            <a:extLst/>
          </a:blip>
          <a:srcRect t="254" b="3580"/>
          <a:stretch>
            <a:fillRect/>
          </a:stretch>
        </p:blipFill>
        <p:spPr>
          <a:xfrm>
            <a:off x="59060" y="-80754"/>
            <a:ext cx="6393817" cy="4754056"/>
          </a:xfrm>
          <a:prstGeom prst="rect">
            <a:avLst/>
          </a:prstGeom>
          <a:ln w="12700">
            <a:miter lim="400000"/>
          </a:ln>
        </p:spPr>
      </p:pic>
      <p:pic>
        <p:nvPicPr>
          <p:cNvPr id="84" name="776px-New_2000_hispanic_percent.gif"/>
          <p:cNvPicPr/>
          <p:nvPr/>
        </p:nvPicPr>
        <p:blipFill>
          <a:blip r:embed="rId3">
            <a:extLst/>
          </a:blip>
          <a:srcRect l="2272"/>
          <a:stretch>
            <a:fillRect/>
          </a:stretch>
        </p:blipFill>
        <p:spPr>
          <a:xfrm>
            <a:off x="6626894" y="56832"/>
            <a:ext cx="6244190" cy="4940270"/>
          </a:xfrm>
          <a:prstGeom prst="rect">
            <a:avLst/>
          </a:prstGeom>
          <a:ln w="12700">
            <a:miter lim="400000"/>
          </a:ln>
        </p:spPr>
      </p:pic>
      <p:pic>
        <p:nvPicPr>
          <p:cNvPr id="85" name="776px-New_2000_black_percent.gif"/>
          <p:cNvPicPr/>
          <p:nvPr/>
        </p:nvPicPr>
        <p:blipFill>
          <a:blip r:embed="rId4">
            <a:extLst/>
          </a:blip>
          <a:srcRect t="1721" b="1721"/>
          <a:stretch>
            <a:fillRect/>
          </a:stretch>
        </p:blipFill>
        <p:spPr>
          <a:xfrm>
            <a:off x="59060" y="4889950"/>
            <a:ext cx="6393820" cy="4773479"/>
          </a:xfrm>
          <a:prstGeom prst="rect">
            <a:avLst/>
          </a:prstGeom>
          <a:ln w="12700">
            <a:miter lim="400000"/>
          </a:ln>
        </p:spPr>
      </p:pic>
      <p:pic>
        <p:nvPicPr>
          <p:cNvPr id="86" name="776px-New_2000_white_percent.gif"/>
          <p:cNvPicPr/>
          <p:nvPr/>
        </p:nvPicPr>
        <p:blipFill>
          <a:blip r:embed="rId5">
            <a:extLst/>
          </a:blip>
          <a:srcRect b="3404"/>
          <a:stretch>
            <a:fillRect/>
          </a:stretch>
        </p:blipFill>
        <p:spPr>
          <a:xfrm>
            <a:off x="6552083" y="4889037"/>
            <a:ext cx="6393727" cy="4775282"/>
          </a:xfrm>
          <a:prstGeom prst="rect">
            <a:avLst/>
          </a:prstGeom>
          <a:ln w="12700">
            <a:miter lim="400000"/>
          </a:ln>
        </p:spPr>
      </p:pic>
      <p:sp>
        <p:nvSpPr>
          <p:cNvPr id="87" name="Shape 87"/>
          <p:cNvSpPr/>
          <p:nvPr/>
        </p:nvSpPr>
        <p:spPr>
          <a:xfrm>
            <a:off x="1022299" y="3175855"/>
            <a:ext cx="1434104" cy="632188"/>
          </a:xfrm>
          <a:prstGeom prst="rect">
            <a:avLst/>
          </a:prstGeom>
          <a:solidFill>
            <a:srgbClr val="325D6B"/>
          </a:soli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defRPr>
            </a:lvl1pPr>
          </a:lstStyle>
          <a:p>
            <a:pPr lvl="0">
              <a:defRPr sz="1800" b="0">
                <a:solidFill>
                  <a:srgbClr val="000000"/>
                </a:solidFill>
              </a:defRPr>
            </a:pPr>
            <a:r>
              <a:rPr sz="3600" b="1">
                <a:solidFill>
                  <a:srgbClr val="FFFFFF"/>
                </a:solidFill>
              </a:rPr>
              <a:t>A</a:t>
            </a:r>
          </a:p>
        </p:txBody>
      </p:sp>
      <p:sp>
        <p:nvSpPr>
          <p:cNvPr id="88" name="Shape 88"/>
          <p:cNvSpPr/>
          <p:nvPr/>
        </p:nvSpPr>
        <p:spPr>
          <a:xfrm>
            <a:off x="7474690" y="3175855"/>
            <a:ext cx="1434104" cy="632188"/>
          </a:xfrm>
          <a:prstGeom prst="rect">
            <a:avLst/>
          </a:prstGeom>
          <a:solidFill>
            <a:srgbClr val="325D6B"/>
          </a:soli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defRPr>
            </a:lvl1pPr>
          </a:lstStyle>
          <a:p>
            <a:pPr lvl="0">
              <a:defRPr sz="1800" b="0">
                <a:solidFill>
                  <a:srgbClr val="000000"/>
                </a:solidFill>
              </a:defRPr>
            </a:pPr>
            <a:r>
              <a:rPr sz="3600" b="1">
                <a:solidFill>
                  <a:srgbClr val="FFFFFF"/>
                </a:solidFill>
              </a:rPr>
              <a:t>B</a:t>
            </a:r>
          </a:p>
        </p:txBody>
      </p:sp>
      <p:sp>
        <p:nvSpPr>
          <p:cNvPr id="89" name="Shape 89"/>
          <p:cNvSpPr/>
          <p:nvPr/>
        </p:nvSpPr>
        <p:spPr>
          <a:xfrm>
            <a:off x="1022299" y="7970688"/>
            <a:ext cx="1434104" cy="632189"/>
          </a:xfrm>
          <a:prstGeom prst="rect">
            <a:avLst/>
          </a:prstGeom>
          <a:solidFill>
            <a:srgbClr val="325D6B"/>
          </a:soli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defRPr>
            </a:lvl1pPr>
          </a:lstStyle>
          <a:p>
            <a:pPr lvl="0">
              <a:defRPr sz="1800" b="0">
                <a:solidFill>
                  <a:srgbClr val="000000"/>
                </a:solidFill>
              </a:defRPr>
            </a:pPr>
            <a:r>
              <a:rPr sz="3600" b="1">
                <a:solidFill>
                  <a:srgbClr val="FFFFFF"/>
                </a:solidFill>
              </a:rPr>
              <a:t>C</a:t>
            </a:r>
          </a:p>
        </p:txBody>
      </p:sp>
      <p:sp>
        <p:nvSpPr>
          <p:cNvPr id="90" name="Shape 90"/>
          <p:cNvSpPr/>
          <p:nvPr/>
        </p:nvSpPr>
        <p:spPr>
          <a:xfrm>
            <a:off x="7474690" y="7970688"/>
            <a:ext cx="1434104" cy="632189"/>
          </a:xfrm>
          <a:prstGeom prst="rect">
            <a:avLst/>
          </a:prstGeom>
          <a:solidFill>
            <a:srgbClr val="325D6B"/>
          </a:soli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defRPr>
            </a:lvl1pPr>
          </a:lstStyle>
          <a:p>
            <a:pPr lvl="0">
              <a:defRPr sz="1800" b="0">
                <a:solidFill>
                  <a:srgbClr val="000000"/>
                </a:solidFill>
              </a:defRPr>
            </a:pPr>
            <a:r>
              <a:rPr sz="3600" b="1">
                <a:solidFill>
                  <a:srgbClr val="FFFFFF"/>
                </a:solidFill>
              </a:rPr>
              <a:t>D</a:t>
            </a:r>
          </a:p>
        </p:txBody>
      </p:sp>
      <p:sp>
        <p:nvSpPr>
          <p:cNvPr id="91" name="Shape 91"/>
          <p:cNvSpPr/>
          <p:nvPr/>
        </p:nvSpPr>
        <p:spPr>
          <a:xfrm>
            <a:off x="343153" y="4578078"/>
            <a:ext cx="12318493" cy="597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lvl1pPr>
          </a:lstStyle>
          <a:p>
            <a:pPr lvl="0">
              <a:defRPr sz="1800" b="0"/>
            </a:pPr>
            <a:r>
              <a:rPr sz="3300" b="1"/>
              <a:t>Which map is: African-American, Asian, Hispanic, and White?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8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8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1" animBg="1" advAuto="0"/>
      <p:bldP spid="88" grpId="2" animBg="1" advAuto="0"/>
      <p:bldP spid="89" grpId="3" animBg="1" advAuto="0"/>
      <p:bldP spid="90" grpId="4"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Picture 424"/>
          <p:cNvPicPr/>
          <p:nvPr/>
        </p:nvPicPr>
        <p:blipFill>
          <a:blip r:embed="rId2">
            <a:extLst/>
          </a:blip>
          <a:stretch>
            <a:fillRect/>
          </a:stretch>
        </p:blipFill>
        <p:spPr>
          <a:xfrm>
            <a:off x="368300" y="596900"/>
            <a:ext cx="8216900" cy="8559800"/>
          </a:xfrm>
          <a:prstGeom prst="rect">
            <a:avLst/>
          </a:prstGeom>
          <a:effectLst>
            <a:outerShdw blurRad="127000" dist="76200" dir="2700000" rotWithShape="0">
              <a:srgbClr val="000000">
                <a:alpha val="75000"/>
              </a:srgbClr>
            </a:outerShdw>
          </a:effectLst>
        </p:spPr>
      </p:pic>
      <p:sp>
        <p:nvSpPr>
          <p:cNvPr id="426" name="Shape 426"/>
          <p:cNvSpPr/>
          <p:nvPr/>
        </p:nvSpPr>
        <p:spPr>
          <a:xfrm>
            <a:off x="2717800" y="8343900"/>
            <a:ext cx="5422900" cy="330200"/>
          </a:xfrm>
          <a:prstGeom prst="rect">
            <a:avLst/>
          </a:prstGeom>
          <a:solidFill>
            <a:srgbClr val="212121"/>
          </a:solidFill>
          <a:ln w="12700">
            <a:miter lim="400000"/>
          </a:ln>
        </p:spPr>
        <p:txBody>
          <a:bodyPr lIns="0" tIns="0" rIns="0" bIns="0" anchor="ctr"/>
          <a:lstStyle/>
          <a:p>
            <a:pPr lvl="0"/>
            <a:endParaRPr/>
          </a:p>
        </p:txBody>
      </p:sp>
      <p:pic>
        <p:nvPicPr>
          <p:cNvPr id="427" name="Picture 426"/>
          <p:cNvPicPr/>
          <p:nvPr/>
        </p:nvPicPr>
        <p:blipFill>
          <a:blip r:embed="rId3">
            <a:extLst/>
          </a:blip>
          <a:stretch>
            <a:fillRect/>
          </a:stretch>
        </p:blipFill>
        <p:spPr>
          <a:xfrm>
            <a:off x="7645400" y="3086100"/>
            <a:ext cx="4991100" cy="3581400"/>
          </a:xfrm>
          <a:prstGeom prst="rect">
            <a:avLst/>
          </a:prstGeom>
          <a:effectLst>
            <a:outerShdw blurRad="127000" dist="76200" dir="2700000" rotWithShape="0">
              <a:srgbClr val="000000">
                <a:alpha val="75000"/>
              </a:srgbClr>
            </a:outerShdw>
          </a:effectLst>
        </p:spPr>
      </p:pic>
      <p:sp>
        <p:nvSpPr>
          <p:cNvPr id="428" name="Shape 428"/>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3.</a:t>
            </a:r>
          </a:p>
        </p:txBody>
      </p:sp>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Picture 429"/>
          <p:cNvPicPr/>
          <p:nvPr/>
        </p:nvPicPr>
        <p:blipFill>
          <a:blip r:embed="rId2">
            <a:extLst/>
          </a:blip>
          <a:stretch>
            <a:fillRect/>
          </a:stretch>
        </p:blipFill>
        <p:spPr>
          <a:xfrm>
            <a:off x="368300" y="558800"/>
            <a:ext cx="8191500" cy="8623300"/>
          </a:xfrm>
          <a:prstGeom prst="rect">
            <a:avLst/>
          </a:prstGeom>
          <a:effectLst>
            <a:outerShdw blurRad="127000" dist="76200" dir="2700000" rotWithShape="0">
              <a:srgbClr val="000000">
                <a:alpha val="75000"/>
              </a:srgbClr>
            </a:outerShdw>
          </a:effectLst>
        </p:spPr>
      </p:pic>
      <p:sp>
        <p:nvSpPr>
          <p:cNvPr id="431" name="Shape 431"/>
          <p:cNvSpPr/>
          <p:nvPr/>
        </p:nvSpPr>
        <p:spPr>
          <a:xfrm>
            <a:off x="2679700" y="8369300"/>
            <a:ext cx="5422900" cy="330200"/>
          </a:xfrm>
          <a:prstGeom prst="rect">
            <a:avLst/>
          </a:prstGeom>
          <a:solidFill>
            <a:srgbClr val="212121"/>
          </a:solidFill>
          <a:ln w="12700">
            <a:miter lim="400000"/>
          </a:ln>
        </p:spPr>
        <p:txBody>
          <a:bodyPr lIns="0" tIns="0" rIns="0" bIns="0" anchor="ctr"/>
          <a:lstStyle/>
          <a:p>
            <a:pPr lvl="0"/>
            <a:endParaRPr/>
          </a:p>
        </p:txBody>
      </p:sp>
      <p:pic>
        <p:nvPicPr>
          <p:cNvPr id="432" name="Picture 431"/>
          <p:cNvPicPr/>
          <p:nvPr/>
        </p:nvPicPr>
        <p:blipFill>
          <a:blip r:embed="rId3">
            <a:extLst/>
          </a:blip>
          <a:stretch>
            <a:fillRect/>
          </a:stretch>
        </p:blipFill>
        <p:spPr>
          <a:xfrm>
            <a:off x="7632700" y="3086100"/>
            <a:ext cx="4991100" cy="3581400"/>
          </a:xfrm>
          <a:prstGeom prst="rect">
            <a:avLst/>
          </a:prstGeom>
          <a:effectLst>
            <a:outerShdw blurRad="127000" dist="76200" dir="2700000" rotWithShape="0">
              <a:srgbClr val="000000">
                <a:alpha val="75000"/>
              </a:srgbClr>
            </a:outerShdw>
          </a:effectLst>
        </p:spPr>
      </p:pic>
      <p:sp>
        <p:nvSpPr>
          <p:cNvPr id="433" name="Shape 433"/>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4.</a:t>
            </a: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nyc.pdf"/>
          <p:cNvPicPr/>
          <p:nvPr/>
        </p:nvPicPr>
        <p:blipFill>
          <a:blip r:embed="rId2">
            <a:extLst/>
          </a:blip>
          <a:stretch>
            <a:fillRect/>
          </a:stretch>
        </p:blipFill>
        <p:spPr>
          <a:xfrm>
            <a:off x="-584200" y="-596900"/>
            <a:ext cx="14173200" cy="10952018"/>
          </a:xfrm>
          <a:prstGeom prst="rect">
            <a:avLst/>
          </a:prstGeom>
          <a:ln w="12700">
            <a:miter lim="400000"/>
          </a:ln>
        </p:spPr>
      </p:pic>
      <p:sp>
        <p:nvSpPr>
          <p:cNvPr id="436" name="Shape 436"/>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437" name="Shape 437"/>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438" name="Shape 438"/>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439" name="Shape 439"/>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440" name="Picture 439"/>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441" name="Picture 440"/>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442" name="Picture 441"/>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443" name="Picture 442"/>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444" name="Shape 444"/>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445" name="Shape 445"/>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446" name="Shape 446"/>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447" name="Shape 447"/>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448" name="Picture 447"/>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449" name="Shape 449"/>
          <p:cNvSpPr/>
          <p:nvPr/>
        </p:nvSpPr>
        <p:spPr>
          <a:xfrm>
            <a:off x="1857805" y="1562100"/>
            <a:ext cx="2534342"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New York</a:t>
            </a:r>
          </a:p>
        </p:txBody>
      </p:sp>
      <p:sp>
        <p:nvSpPr>
          <p:cNvPr id="450" name="Shape 450"/>
          <p:cNvSpPr/>
          <p:nvPr/>
        </p:nvSpPr>
        <p:spPr>
          <a:xfrm>
            <a:off x="8260159" y="1562100"/>
            <a:ext cx="3235224"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Los Angeles</a:t>
            </a:r>
          </a:p>
        </p:txBody>
      </p:sp>
      <p:sp>
        <p:nvSpPr>
          <p:cNvPr id="451" name="Shape 451"/>
          <p:cNvSpPr/>
          <p:nvPr/>
        </p:nvSpPr>
        <p:spPr>
          <a:xfrm>
            <a:off x="2007557" y="6858000"/>
            <a:ext cx="2227632"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Chicago</a:t>
            </a:r>
          </a:p>
        </p:txBody>
      </p:sp>
      <p:sp>
        <p:nvSpPr>
          <p:cNvPr id="452" name="Shape 452"/>
          <p:cNvSpPr/>
          <p:nvPr/>
        </p:nvSpPr>
        <p:spPr>
          <a:xfrm>
            <a:off x="8742729" y="6858000"/>
            <a:ext cx="2268170"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Houston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animBg="1" advAuto="0"/>
      <p:bldP spid="450" grpId="2" animBg="1" advAuto="0"/>
      <p:bldP spid="451" grpId="3" animBg="1" advAuto="0"/>
      <p:bldP spid="452" grpId="4"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Picture 453"/>
          <p:cNvPicPr/>
          <p:nvPr/>
        </p:nvPicPr>
        <p:blipFill>
          <a:blip r:embed="rId2">
            <a:extLst/>
          </a:blip>
          <a:stretch>
            <a:fillRect/>
          </a:stretch>
        </p:blipFill>
        <p:spPr>
          <a:xfrm>
            <a:off x="673100" y="558800"/>
            <a:ext cx="2806700" cy="2933700"/>
          </a:xfrm>
          <a:prstGeom prst="rect">
            <a:avLst/>
          </a:prstGeom>
          <a:effectLst>
            <a:outerShdw blurRad="127000" dist="76200" dir="2700000" rotWithShape="0">
              <a:srgbClr val="000000">
                <a:alpha val="75000"/>
              </a:srgbClr>
            </a:outerShdw>
          </a:effectLst>
        </p:spPr>
      </p:pic>
      <p:pic>
        <p:nvPicPr>
          <p:cNvPr id="455" name="Picture 454"/>
          <p:cNvPicPr/>
          <p:nvPr/>
        </p:nvPicPr>
        <p:blipFill>
          <a:blip r:embed="rId3">
            <a:extLst/>
          </a:blip>
          <a:stretch>
            <a:fillRect/>
          </a:stretch>
        </p:blipFill>
        <p:spPr>
          <a:xfrm>
            <a:off x="673100" y="3619500"/>
            <a:ext cx="2806700" cy="2933700"/>
          </a:xfrm>
          <a:prstGeom prst="rect">
            <a:avLst/>
          </a:prstGeom>
          <a:effectLst>
            <a:outerShdw blurRad="127000" dist="76200" dir="2700000" rotWithShape="0">
              <a:srgbClr val="000000">
                <a:alpha val="75000"/>
              </a:srgbClr>
            </a:outerShdw>
          </a:effectLst>
        </p:spPr>
      </p:pic>
      <p:pic>
        <p:nvPicPr>
          <p:cNvPr id="456" name="Picture 455"/>
          <p:cNvPicPr/>
          <p:nvPr/>
        </p:nvPicPr>
        <p:blipFill>
          <a:blip r:embed="rId4">
            <a:extLst/>
          </a:blip>
          <a:stretch>
            <a:fillRect/>
          </a:stretch>
        </p:blipFill>
        <p:spPr>
          <a:xfrm>
            <a:off x="673100" y="6680200"/>
            <a:ext cx="2806700" cy="2933700"/>
          </a:xfrm>
          <a:prstGeom prst="rect">
            <a:avLst/>
          </a:prstGeom>
          <a:effectLst>
            <a:outerShdw blurRad="127000" dist="76200" dir="2700000" rotWithShape="0">
              <a:srgbClr val="000000">
                <a:alpha val="75000"/>
              </a:srgbClr>
            </a:outerShdw>
          </a:effectLst>
        </p:spPr>
      </p:pic>
      <p:pic>
        <p:nvPicPr>
          <p:cNvPr id="457" name="Picture 456"/>
          <p:cNvPicPr/>
          <p:nvPr/>
        </p:nvPicPr>
        <p:blipFill>
          <a:blip r:embed="rId5">
            <a:extLst/>
          </a:blip>
          <a:stretch>
            <a:fillRect/>
          </a:stretch>
        </p:blipFill>
        <p:spPr>
          <a:xfrm>
            <a:off x="6743700" y="558800"/>
            <a:ext cx="2806700" cy="2933700"/>
          </a:xfrm>
          <a:prstGeom prst="rect">
            <a:avLst/>
          </a:prstGeom>
          <a:effectLst>
            <a:outerShdw blurRad="127000" dist="76200" dir="2700000" rotWithShape="0">
              <a:srgbClr val="000000">
                <a:alpha val="75000"/>
              </a:srgbClr>
            </a:outerShdw>
          </a:effectLst>
        </p:spPr>
      </p:pic>
      <p:graphicFrame>
        <p:nvGraphicFramePr>
          <p:cNvPr id="458" name="Table 458"/>
          <p:cNvGraphicFramePr/>
          <p:nvPr/>
        </p:nvGraphicFramePr>
        <p:xfrm>
          <a:off x="3644900" y="37211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graphicFrame>
        <p:nvGraphicFramePr>
          <p:cNvPr id="459" name="Table 459"/>
          <p:cNvGraphicFramePr/>
          <p:nvPr/>
        </p:nvGraphicFramePr>
        <p:xfrm>
          <a:off x="3644900" y="67818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graphicFrame>
        <p:nvGraphicFramePr>
          <p:cNvPr id="460" name="Table 460"/>
          <p:cNvGraphicFramePr/>
          <p:nvPr/>
        </p:nvGraphicFramePr>
        <p:xfrm>
          <a:off x="3644900" y="6604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graphicFrame>
        <p:nvGraphicFramePr>
          <p:cNvPr id="461" name="Table 461"/>
          <p:cNvGraphicFramePr/>
          <p:nvPr/>
        </p:nvGraphicFramePr>
        <p:xfrm>
          <a:off x="9715500" y="660400"/>
          <a:ext cx="2501900" cy="2743200"/>
        </p:xfrm>
        <a:graphic>
          <a:graphicData uri="http://schemas.openxmlformats.org/drawingml/2006/table">
            <a:tbl>
              <a:tblPr>
                <a:tableStyleId>{4C3C2611-4C71-4FC5-86AE-919BDF0F9419}</a:tableStyleId>
              </a:tblPr>
              <a:tblGrid>
                <a:gridCol w="2501900"/>
              </a:tblGrid>
              <a:tr h="548640">
                <a:tc>
                  <a:txBody>
                    <a:bodyPr/>
                    <a:lstStyle/>
                    <a:p>
                      <a:pPr lvl="0" algn="ctr" defTabSz="457200">
                        <a:defRPr sz="1800">
                          <a:solidFill>
                            <a:srgbClr val="000000"/>
                          </a:solidFill>
                        </a:defRPr>
                      </a:pPr>
                      <a:r>
                        <a:rPr b="1">
                          <a:latin typeface="+mn-lt"/>
                          <a:ea typeface="+mn-ea"/>
                          <a:cs typeface="+mn-cs"/>
                          <a:sym typeface="Helvetica Neue Light"/>
                        </a:rPr>
                        <a:t>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8640">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
        <p:nvSpPr>
          <p:cNvPr id="462" name="Shape 462"/>
          <p:cNvSpPr/>
          <p:nvPr/>
        </p:nvSpPr>
        <p:spPr>
          <a:xfrm>
            <a:off x="6710477" y="70130"/>
            <a:ext cx="5909997" cy="37437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1800"/>
            </a:lvl1pPr>
          </a:lstStyle>
          <a:p>
            <a:pPr lvl="0"/>
            <a:r>
              <a:t>Name:_____________________________________________</a:t>
            </a:r>
          </a:p>
        </p:txBody>
      </p:sp>
      <p:sp>
        <p:nvSpPr>
          <p:cNvPr id="463" name="Shape 463"/>
          <p:cNvSpPr/>
          <p:nvPr/>
        </p:nvSpPr>
        <p:spPr>
          <a:xfrm>
            <a:off x="520700" y="57431"/>
            <a:ext cx="5477714"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1800" b="1"/>
            </a:lvl1pPr>
          </a:lstStyle>
          <a:p>
            <a:pPr lvl="0">
              <a:defRPr b="0"/>
            </a:pPr>
            <a:r>
              <a:rPr b="1"/>
              <a:t>Race &amp; Ethnicity Maps of U.S.A. Cities ANSWERS</a:t>
            </a:r>
          </a:p>
        </p:txBody>
      </p:sp>
      <p:sp>
        <p:nvSpPr>
          <p:cNvPr id="464" name="Shape 464"/>
          <p:cNvSpPr/>
          <p:nvPr/>
        </p:nvSpPr>
        <p:spPr>
          <a:xfrm rot="16200000">
            <a:off x="11835316" y="8417065"/>
            <a:ext cx="1816689" cy="38707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b="1"/>
              <a:t>Student</a:t>
            </a:r>
            <a:r>
              <a:t>Handout</a:t>
            </a:r>
          </a:p>
        </p:txBody>
      </p:sp>
      <p:graphicFrame>
        <p:nvGraphicFramePr>
          <p:cNvPr id="465" name="Table 465"/>
          <p:cNvGraphicFramePr/>
          <p:nvPr/>
        </p:nvGraphicFramePr>
        <p:xfrm>
          <a:off x="6883400" y="3987800"/>
          <a:ext cx="5321300" cy="5524497"/>
        </p:xfrm>
        <a:graphic>
          <a:graphicData uri="http://schemas.openxmlformats.org/drawingml/2006/table">
            <a:tbl>
              <a:tblPr>
                <a:tableStyleId>{4C3C2611-4C71-4FC5-86AE-919BDF0F9419}</a:tableStyleId>
              </a:tblPr>
              <a:tblGrid>
                <a:gridCol w="5321300"/>
              </a:tblGrid>
              <a:tr h="502227">
                <a:tc>
                  <a:txBody>
                    <a:bodyPr/>
                    <a:lstStyle/>
                    <a:p>
                      <a:pPr lvl="0" algn="ctr" defTabSz="457200">
                        <a:defRPr sz="1800">
                          <a:solidFill>
                            <a:srgbClr val="000000"/>
                          </a:solidFill>
                        </a:defRPr>
                      </a:pPr>
                      <a:r>
                        <a:rPr b="1">
                          <a:latin typeface="+mn-lt"/>
                          <a:ea typeface="+mn-ea"/>
                          <a:cs typeface="+mn-cs"/>
                          <a:sym typeface="Helvetica Neue Light"/>
                        </a:rPr>
                        <a:t>Multiple Choice Answers</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1-</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2-</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3-</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4-</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5-</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6-</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7-</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8-</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9-</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02227">
                <a:tc>
                  <a:txBody>
                    <a:bodyPr/>
                    <a:lstStyle/>
                    <a:p>
                      <a:pPr lvl="0" algn="l" defTabSz="457200">
                        <a:defRPr sz="1800">
                          <a:solidFill>
                            <a:srgbClr val="000000"/>
                          </a:solidFill>
                        </a:defRPr>
                      </a:pPr>
                      <a:r>
                        <a:rPr>
                          <a:latin typeface="+mn-lt"/>
                          <a:ea typeface="+mn-ea"/>
                          <a:cs typeface="+mn-cs"/>
                          <a:sym typeface="Helvetica Neue Light"/>
                        </a:rPr>
                        <a:t>10</a:t>
                      </a:r>
                    </a:p>
                  </a:txBody>
                  <a:tcPr marL="50800" marR="50800" marT="50800" marB="50800" anchor="ctr"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
        <p:nvSpPr>
          <p:cNvPr id="466" name="Shape 466"/>
          <p:cNvSpPr/>
          <p:nvPr/>
        </p:nvSpPr>
        <p:spPr>
          <a:xfrm>
            <a:off x="1765299" y="6730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#1</a:t>
            </a:r>
          </a:p>
        </p:txBody>
      </p:sp>
      <p:sp>
        <p:nvSpPr>
          <p:cNvPr id="467" name="Shape 467"/>
          <p:cNvSpPr/>
          <p:nvPr/>
        </p:nvSpPr>
        <p:spPr>
          <a:xfrm>
            <a:off x="1765299" y="37337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#2</a:t>
            </a:r>
          </a:p>
        </p:txBody>
      </p:sp>
      <p:sp>
        <p:nvSpPr>
          <p:cNvPr id="468" name="Shape 468"/>
          <p:cNvSpPr/>
          <p:nvPr/>
        </p:nvSpPr>
        <p:spPr>
          <a:xfrm>
            <a:off x="1765299" y="67944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#3</a:t>
            </a:r>
          </a:p>
        </p:txBody>
      </p:sp>
      <p:sp>
        <p:nvSpPr>
          <p:cNvPr id="469" name="Shape 469"/>
          <p:cNvSpPr/>
          <p:nvPr/>
        </p:nvSpPr>
        <p:spPr>
          <a:xfrm>
            <a:off x="7835899" y="673099"/>
            <a:ext cx="533402" cy="533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sz="1800" b="1"/>
            </a:lvl1pPr>
          </a:lstStyle>
          <a:p>
            <a:pPr lvl="0">
              <a:defRPr b="0"/>
            </a:pPr>
            <a:r>
              <a:rPr b="1"/>
              <a:t>#4</a:t>
            </a:r>
          </a:p>
        </p:txBody>
      </p:sp>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birm.pdf"/>
          <p:cNvPicPr/>
          <p:nvPr/>
        </p:nvPicPr>
        <p:blipFill>
          <a:blip r:embed="rId2">
            <a:extLst/>
          </a:blip>
          <a:stretch>
            <a:fillRect/>
          </a:stretch>
        </p:blipFill>
        <p:spPr>
          <a:xfrm>
            <a:off x="-584200" y="-596900"/>
            <a:ext cx="14173200" cy="10952018"/>
          </a:xfrm>
          <a:prstGeom prst="rect">
            <a:avLst/>
          </a:prstGeom>
          <a:ln w="12700">
            <a:miter lim="400000"/>
          </a:ln>
        </p:spPr>
      </p:pic>
      <p:sp>
        <p:nvSpPr>
          <p:cNvPr id="472" name="Shape 472"/>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473" name="Shape 473"/>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474" name="Shape 474"/>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475" name="Shape 475"/>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476" name="Picture 475"/>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477" name="Picture 476"/>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478" name="Picture 477"/>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479" name="Picture 478"/>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480" name="Shape 480"/>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481" name="Shape 481"/>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482" name="Shape 482"/>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483" name="Shape 483"/>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484" name="Picture 483"/>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485" name="Shape 485"/>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#1</a:t>
            </a:r>
          </a:p>
        </p:txBody>
      </p:sp>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Picture 486"/>
          <p:cNvPicPr/>
          <p:nvPr/>
        </p:nvPicPr>
        <p:blipFill>
          <a:blip r:embed="rId2">
            <a:extLst/>
          </a:blip>
          <a:stretch>
            <a:fillRect/>
          </a:stretch>
        </p:blipFill>
        <p:spPr>
          <a:xfrm>
            <a:off x="469900" y="571500"/>
            <a:ext cx="8039100" cy="8597900"/>
          </a:xfrm>
          <a:prstGeom prst="rect">
            <a:avLst/>
          </a:prstGeom>
          <a:effectLst>
            <a:outerShdw blurRad="127000" dist="76200" dir="2700000" rotWithShape="0">
              <a:srgbClr val="000000">
                <a:alpha val="75000"/>
              </a:srgbClr>
            </a:outerShdw>
          </a:effectLst>
        </p:spPr>
      </p:pic>
      <p:sp>
        <p:nvSpPr>
          <p:cNvPr id="488" name="Shape 488"/>
          <p:cNvSpPr/>
          <p:nvPr/>
        </p:nvSpPr>
        <p:spPr>
          <a:xfrm>
            <a:off x="2730500" y="8331200"/>
            <a:ext cx="5422900" cy="330200"/>
          </a:xfrm>
          <a:prstGeom prst="rect">
            <a:avLst/>
          </a:prstGeom>
          <a:solidFill>
            <a:srgbClr val="212121"/>
          </a:solidFill>
          <a:ln w="12700">
            <a:miter lim="400000"/>
          </a:ln>
        </p:spPr>
        <p:txBody>
          <a:bodyPr lIns="0" tIns="0" rIns="0" bIns="0" anchor="ctr"/>
          <a:lstStyle/>
          <a:p>
            <a:pPr lvl="0"/>
            <a:endParaRPr/>
          </a:p>
        </p:txBody>
      </p:sp>
      <p:sp>
        <p:nvSpPr>
          <p:cNvPr id="489" name="Shape 489"/>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1.</a:t>
            </a:r>
          </a:p>
        </p:txBody>
      </p:sp>
      <p:pic>
        <p:nvPicPr>
          <p:cNvPr id="490" name="Picture 489"/>
          <p:cNvPicPr/>
          <p:nvPr/>
        </p:nvPicPr>
        <p:blipFill>
          <a:blip r:embed="rId3">
            <a:extLst/>
          </a:blip>
          <a:stretch>
            <a:fillRect/>
          </a:stretch>
        </p:blipFill>
        <p:spPr>
          <a:xfrm>
            <a:off x="74168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Picture 491"/>
          <p:cNvPicPr/>
          <p:nvPr/>
        </p:nvPicPr>
        <p:blipFill>
          <a:blip r:embed="rId2">
            <a:extLst/>
          </a:blip>
          <a:stretch>
            <a:fillRect/>
          </a:stretch>
        </p:blipFill>
        <p:spPr>
          <a:xfrm>
            <a:off x="508000" y="533400"/>
            <a:ext cx="7950200" cy="8674100"/>
          </a:xfrm>
          <a:prstGeom prst="rect">
            <a:avLst/>
          </a:prstGeom>
          <a:effectLst>
            <a:outerShdw blurRad="38100" dist="12700" dir="5400000" rotWithShape="0">
              <a:srgbClr val="000000">
                <a:alpha val="50000"/>
              </a:srgbClr>
            </a:outerShdw>
          </a:effectLst>
        </p:spPr>
      </p:pic>
      <p:sp>
        <p:nvSpPr>
          <p:cNvPr id="493" name="Shape 493"/>
          <p:cNvSpPr/>
          <p:nvPr/>
        </p:nvSpPr>
        <p:spPr>
          <a:xfrm>
            <a:off x="2730500" y="8331200"/>
            <a:ext cx="5422900" cy="330200"/>
          </a:xfrm>
          <a:prstGeom prst="rect">
            <a:avLst/>
          </a:prstGeom>
          <a:solidFill>
            <a:srgbClr val="212121"/>
          </a:solidFill>
          <a:ln w="12700">
            <a:miter lim="400000"/>
          </a:ln>
        </p:spPr>
        <p:txBody>
          <a:bodyPr lIns="0" tIns="0" rIns="0" bIns="0" anchor="ctr"/>
          <a:lstStyle/>
          <a:p>
            <a:pPr lvl="0"/>
            <a:endParaRPr/>
          </a:p>
        </p:txBody>
      </p:sp>
      <p:sp>
        <p:nvSpPr>
          <p:cNvPr id="494" name="Shape 494"/>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2.</a:t>
            </a:r>
          </a:p>
        </p:txBody>
      </p:sp>
      <p:pic>
        <p:nvPicPr>
          <p:cNvPr id="495" name="Picture 494"/>
          <p:cNvPicPr/>
          <p:nvPr/>
        </p:nvPicPr>
        <p:blipFill>
          <a:blip r:embed="rId3">
            <a:extLst/>
          </a:blip>
          <a:stretch>
            <a:fillRect/>
          </a:stretch>
        </p:blipFill>
        <p:spPr>
          <a:xfrm>
            <a:off x="74168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Picture 496"/>
          <p:cNvPicPr/>
          <p:nvPr/>
        </p:nvPicPr>
        <p:blipFill>
          <a:blip r:embed="rId2">
            <a:extLst/>
          </a:blip>
          <a:stretch>
            <a:fillRect/>
          </a:stretch>
        </p:blipFill>
        <p:spPr>
          <a:xfrm>
            <a:off x="558800" y="533400"/>
            <a:ext cx="8039100" cy="8686800"/>
          </a:xfrm>
          <a:prstGeom prst="rect">
            <a:avLst/>
          </a:prstGeom>
          <a:effectLst>
            <a:outerShdw blurRad="38100" dist="12700" dir="5400000" rotWithShape="0">
              <a:srgbClr val="000000">
                <a:alpha val="50000"/>
              </a:srgbClr>
            </a:outerShdw>
          </a:effectLst>
        </p:spPr>
      </p:pic>
      <p:sp>
        <p:nvSpPr>
          <p:cNvPr id="498" name="Shape 498"/>
          <p:cNvSpPr/>
          <p:nvPr/>
        </p:nvSpPr>
        <p:spPr>
          <a:xfrm>
            <a:off x="2794000" y="8343900"/>
            <a:ext cx="5422900" cy="330200"/>
          </a:xfrm>
          <a:prstGeom prst="rect">
            <a:avLst/>
          </a:prstGeom>
          <a:solidFill>
            <a:srgbClr val="212121"/>
          </a:solidFill>
          <a:ln w="12700">
            <a:miter lim="400000"/>
          </a:ln>
        </p:spPr>
        <p:txBody>
          <a:bodyPr lIns="0" tIns="0" rIns="0" bIns="0" anchor="ctr"/>
          <a:lstStyle/>
          <a:p>
            <a:pPr lvl="0"/>
            <a:endParaRPr/>
          </a:p>
        </p:txBody>
      </p:sp>
      <p:sp>
        <p:nvSpPr>
          <p:cNvPr id="499" name="Shape 499"/>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3.</a:t>
            </a:r>
          </a:p>
        </p:txBody>
      </p:sp>
      <p:pic>
        <p:nvPicPr>
          <p:cNvPr id="500" name="Picture 499"/>
          <p:cNvPicPr/>
          <p:nvPr/>
        </p:nvPicPr>
        <p:blipFill>
          <a:blip r:embed="rId3">
            <a:extLst/>
          </a:blip>
          <a:stretch>
            <a:fillRect/>
          </a:stretch>
        </p:blipFill>
        <p:spPr>
          <a:xfrm>
            <a:off x="74168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 name="Picture 501"/>
          <p:cNvPicPr/>
          <p:nvPr/>
        </p:nvPicPr>
        <p:blipFill>
          <a:blip r:embed="rId2">
            <a:extLst/>
          </a:blip>
          <a:stretch>
            <a:fillRect/>
          </a:stretch>
        </p:blipFill>
        <p:spPr>
          <a:xfrm>
            <a:off x="584200" y="571500"/>
            <a:ext cx="7962900" cy="8610600"/>
          </a:xfrm>
          <a:prstGeom prst="rect">
            <a:avLst/>
          </a:prstGeom>
          <a:effectLst>
            <a:outerShdw blurRad="38100" dist="12700" dir="5400000" rotWithShape="0">
              <a:srgbClr val="000000">
                <a:alpha val="50000"/>
              </a:srgbClr>
            </a:outerShdw>
          </a:effectLst>
        </p:spPr>
      </p:pic>
      <p:sp>
        <p:nvSpPr>
          <p:cNvPr id="503" name="Shape 503"/>
          <p:cNvSpPr/>
          <p:nvPr/>
        </p:nvSpPr>
        <p:spPr>
          <a:xfrm>
            <a:off x="2768600" y="8343900"/>
            <a:ext cx="5422900" cy="330200"/>
          </a:xfrm>
          <a:prstGeom prst="rect">
            <a:avLst/>
          </a:prstGeom>
          <a:solidFill>
            <a:srgbClr val="212121"/>
          </a:solidFill>
          <a:ln w="12700">
            <a:miter lim="400000"/>
          </a:ln>
        </p:spPr>
        <p:txBody>
          <a:bodyPr lIns="0" tIns="0" rIns="0" bIns="0" anchor="ctr"/>
          <a:lstStyle/>
          <a:p>
            <a:pPr lvl="0"/>
            <a:endParaRPr/>
          </a:p>
        </p:txBody>
      </p:sp>
      <p:sp>
        <p:nvSpPr>
          <p:cNvPr id="504" name="Shape 504"/>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4.</a:t>
            </a:r>
          </a:p>
        </p:txBody>
      </p:sp>
      <p:pic>
        <p:nvPicPr>
          <p:cNvPr id="505" name="Picture 504"/>
          <p:cNvPicPr/>
          <p:nvPr/>
        </p:nvPicPr>
        <p:blipFill>
          <a:blip r:embed="rId3">
            <a:extLst/>
          </a:blip>
          <a:stretch>
            <a:fillRect/>
          </a:stretch>
        </p:blipFill>
        <p:spPr>
          <a:xfrm>
            <a:off x="74168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birm.pdf"/>
          <p:cNvPicPr/>
          <p:nvPr/>
        </p:nvPicPr>
        <p:blipFill>
          <a:blip r:embed="rId2">
            <a:extLst/>
          </a:blip>
          <a:stretch>
            <a:fillRect/>
          </a:stretch>
        </p:blipFill>
        <p:spPr>
          <a:xfrm>
            <a:off x="-584200" y="-596900"/>
            <a:ext cx="14173200" cy="10952018"/>
          </a:xfrm>
          <a:prstGeom prst="rect">
            <a:avLst/>
          </a:prstGeom>
          <a:ln w="12700">
            <a:miter lim="400000"/>
          </a:ln>
        </p:spPr>
      </p:pic>
      <p:sp>
        <p:nvSpPr>
          <p:cNvPr id="508" name="Shape 508"/>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509" name="Shape 509"/>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510" name="Shape 510"/>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511" name="Shape 511"/>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512" name="Picture 511"/>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513" name="Picture 512"/>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514" name="Picture 513"/>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515" name="Picture 514"/>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516" name="Shape 516"/>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517" name="Shape 517"/>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518" name="Shape 518"/>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519" name="Shape 519"/>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520" name="Picture 519"/>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521" name="Shape 521"/>
          <p:cNvSpPr/>
          <p:nvPr/>
        </p:nvSpPr>
        <p:spPr>
          <a:xfrm>
            <a:off x="3340099" y="44322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#1</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776px-New_2000_asian_percent.gif"/>
          <p:cNvPicPr/>
          <p:nvPr/>
        </p:nvPicPr>
        <p:blipFill>
          <a:blip r:embed="rId2">
            <a:extLst/>
          </a:blip>
          <a:stretch>
            <a:fillRect/>
          </a:stretch>
        </p:blipFill>
        <p:spPr>
          <a:xfrm>
            <a:off x="782168" y="453940"/>
            <a:ext cx="11440464" cy="8845720"/>
          </a:xfrm>
          <a:prstGeom prst="rect">
            <a:avLst/>
          </a:prstGeom>
          <a:ln w="12700">
            <a:miter lim="400000"/>
          </a:ln>
        </p:spPr>
      </p:pic>
      <p:sp>
        <p:nvSpPr>
          <p:cNvPr id="94" name="Shape 94"/>
          <p:cNvSpPr/>
          <p:nvPr/>
        </p:nvSpPr>
        <p:spPr>
          <a:xfrm>
            <a:off x="2576647" y="6214589"/>
            <a:ext cx="2143147" cy="994927"/>
          </a:xfrm>
          <a:prstGeom prst="rect">
            <a:avLst/>
          </a:prstGeom>
          <a:solidFill>
            <a:srgbClr val="325D6B"/>
          </a:soli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defRPr>
            </a:lvl1pPr>
          </a:lstStyle>
          <a:p>
            <a:pPr lvl="0">
              <a:defRPr sz="1800" b="0">
                <a:solidFill>
                  <a:srgbClr val="000000"/>
                </a:solidFill>
              </a:defRPr>
            </a:pPr>
            <a:r>
              <a:rPr sz="3600" b="1">
                <a:solidFill>
                  <a:srgbClr val="FFFFFF"/>
                </a:solidFill>
              </a:rPr>
              <a:t>A</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minn.pdf"/>
          <p:cNvPicPr/>
          <p:nvPr/>
        </p:nvPicPr>
        <p:blipFill>
          <a:blip r:embed="rId2">
            <a:extLst/>
          </a:blip>
          <a:stretch>
            <a:fillRect/>
          </a:stretch>
        </p:blipFill>
        <p:spPr>
          <a:xfrm>
            <a:off x="-584200" y="-596900"/>
            <a:ext cx="14173200" cy="10952018"/>
          </a:xfrm>
          <a:prstGeom prst="rect">
            <a:avLst/>
          </a:prstGeom>
          <a:ln w="12700">
            <a:miter lim="400000"/>
          </a:ln>
        </p:spPr>
      </p:pic>
      <p:sp>
        <p:nvSpPr>
          <p:cNvPr id="524" name="Shape 524"/>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525" name="Shape 525"/>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526" name="Shape 526"/>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527" name="Shape 527"/>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528" name="Picture 527"/>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529" name="Picture 528"/>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530" name="Picture 529"/>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531" name="Picture 530"/>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532" name="Shape 532"/>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533" name="Shape 533"/>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534" name="Shape 534"/>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535" name="Shape 535"/>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536" name="Picture 535"/>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537" name="Shape 537"/>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#2</a:t>
            </a:r>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Picture 538"/>
          <p:cNvPicPr/>
          <p:nvPr/>
        </p:nvPicPr>
        <p:blipFill>
          <a:blip r:embed="rId2">
            <a:extLst/>
          </a:blip>
          <a:stretch>
            <a:fillRect/>
          </a:stretch>
        </p:blipFill>
        <p:spPr>
          <a:xfrm>
            <a:off x="431800" y="571500"/>
            <a:ext cx="7988300" cy="8597900"/>
          </a:xfrm>
          <a:prstGeom prst="rect">
            <a:avLst/>
          </a:prstGeom>
          <a:effectLst>
            <a:outerShdw blurRad="38100" dist="12700" dir="5400000" rotWithShape="0">
              <a:srgbClr val="000000">
                <a:alpha val="50000"/>
              </a:srgbClr>
            </a:outerShdw>
          </a:effectLst>
        </p:spPr>
      </p:pic>
      <p:sp>
        <p:nvSpPr>
          <p:cNvPr id="540" name="Shape 540"/>
          <p:cNvSpPr/>
          <p:nvPr/>
        </p:nvSpPr>
        <p:spPr>
          <a:xfrm>
            <a:off x="2616200" y="8331200"/>
            <a:ext cx="5422900" cy="330200"/>
          </a:xfrm>
          <a:prstGeom prst="rect">
            <a:avLst/>
          </a:prstGeom>
          <a:solidFill>
            <a:srgbClr val="212121"/>
          </a:solidFill>
          <a:ln w="12700">
            <a:miter lim="400000"/>
          </a:ln>
        </p:spPr>
        <p:txBody>
          <a:bodyPr lIns="0" tIns="0" rIns="0" bIns="0" anchor="ctr"/>
          <a:lstStyle/>
          <a:p>
            <a:pPr lvl="0"/>
            <a:endParaRPr/>
          </a:p>
        </p:txBody>
      </p:sp>
      <p:sp>
        <p:nvSpPr>
          <p:cNvPr id="541" name="Shape 541"/>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1.</a:t>
            </a:r>
          </a:p>
        </p:txBody>
      </p:sp>
      <p:pic>
        <p:nvPicPr>
          <p:cNvPr id="542" name="Picture 541"/>
          <p:cNvPicPr/>
          <p:nvPr/>
        </p:nvPicPr>
        <p:blipFill>
          <a:blip r:embed="rId3">
            <a:extLst/>
          </a:blip>
          <a:stretch>
            <a:fillRect/>
          </a:stretch>
        </p:blipFill>
        <p:spPr>
          <a:xfrm>
            <a:off x="75692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 name="Picture 543"/>
          <p:cNvPicPr/>
          <p:nvPr/>
        </p:nvPicPr>
        <p:blipFill>
          <a:blip r:embed="rId2">
            <a:extLst/>
          </a:blip>
          <a:stretch>
            <a:fillRect/>
          </a:stretch>
        </p:blipFill>
        <p:spPr>
          <a:xfrm>
            <a:off x="533400" y="520700"/>
            <a:ext cx="7950200" cy="8699500"/>
          </a:xfrm>
          <a:prstGeom prst="rect">
            <a:avLst/>
          </a:prstGeom>
          <a:effectLst>
            <a:outerShdw blurRad="38100" dist="12700" dir="5400000" rotWithShape="0">
              <a:srgbClr val="000000">
                <a:alpha val="50000"/>
              </a:srgbClr>
            </a:outerShdw>
          </a:effectLst>
        </p:spPr>
      </p:pic>
      <p:sp>
        <p:nvSpPr>
          <p:cNvPr id="545" name="Shape 545"/>
          <p:cNvSpPr/>
          <p:nvPr/>
        </p:nvSpPr>
        <p:spPr>
          <a:xfrm>
            <a:off x="2730500" y="8331200"/>
            <a:ext cx="5422900" cy="330200"/>
          </a:xfrm>
          <a:prstGeom prst="rect">
            <a:avLst/>
          </a:prstGeom>
          <a:solidFill>
            <a:srgbClr val="212121"/>
          </a:solidFill>
          <a:ln w="12700">
            <a:miter lim="400000"/>
          </a:ln>
        </p:spPr>
        <p:txBody>
          <a:bodyPr lIns="0" tIns="0" rIns="0" bIns="0" anchor="ctr"/>
          <a:lstStyle/>
          <a:p>
            <a:pPr lvl="0"/>
            <a:endParaRPr/>
          </a:p>
        </p:txBody>
      </p:sp>
      <p:sp>
        <p:nvSpPr>
          <p:cNvPr id="546" name="Shape 546"/>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2.</a:t>
            </a:r>
          </a:p>
        </p:txBody>
      </p:sp>
      <p:pic>
        <p:nvPicPr>
          <p:cNvPr id="547" name="Picture 546"/>
          <p:cNvPicPr/>
          <p:nvPr/>
        </p:nvPicPr>
        <p:blipFill>
          <a:blip r:embed="rId3">
            <a:extLst/>
          </a:blip>
          <a:stretch>
            <a:fillRect/>
          </a:stretch>
        </p:blipFill>
        <p:spPr>
          <a:xfrm>
            <a:off x="74676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 name="Picture 548"/>
          <p:cNvPicPr/>
          <p:nvPr/>
        </p:nvPicPr>
        <p:blipFill>
          <a:blip r:embed="rId2">
            <a:extLst/>
          </a:blip>
          <a:stretch>
            <a:fillRect/>
          </a:stretch>
        </p:blipFill>
        <p:spPr>
          <a:xfrm>
            <a:off x="457200" y="469900"/>
            <a:ext cx="8115300" cy="8813800"/>
          </a:xfrm>
          <a:prstGeom prst="rect">
            <a:avLst/>
          </a:prstGeom>
          <a:effectLst>
            <a:outerShdw blurRad="38100" dist="12700" dir="5400000" rotWithShape="0">
              <a:srgbClr val="000000">
                <a:alpha val="50000"/>
              </a:srgbClr>
            </a:outerShdw>
          </a:effectLst>
        </p:spPr>
      </p:pic>
      <p:sp>
        <p:nvSpPr>
          <p:cNvPr id="550" name="Shape 550"/>
          <p:cNvSpPr/>
          <p:nvPr/>
        </p:nvSpPr>
        <p:spPr>
          <a:xfrm>
            <a:off x="2755900" y="8343900"/>
            <a:ext cx="5422900" cy="330200"/>
          </a:xfrm>
          <a:prstGeom prst="rect">
            <a:avLst/>
          </a:prstGeom>
          <a:solidFill>
            <a:srgbClr val="212121"/>
          </a:solidFill>
          <a:ln w="12700">
            <a:miter lim="400000"/>
          </a:ln>
        </p:spPr>
        <p:txBody>
          <a:bodyPr lIns="0" tIns="0" rIns="0" bIns="0" anchor="ctr"/>
          <a:lstStyle/>
          <a:p>
            <a:pPr lvl="0"/>
            <a:endParaRPr/>
          </a:p>
        </p:txBody>
      </p:sp>
      <p:sp>
        <p:nvSpPr>
          <p:cNvPr id="551" name="Shape 551"/>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3.</a:t>
            </a:r>
          </a:p>
        </p:txBody>
      </p:sp>
      <p:pic>
        <p:nvPicPr>
          <p:cNvPr id="552" name="Picture 551"/>
          <p:cNvPicPr/>
          <p:nvPr/>
        </p:nvPicPr>
        <p:blipFill>
          <a:blip r:embed="rId3">
            <a:extLst/>
          </a:blip>
          <a:stretch>
            <a:fillRect/>
          </a:stretch>
        </p:blipFill>
        <p:spPr>
          <a:xfrm>
            <a:off x="75438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4" name="Picture 553"/>
          <p:cNvPicPr/>
          <p:nvPr/>
        </p:nvPicPr>
        <p:blipFill>
          <a:blip r:embed="rId2">
            <a:extLst/>
          </a:blip>
          <a:stretch>
            <a:fillRect/>
          </a:stretch>
        </p:blipFill>
        <p:spPr>
          <a:xfrm>
            <a:off x="596900" y="558800"/>
            <a:ext cx="7886700" cy="8636000"/>
          </a:xfrm>
          <a:prstGeom prst="rect">
            <a:avLst/>
          </a:prstGeom>
          <a:effectLst>
            <a:outerShdw blurRad="38100" dist="12700" dir="5400000" rotWithShape="0">
              <a:srgbClr val="000000">
                <a:alpha val="50000"/>
              </a:srgbClr>
            </a:outerShdw>
          </a:effectLst>
        </p:spPr>
      </p:pic>
      <p:sp>
        <p:nvSpPr>
          <p:cNvPr id="555" name="Shape 555"/>
          <p:cNvSpPr/>
          <p:nvPr/>
        </p:nvSpPr>
        <p:spPr>
          <a:xfrm>
            <a:off x="2755900" y="8343900"/>
            <a:ext cx="5422900" cy="330200"/>
          </a:xfrm>
          <a:prstGeom prst="rect">
            <a:avLst/>
          </a:prstGeom>
          <a:solidFill>
            <a:srgbClr val="212121"/>
          </a:solidFill>
          <a:ln w="12700">
            <a:miter lim="400000"/>
          </a:ln>
        </p:spPr>
        <p:txBody>
          <a:bodyPr lIns="0" tIns="0" rIns="0" bIns="0" anchor="ctr"/>
          <a:lstStyle/>
          <a:p>
            <a:pPr lvl="0"/>
            <a:endParaRPr/>
          </a:p>
        </p:txBody>
      </p:sp>
      <p:sp>
        <p:nvSpPr>
          <p:cNvPr id="556" name="Shape 556"/>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4.</a:t>
            </a:r>
          </a:p>
        </p:txBody>
      </p:sp>
      <p:pic>
        <p:nvPicPr>
          <p:cNvPr id="557" name="Picture 556"/>
          <p:cNvPicPr/>
          <p:nvPr/>
        </p:nvPicPr>
        <p:blipFill>
          <a:blip r:embed="rId3">
            <a:extLst/>
          </a:blip>
          <a:stretch>
            <a:fillRect/>
          </a:stretch>
        </p:blipFill>
        <p:spPr>
          <a:xfrm>
            <a:off x="7416800" y="29718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minn.pdf"/>
          <p:cNvPicPr/>
          <p:nvPr/>
        </p:nvPicPr>
        <p:blipFill>
          <a:blip r:embed="rId2">
            <a:extLst/>
          </a:blip>
          <a:stretch>
            <a:fillRect/>
          </a:stretch>
        </p:blipFill>
        <p:spPr>
          <a:xfrm>
            <a:off x="-584200" y="-596900"/>
            <a:ext cx="14173200" cy="10952018"/>
          </a:xfrm>
          <a:prstGeom prst="rect">
            <a:avLst/>
          </a:prstGeom>
          <a:ln w="12700">
            <a:miter lim="400000"/>
          </a:ln>
        </p:spPr>
      </p:pic>
      <p:sp>
        <p:nvSpPr>
          <p:cNvPr id="560" name="Shape 560"/>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561" name="Shape 561"/>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562" name="Shape 562"/>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563" name="Shape 563"/>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564" name="Picture 563"/>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565" name="Picture 564"/>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566" name="Picture 565"/>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567" name="Picture 566"/>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568" name="Shape 568"/>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569" name="Shape 569"/>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570" name="Shape 570"/>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571" name="Shape 571"/>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572" name="Picture 571"/>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573" name="Shape 573"/>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#2</a:t>
            </a:r>
          </a:p>
        </p:txBody>
      </p:sp>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 name="sanjose.pdf"/>
          <p:cNvPicPr/>
          <p:nvPr/>
        </p:nvPicPr>
        <p:blipFill>
          <a:blip r:embed="rId2">
            <a:extLst/>
          </a:blip>
          <a:stretch>
            <a:fillRect/>
          </a:stretch>
        </p:blipFill>
        <p:spPr>
          <a:xfrm>
            <a:off x="-584200" y="-596900"/>
            <a:ext cx="14173200" cy="10952018"/>
          </a:xfrm>
          <a:prstGeom prst="rect">
            <a:avLst/>
          </a:prstGeom>
          <a:ln w="12700">
            <a:miter lim="400000"/>
          </a:ln>
        </p:spPr>
      </p:pic>
      <p:sp>
        <p:nvSpPr>
          <p:cNvPr id="576" name="Shape 576"/>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577" name="Shape 577"/>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578" name="Shape 578"/>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579" name="Shape 579"/>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580" name="Picture 579"/>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581" name="Picture 580"/>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582" name="Picture 581"/>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583" name="Picture 582"/>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584" name="Shape 584"/>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585" name="Shape 585"/>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586" name="Shape 586"/>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587" name="Shape 587"/>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588" name="Picture 587"/>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589" name="Shape 589"/>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#3</a:t>
            </a:r>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Picture 590"/>
          <p:cNvPicPr/>
          <p:nvPr/>
        </p:nvPicPr>
        <p:blipFill>
          <a:blip r:embed="rId2">
            <a:extLst/>
          </a:blip>
          <a:stretch>
            <a:fillRect/>
          </a:stretch>
        </p:blipFill>
        <p:spPr>
          <a:xfrm>
            <a:off x="469900" y="584200"/>
            <a:ext cx="8166100" cy="8572500"/>
          </a:xfrm>
          <a:prstGeom prst="rect">
            <a:avLst/>
          </a:prstGeom>
          <a:effectLst>
            <a:outerShdw blurRad="127000" dist="76200" dir="2700000" rotWithShape="0">
              <a:srgbClr val="000000">
                <a:alpha val="75000"/>
              </a:srgbClr>
            </a:outerShdw>
          </a:effectLst>
        </p:spPr>
      </p:pic>
      <p:sp>
        <p:nvSpPr>
          <p:cNvPr id="592" name="Shape 592"/>
          <p:cNvSpPr/>
          <p:nvPr/>
        </p:nvSpPr>
        <p:spPr>
          <a:xfrm>
            <a:off x="2794000" y="8331200"/>
            <a:ext cx="5422900" cy="330200"/>
          </a:xfrm>
          <a:prstGeom prst="rect">
            <a:avLst/>
          </a:prstGeom>
          <a:solidFill>
            <a:srgbClr val="212121"/>
          </a:solidFill>
          <a:ln w="12700">
            <a:miter lim="400000"/>
          </a:ln>
        </p:spPr>
        <p:txBody>
          <a:bodyPr lIns="0" tIns="0" rIns="0" bIns="0" anchor="ctr"/>
          <a:lstStyle/>
          <a:p>
            <a:pPr lvl="0"/>
            <a:endParaRPr/>
          </a:p>
        </p:txBody>
      </p:sp>
      <p:sp>
        <p:nvSpPr>
          <p:cNvPr id="593" name="Shape 593"/>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1.</a:t>
            </a:r>
          </a:p>
        </p:txBody>
      </p:sp>
      <p:pic>
        <p:nvPicPr>
          <p:cNvPr id="594" name="Picture 593"/>
          <p:cNvPicPr/>
          <p:nvPr/>
        </p:nvPicPr>
        <p:blipFill>
          <a:blip r:embed="rId3">
            <a:extLst/>
          </a:blip>
          <a:stretch>
            <a:fillRect/>
          </a:stretch>
        </p:blipFill>
        <p:spPr>
          <a:xfrm>
            <a:off x="75438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 name="Picture 595"/>
          <p:cNvPicPr/>
          <p:nvPr/>
        </p:nvPicPr>
        <p:blipFill>
          <a:blip r:embed="rId2">
            <a:extLst/>
          </a:blip>
          <a:stretch>
            <a:fillRect/>
          </a:stretch>
        </p:blipFill>
        <p:spPr>
          <a:xfrm>
            <a:off x="596900" y="495300"/>
            <a:ext cx="8039100" cy="8763000"/>
          </a:xfrm>
          <a:prstGeom prst="rect">
            <a:avLst/>
          </a:prstGeom>
          <a:effectLst>
            <a:outerShdw blurRad="38100" dist="12700" dir="5400000" rotWithShape="0">
              <a:srgbClr val="000000">
                <a:alpha val="50000"/>
              </a:srgbClr>
            </a:outerShdw>
          </a:effectLst>
        </p:spPr>
      </p:pic>
      <p:sp>
        <p:nvSpPr>
          <p:cNvPr id="597" name="Shape 597"/>
          <p:cNvSpPr/>
          <p:nvPr/>
        </p:nvSpPr>
        <p:spPr>
          <a:xfrm>
            <a:off x="2819400" y="8318500"/>
            <a:ext cx="5422900" cy="330200"/>
          </a:xfrm>
          <a:prstGeom prst="rect">
            <a:avLst/>
          </a:prstGeom>
          <a:solidFill>
            <a:srgbClr val="212121"/>
          </a:solidFill>
          <a:ln w="12700">
            <a:miter lim="400000"/>
          </a:ln>
        </p:spPr>
        <p:txBody>
          <a:bodyPr lIns="0" tIns="0" rIns="0" bIns="0" anchor="ctr"/>
          <a:lstStyle/>
          <a:p>
            <a:pPr lvl="0"/>
            <a:endParaRPr/>
          </a:p>
        </p:txBody>
      </p:sp>
      <p:sp>
        <p:nvSpPr>
          <p:cNvPr id="598" name="Shape 598"/>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2.</a:t>
            </a:r>
          </a:p>
        </p:txBody>
      </p:sp>
      <p:pic>
        <p:nvPicPr>
          <p:cNvPr id="599" name="Picture 598"/>
          <p:cNvPicPr/>
          <p:nvPr/>
        </p:nvPicPr>
        <p:blipFill>
          <a:blip r:embed="rId3">
            <a:extLst/>
          </a:blip>
          <a:stretch>
            <a:fillRect/>
          </a:stretch>
        </p:blipFill>
        <p:spPr>
          <a:xfrm>
            <a:off x="74168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Picture 600"/>
          <p:cNvPicPr/>
          <p:nvPr/>
        </p:nvPicPr>
        <p:blipFill>
          <a:blip r:embed="rId2">
            <a:extLst/>
          </a:blip>
          <a:stretch>
            <a:fillRect/>
          </a:stretch>
        </p:blipFill>
        <p:spPr>
          <a:xfrm>
            <a:off x="571500" y="482600"/>
            <a:ext cx="7962900" cy="8775700"/>
          </a:xfrm>
          <a:prstGeom prst="rect">
            <a:avLst/>
          </a:prstGeom>
          <a:effectLst>
            <a:outerShdw blurRad="38100" dist="12700" dir="5400000" rotWithShape="0">
              <a:srgbClr val="000000">
                <a:alpha val="50000"/>
              </a:srgbClr>
            </a:outerShdw>
          </a:effectLst>
        </p:spPr>
      </p:pic>
      <p:sp>
        <p:nvSpPr>
          <p:cNvPr id="602" name="Shape 602"/>
          <p:cNvSpPr/>
          <p:nvPr/>
        </p:nvSpPr>
        <p:spPr>
          <a:xfrm>
            <a:off x="2781300" y="8331200"/>
            <a:ext cx="5422900" cy="330200"/>
          </a:xfrm>
          <a:prstGeom prst="rect">
            <a:avLst/>
          </a:prstGeom>
          <a:solidFill>
            <a:srgbClr val="212121"/>
          </a:solidFill>
          <a:ln w="12700">
            <a:miter lim="400000"/>
          </a:ln>
        </p:spPr>
        <p:txBody>
          <a:bodyPr lIns="0" tIns="0" rIns="0" bIns="0" anchor="ctr"/>
          <a:lstStyle/>
          <a:p>
            <a:pPr lvl="0"/>
            <a:endParaRPr/>
          </a:p>
        </p:txBody>
      </p:sp>
      <p:sp>
        <p:nvSpPr>
          <p:cNvPr id="603" name="Shape 603"/>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3.</a:t>
            </a:r>
          </a:p>
        </p:txBody>
      </p:sp>
      <p:pic>
        <p:nvPicPr>
          <p:cNvPr id="604" name="Picture 603"/>
          <p:cNvPicPr/>
          <p:nvPr/>
        </p:nvPicPr>
        <p:blipFill>
          <a:blip r:embed="rId3">
            <a:extLst/>
          </a:blip>
          <a:stretch>
            <a:fillRect/>
          </a:stretch>
        </p:blipFill>
        <p:spPr>
          <a:xfrm>
            <a:off x="74295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776px-New_2000_black_percent.gif"/>
          <p:cNvPicPr/>
          <p:nvPr/>
        </p:nvPicPr>
        <p:blipFill>
          <a:blip r:embed="rId2">
            <a:extLst/>
          </a:blip>
          <a:stretch>
            <a:fillRect/>
          </a:stretch>
        </p:blipFill>
        <p:spPr>
          <a:xfrm>
            <a:off x="786241" y="457089"/>
            <a:ext cx="11432318" cy="8839422"/>
          </a:xfrm>
          <a:prstGeom prst="rect">
            <a:avLst/>
          </a:prstGeom>
          <a:ln w="12700">
            <a:miter lim="400000"/>
          </a:ln>
        </p:spPr>
      </p:pic>
      <p:sp>
        <p:nvSpPr>
          <p:cNvPr id="97" name="Shape 97"/>
          <p:cNvSpPr/>
          <p:nvPr/>
        </p:nvSpPr>
        <p:spPr>
          <a:xfrm>
            <a:off x="2491649" y="6235839"/>
            <a:ext cx="2651146" cy="1167248"/>
          </a:xfrm>
          <a:prstGeom prst="rect">
            <a:avLst/>
          </a:prstGeom>
          <a:solidFill>
            <a:srgbClr val="325D6B"/>
          </a:soli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defRPr>
            </a:lvl1pPr>
          </a:lstStyle>
          <a:p>
            <a:pPr lvl="0">
              <a:defRPr sz="1800" b="0">
                <a:solidFill>
                  <a:srgbClr val="000000"/>
                </a:solidFill>
              </a:defRPr>
            </a:pPr>
            <a:r>
              <a:rPr sz="3600" b="1">
                <a:solidFill>
                  <a:srgbClr val="FFFFFF"/>
                </a:solidFill>
              </a:rPr>
              <a:t>B</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Picture 605"/>
          <p:cNvPicPr/>
          <p:nvPr/>
        </p:nvPicPr>
        <p:blipFill>
          <a:blip r:embed="rId2">
            <a:extLst/>
          </a:blip>
          <a:stretch>
            <a:fillRect/>
          </a:stretch>
        </p:blipFill>
        <p:spPr>
          <a:xfrm>
            <a:off x="571500" y="571500"/>
            <a:ext cx="8013700" cy="8610600"/>
          </a:xfrm>
          <a:prstGeom prst="rect">
            <a:avLst/>
          </a:prstGeom>
          <a:effectLst>
            <a:outerShdw blurRad="38100" dist="12700" dir="5400000" rotWithShape="0">
              <a:srgbClr val="000000">
                <a:alpha val="50000"/>
              </a:srgbClr>
            </a:outerShdw>
          </a:effectLst>
        </p:spPr>
      </p:pic>
      <p:sp>
        <p:nvSpPr>
          <p:cNvPr id="607" name="Shape 607"/>
          <p:cNvSpPr/>
          <p:nvPr/>
        </p:nvSpPr>
        <p:spPr>
          <a:xfrm>
            <a:off x="2781300" y="8343900"/>
            <a:ext cx="5422900" cy="330200"/>
          </a:xfrm>
          <a:prstGeom prst="rect">
            <a:avLst/>
          </a:prstGeom>
          <a:solidFill>
            <a:srgbClr val="212121"/>
          </a:solidFill>
          <a:ln w="12700">
            <a:miter lim="400000"/>
          </a:ln>
        </p:spPr>
        <p:txBody>
          <a:bodyPr lIns="0" tIns="0" rIns="0" bIns="0" anchor="ctr"/>
          <a:lstStyle/>
          <a:p>
            <a:pPr lvl="0"/>
            <a:endParaRPr/>
          </a:p>
        </p:txBody>
      </p:sp>
      <p:sp>
        <p:nvSpPr>
          <p:cNvPr id="608" name="Shape 608"/>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4.</a:t>
            </a:r>
          </a:p>
        </p:txBody>
      </p:sp>
      <p:pic>
        <p:nvPicPr>
          <p:cNvPr id="609" name="Picture 608"/>
          <p:cNvPicPr/>
          <p:nvPr/>
        </p:nvPicPr>
        <p:blipFill>
          <a:blip r:embed="rId3">
            <a:extLst/>
          </a:blip>
          <a:stretch>
            <a:fillRect/>
          </a:stretch>
        </p:blipFill>
        <p:spPr>
          <a:xfrm>
            <a:off x="74295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 name="sanjose.pdf"/>
          <p:cNvPicPr/>
          <p:nvPr/>
        </p:nvPicPr>
        <p:blipFill>
          <a:blip r:embed="rId2">
            <a:extLst/>
          </a:blip>
          <a:stretch>
            <a:fillRect/>
          </a:stretch>
        </p:blipFill>
        <p:spPr>
          <a:xfrm>
            <a:off x="-584200" y="-596900"/>
            <a:ext cx="14173200" cy="10952018"/>
          </a:xfrm>
          <a:prstGeom prst="rect">
            <a:avLst/>
          </a:prstGeom>
          <a:ln w="12700">
            <a:miter lim="400000"/>
          </a:ln>
        </p:spPr>
      </p:pic>
      <p:sp>
        <p:nvSpPr>
          <p:cNvPr id="612" name="Shape 612"/>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613" name="Shape 613"/>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614" name="Shape 614"/>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615" name="Shape 615"/>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616" name="Picture 615"/>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617" name="Picture 616"/>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618" name="Picture 617"/>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619" name="Picture 618"/>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620" name="Shape 620"/>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621" name="Shape 621"/>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622" name="Shape 622"/>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623" name="Shape 623"/>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624" name="Picture 623"/>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625" name="Shape 625"/>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#3</a:t>
            </a:r>
          </a:p>
        </p:txBody>
      </p:sp>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 name="nash.pdf"/>
          <p:cNvPicPr/>
          <p:nvPr/>
        </p:nvPicPr>
        <p:blipFill>
          <a:blip r:embed="rId2">
            <a:extLst/>
          </a:blip>
          <a:stretch>
            <a:fillRect/>
          </a:stretch>
        </p:blipFill>
        <p:spPr>
          <a:xfrm>
            <a:off x="-584200" y="-596900"/>
            <a:ext cx="14173200" cy="10952018"/>
          </a:xfrm>
          <a:prstGeom prst="rect">
            <a:avLst/>
          </a:prstGeom>
          <a:ln w="12700">
            <a:miter lim="400000"/>
          </a:ln>
        </p:spPr>
      </p:pic>
      <p:sp>
        <p:nvSpPr>
          <p:cNvPr id="628" name="Shape 628"/>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629" name="Shape 629"/>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630" name="Shape 630"/>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631" name="Shape 631"/>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632" name="Picture 631"/>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633" name="Picture 632"/>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634" name="Picture 633"/>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635" name="Picture 634"/>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636" name="Shape 636"/>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637" name="Shape 637"/>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638" name="Shape 638"/>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639" name="Shape 639"/>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640" name="Picture 639"/>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641" name="Shape 641"/>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#4</a:t>
            </a:r>
          </a:p>
        </p:txBody>
      </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 name="Picture 642"/>
          <p:cNvPicPr/>
          <p:nvPr/>
        </p:nvPicPr>
        <p:blipFill>
          <a:blip r:embed="rId2">
            <a:extLst/>
          </a:blip>
          <a:stretch>
            <a:fillRect/>
          </a:stretch>
        </p:blipFill>
        <p:spPr>
          <a:xfrm>
            <a:off x="546100" y="596900"/>
            <a:ext cx="8153400" cy="8547100"/>
          </a:xfrm>
          <a:prstGeom prst="rect">
            <a:avLst/>
          </a:prstGeom>
          <a:effectLst>
            <a:outerShdw blurRad="127000" dist="76200" dir="2700000" rotWithShape="0">
              <a:srgbClr val="000000">
                <a:alpha val="75000"/>
              </a:srgbClr>
            </a:outerShdw>
          </a:effectLst>
        </p:spPr>
      </p:pic>
      <p:sp>
        <p:nvSpPr>
          <p:cNvPr id="644" name="Shape 644"/>
          <p:cNvSpPr/>
          <p:nvPr/>
        </p:nvSpPr>
        <p:spPr>
          <a:xfrm>
            <a:off x="2870200" y="8331200"/>
            <a:ext cx="5422900" cy="330200"/>
          </a:xfrm>
          <a:prstGeom prst="rect">
            <a:avLst/>
          </a:prstGeom>
          <a:solidFill>
            <a:srgbClr val="212121"/>
          </a:solidFill>
          <a:ln w="12700">
            <a:miter lim="400000"/>
          </a:ln>
        </p:spPr>
        <p:txBody>
          <a:bodyPr lIns="0" tIns="0" rIns="0" bIns="0" anchor="ctr"/>
          <a:lstStyle/>
          <a:p>
            <a:pPr lvl="0"/>
            <a:endParaRPr/>
          </a:p>
        </p:txBody>
      </p:sp>
      <p:sp>
        <p:nvSpPr>
          <p:cNvPr id="645" name="Shape 645"/>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1.</a:t>
            </a:r>
          </a:p>
        </p:txBody>
      </p:sp>
      <p:pic>
        <p:nvPicPr>
          <p:cNvPr id="646" name="Picture 645"/>
          <p:cNvPicPr/>
          <p:nvPr/>
        </p:nvPicPr>
        <p:blipFill>
          <a:blip r:embed="rId3">
            <a:extLst/>
          </a:blip>
          <a:stretch>
            <a:fillRect/>
          </a:stretch>
        </p:blipFill>
        <p:spPr>
          <a:xfrm>
            <a:off x="74676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 name="Picture 647"/>
          <p:cNvPicPr/>
          <p:nvPr/>
        </p:nvPicPr>
        <p:blipFill>
          <a:blip r:embed="rId2">
            <a:extLst/>
          </a:blip>
          <a:stretch>
            <a:fillRect/>
          </a:stretch>
        </p:blipFill>
        <p:spPr>
          <a:xfrm>
            <a:off x="546100" y="571500"/>
            <a:ext cx="8051800" cy="8610600"/>
          </a:xfrm>
          <a:prstGeom prst="rect">
            <a:avLst/>
          </a:prstGeom>
          <a:effectLst>
            <a:outerShdw blurRad="127000" dist="76200" dir="2700000" rotWithShape="0">
              <a:srgbClr val="000000">
                <a:alpha val="75000"/>
              </a:srgbClr>
            </a:outerShdw>
          </a:effectLst>
        </p:spPr>
      </p:pic>
      <p:sp>
        <p:nvSpPr>
          <p:cNvPr id="649" name="Shape 649"/>
          <p:cNvSpPr/>
          <p:nvPr/>
        </p:nvSpPr>
        <p:spPr>
          <a:xfrm>
            <a:off x="2730500" y="8394700"/>
            <a:ext cx="5422900" cy="330200"/>
          </a:xfrm>
          <a:prstGeom prst="rect">
            <a:avLst/>
          </a:prstGeom>
          <a:solidFill>
            <a:srgbClr val="212121"/>
          </a:solidFill>
          <a:ln w="12700">
            <a:miter lim="400000"/>
          </a:ln>
        </p:spPr>
        <p:txBody>
          <a:bodyPr lIns="0" tIns="0" rIns="0" bIns="0" anchor="ctr"/>
          <a:lstStyle/>
          <a:p>
            <a:pPr lvl="0"/>
            <a:endParaRPr/>
          </a:p>
        </p:txBody>
      </p:sp>
      <p:sp>
        <p:nvSpPr>
          <p:cNvPr id="650" name="Shape 650"/>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2.</a:t>
            </a:r>
          </a:p>
        </p:txBody>
      </p:sp>
      <p:pic>
        <p:nvPicPr>
          <p:cNvPr id="651" name="Picture 650"/>
          <p:cNvPicPr/>
          <p:nvPr/>
        </p:nvPicPr>
        <p:blipFill>
          <a:blip r:embed="rId3">
            <a:extLst/>
          </a:blip>
          <a:stretch>
            <a:fillRect/>
          </a:stretch>
        </p:blipFill>
        <p:spPr>
          <a:xfrm>
            <a:off x="74549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Picture 652"/>
          <p:cNvPicPr/>
          <p:nvPr/>
        </p:nvPicPr>
        <p:blipFill>
          <a:blip r:embed="rId2">
            <a:extLst/>
          </a:blip>
          <a:stretch>
            <a:fillRect/>
          </a:stretch>
        </p:blipFill>
        <p:spPr>
          <a:xfrm>
            <a:off x="571500" y="546100"/>
            <a:ext cx="8051800" cy="8661400"/>
          </a:xfrm>
          <a:prstGeom prst="rect">
            <a:avLst/>
          </a:prstGeom>
          <a:effectLst>
            <a:outerShdw blurRad="38100" dist="12700" dir="5400000" rotWithShape="0">
              <a:srgbClr val="000000">
                <a:alpha val="50000"/>
              </a:srgbClr>
            </a:outerShdw>
          </a:effectLst>
        </p:spPr>
      </p:pic>
      <p:sp>
        <p:nvSpPr>
          <p:cNvPr id="654" name="Shape 654"/>
          <p:cNvSpPr/>
          <p:nvPr/>
        </p:nvSpPr>
        <p:spPr>
          <a:xfrm>
            <a:off x="2832100" y="8343900"/>
            <a:ext cx="5422900" cy="330200"/>
          </a:xfrm>
          <a:prstGeom prst="rect">
            <a:avLst/>
          </a:prstGeom>
          <a:solidFill>
            <a:srgbClr val="212121"/>
          </a:solidFill>
          <a:ln w="12700">
            <a:miter lim="400000"/>
          </a:ln>
        </p:spPr>
        <p:txBody>
          <a:bodyPr lIns="0" tIns="0" rIns="0" bIns="0" anchor="ctr"/>
          <a:lstStyle/>
          <a:p>
            <a:pPr lvl="0"/>
            <a:endParaRPr/>
          </a:p>
        </p:txBody>
      </p:sp>
      <p:sp>
        <p:nvSpPr>
          <p:cNvPr id="655" name="Shape 655"/>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3.</a:t>
            </a:r>
          </a:p>
        </p:txBody>
      </p:sp>
      <p:pic>
        <p:nvPicPr>
          <p:cNvPr id="656" name="Picture 655"/>
          <p:cNvPicPr/>
          <p:nvPr/>
        </p:nvPicPr>
        <p:blipFill>
          <a:blip r:embed="rId3">
            <a:extLst/>
          </a:blip>
          <a:stretch>
            <a:fillRect/>
          </a:stretch>
        </p:blipFill>
        <p:spPr>
          <a:xfrm>
            <a:off x="74295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Picture 657"/>
          <p:cNvPicPr/>
          <p:nvPr/>
        </p:nvPicPr>
        <p:blipFill>
          <a:blip r:embed="rId2">
            <a:extLst/>
          </a:blip>
          <a:stretch>
            <a:fillRect/>
          </a:stretch>
        </p:blipFill>
        <p:spPr>
          <a:xfrm>
            <a:off x="546100" y="520700"/>
            <a:ext cx="8064500" cy="8699500"/>
          </a:xfrm>
          <a:prstGeom prst="rect">
            <a:avLst/>
          </a:prstGeom>
          <a:effectLst>
            <a:outerShdw blurRad="38100" dist="12700" dir="5400000" rotWithShape="0">
              <a:srgbClr val="000000">
                <a:alpha val="50000"/>
              </a:srgbClr>
            </a:outerShdw>
          </a:effectLst>
        </p:spPr>
      </p:pic>
      <p:sp>
        <p:nvSpPr>
          <p:cNvPr id="659" name="Shape 659"/>
          <p:cNvSpPr/>
          <p:nvPr/>
        </p:nvSpPr>
        <p:spPr>
          <a:xfrm>
            <a:off x="2794000" y="8331200"/>
            <a:ext cx="5422900" cy="330200"/>
          </a:xfrm>
          <a:prstGeom prst="rect">
            <a:avLst/>
          </a:prstGeom>
          <a:solidFill>
            <a:srgbClr val="212121"/>
          </a:solidFill>
          <a:ln w="12700">
            <a:miter lim="400000"/>
          </a:ln>
        </p:spPr>
        <p:txBody>
          <a:bodyPr lIns="0" tIns="0" rIns="0" bIns="0" anchor="ctr"/>
          <a:lstStyle/>
          <a:p>
            <a:pPr lvl="0"/>
            <a:endParaRPr/>
          </a:p>
        </p:txBody>
      </p:sp>
      <p:sp>
        <p:nvSpPr>
          <p:cNvPr id="660" name="Shape 660"/>
          <p:cNvSpPr/>
          <p:nvPr/>
        </p:nvSpPr>
        <p:spPr>
          <a:xfrm>
            <a:off x="11303597" y="723900"/>
            <a:ext cx="559157"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4200" b="1"/>
            </a:lvl1pPr>
          </a:lstStyle>
          <a:p>
            <a:pPr lvl="0">
              <a:defRPr sz="1800" b="0"/>
            </a:pPr>
            <a:r>
              <a:rPr sz="4200" b="1"/>
              <a:t>4.</a:t>
            </a:r>
          </a:p>
        </p:txBody>
      </p:sp>
      <p:pic>
        <p:nvPicPr>
          <p:cNvPr id="661" name="Picture 660"/>
          <p:cNvPicPr/>
          <p:nvPr/>
        </p:nvPicPr>
        <p:blipFill>
          <a:blip r:embed="rId3">
            <a:extLst/>
          </a:blip>
          <a:stretch>
            <a:fillRect/>
          </a:stretch>
        </p:blipFill>
        <p:spPr>
          <a:xfrm>
            <a:off x="7454900" y="3086100"/>
            <a:ext cx="4991100" cy="3581400"/>
          </a:xfrm>
          <a:prstGeom prst="rect">
            <a:avLst/>
          </a:prstGeom>
          <a:effectLst>
            <a:outerShdw blurRad="127000" dist="76200" dir="2700000" rotWithShape="0">
              <a:srgbClr val="000000">
                <a:alpha val="75000"/>
              </a:srgbClr>
            </a:outerShdw>
          </a:effectLst>
        </p:spPr>
      </p:pic>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 name="nash.pdf"/>
          <p:cNvPicPr/>
          <p:nvPr/>
        </p:nvPicPr>
        <p:blipFill>
          <a:blip r:embed="rId2">
            <a:extLst/>
          </a:blip>
          <a:stretch>
            <a:fillRect/>
          </a:stretch>
        </p:blipFill>
        <p:spPr>
          <a:xfrm>
            <a:off x="-584200" y="-596900"/>
            <a:ext cx="14173200" cy="10952018"/>
          </a:xfrm>
          <a:prstGeom prst="rect">
            <a:avLst/>
          </a:prstGeom>
          <a:ln w="12700">
            <a:miter lim="400000"/>
          </a:ln>
        </p:spPr>
      </p:pic>
      <p:sp>
        <p:nvSpPr>
          <p:cNvPr id="664" name="Shape 664"/>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665" name="Shape 665"/>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666" name="Shape 666"/>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667" name="Shape 667"/>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668" name="Picture 667"/>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669" name="Picture 668"/>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670" name="Picture 669"/>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671" name="Picture 670"/>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672" name="Shape 672"/>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673" name="Shape 673"/>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674" name="Shape 674"/>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675" name="Shape 675"/>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676" name="Picture 675"/>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677" name="Shape 677"/>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#4</a:t>
            </a:r>
          </a:p>
        </p:txBody>
      </p:sp>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 name="Picture 678"/>
          <p:cNvPicPr/>
          <p:nvPr/>
        </p:nvPicPr>
        <p:blipFill>
          <a:blip r:embed="rId2">
            <a:alphaModFix amt="15000"/>
            <a:extLst/>
          </a:blip>
          <a:stretch>
            <a:fillRect/>
          </a:stretch>
        </p:blipFill>
        <p:spPr>
          <a:xfrm>
            <a:off x="-1126595" y="-3186601"/>
            <a:ext cx="15430501" cy="16114102"/>
          </a:xfrm>
          <a:prstGeom prst="rect">
            <a:avLst/>
          </a:prstGeom>
          <a:effectLst>
            <a:outerShdw blurRad="127000" dist="76200" dir="2700000" rotWithShape="0">
              <a:srgbClr val="000000">
                <a:alpha val="75000"/>
              </a:srgbClr>
            </a:outerShdw>
          </a:effectLst>
        </p:spPr>
      </p:pic>
      <p:sp>
        <p:nvSpPr>
          <p:cNvPr id="680" name="Shape 680"/>
          <p:cNvSpPr>
            <a:spLocks noGrp="1"/>
          </p:cNvSpPr>
          <p:nvPr>
            <p:ph type="title"/>
          </p:nvPr>
        </p:nvSpPr>
        <p:spPr>
          <a:xfrm>
            <a:off x="1663700" y="3708400"/>
            <a:ext cx="9842500" cy="2336800"/>
          </a:xfrm>
          <a:prstGeom prst="rect">
            <a:avLst/>
          </a:prstGeom>
        </p:spPr>
        <p:txBody>
          <a:bodyPr/>
          <a:lstStyle/>
          <a:p>
            <a:pPr lvl="0">
              <a:defRPr sz="1800"/>
            </a:pPr>
            <a:r>
              <a:rPr sz="4200" b="1"/>
              <a:t>Multiple Choice</a:t>
            </a:r>
          </a:p>
          <a:p>
            <a:pPr lvl="0">
              <a:defRPr sz="1800"/>
            </a:pPr>
            <a:r>
              <a:rPr sz="4200" b="1"/>
              <a:t>Race &amp; Ethnicity Maps of U.S.A. Cities</a:t>
            </a:r>
          </a:p>
        </p:txBody>
      </p:sp>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2" name="Picture 681"/>
          <p:cNvPicPr/>
          <p:nvPr/>
        </p:nvPicPr>
        <p:blipFill>
          <a:blip r:embed="rId2">
            <a:extLst/>
          </a:blip>
          <a:stretch>
            <a:fillRect/>
          </a:stretch>
        </p:blipFill>
        <p:spPr>
          <a:xfrm>
            <a:off x="342900" y="546100"/>
            <a:ext cx="8089900" cy="8648700"/>
          </a:xfrm>
          <a:prstGeom prst="rect">
            <a:avLst/>
          </a:prstGeom>
          <a:effectLst>
            <a:outerShdw blurRad="127000" dist="76200" dir="2700000" rotWithShape="0">
              <a:srgbClr val="000000">
                <a:alpha val="75000"/>
              </a:srgbClr>
            </a:outerShdw>
          </a:effectLst>
        </p:spPr>
      </p:pic>
      <p:sp>
        <p:nvSpPr>
          <p:cNvPr id="683" name="Shape 683"/>
          <p:cNvSpPr/>
          <p:nvPr/>
        </p:nvSpPr>
        <p:spPr>
          <a:xfrm>
            <a:off x="2565400" y="8331200"/>
            <a:ext cx="5422900" cy="330200"/>
          </a:xfrm>
          <a:prstGeom prst="rect">
            <a:avLst/>
          </a:prstGeom>
          <a:solidFill>
            <a:srgbClr val="212121"/>
          </a:solidFill>
          <a:ln w="12700">
            <a:miter lim="400000"/>
          </a:ln>
        </p:spPr>
        <p:txBody>
          <a:bodyPr lIns="0" tIns="0" rIns="0" bIns="0" anchor="ctr"/>
          <a:lstStyle/>
          <a:p>
            <a:pPr lvl="0"/>
            <a:endParaRPr/>
          </a:p>
        </p:txBody>
      </p:sp>
      <p:sp>
        <p:nvSpPr>
          <p:cNvPr id="684" name="Shape 684"/>
          <p:cNvSpPr/>
          <p:nvPr/>
        </p:nvSpPr>
        <p:spPr>
          <a:xfrm>
            <a:off x="8648700" y="3429000"/>
            <a:ext cx="25908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Columbus</a:t>
            </a:r>
          </a:p>
          <a:p>
            <a:pPr lvl="0" algn="l" defTabSz="457200">
              <a:defRPr sz="1800"/>
            </a:pPr>
            <a:r>
              <a:rPr sz="3600">
                <a:latin typeface="Verdana"/>
                <a:ea typeface="Verdana"/>
                <a:cs typeface="Verdana"/>
                <a:sym typeface="Verdana"/>
              </a:rPr>
              <a:t>Denver</a:t>
            </a:r>
          </a:p>
          <a:p>
            <a:pPr lvl="0" algn="l" defTabSz="457200">
              <a:defRPr sz="1800"/>
            </a:pPr>
            <a:r>
              <a:rPr sz="3600">
                <a:latin typeface="Verdana"/>
                <a:ea typeface="Verdana"/>
                <a:cs typeface="Verdana"/>
                <a:sym typeface="Verdana"/>
              </a:rPr>
              <a:t>Laredo</a:t>
            </a:r>
          </a:p>
          <a:p>
            <a:pPr lvl="0" algn="l" defTabSz="457200">
              <a:defRPr sz="1800"/>
            </a:pPr>
            <a:r>
              <a:rPr sz="3600">
                <a:latin typeface="Verdana"/>
                <a:ea typeface="Verdana"/>
                <a:cs typeface="Verdana"/>
                <a:sym typeface="Verdana"/>
              </a:rPr>
              <a:t>Las Vegas</a:t>
            </a:r>
          </a:p>
          <a:p>
            <a:pPr lvl="0" algn="l" defTabSz="457200">
              <a:defRPr sz="1800"/>
            </a:pPr>
            <a:r>
              <a:rPr sz="3600">
                <a:latin typeface="Verdana"/>
                <a:ea typeface="Verdana"/>
                <a:cs typeface="Verdana"/>
                <a:sym typeface="Verdana"/>
              </a:rPr>
              <a:t>San Diego</a:t>
            </a:r>
          </a:p>
        </p:txBody>
      </p:sp>
      <p:sp>
        <p:nvSpPr>
          <p:cNvPr id="685" name="Shape 685"/>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1</a:t>
            </a: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776px-New_2000_hispanic_percent.gif"/>
          <p:cNvPicPr/>
          <p:nvPr/>
        </p:nvPicPr>
        <p:blipFill>
          <a:blip r:embed="rId2">
            <a:extLst/>
          </a:blip>
          <a:stretch>
            <a:fillRect/>
          </a:stretch>
        </p:blipFill>
        <p:spPr>
          <a:xfrm>
            <a:off x="786343" y="457168"/>
            <a:ext cx="11432114" cy="8839264"/>
          </a:xfrm>
          <a:prstGeom prst="rect">
            <a:avLst/>
          </a:prstGeom>
          <a:ln w="12700">
            <a:miter lim="400000"/>
          </a:ln>
        </p:spPr>
      </p:pic>
      <p:sp>
        <p:nvSpPr>
          <p:cNvPr id="100" name="Shape 100"/>
          <p:cNvSpPr/>
          <p:nvPr/>
        </p:nvSpPr>
        <p:spPr>
          <a:xfrm>
            <a:off x="2491649" y="6129590"/>
            <a:ext cx="2571128" cy="1118939"/>
          </a:xfrm>
          <a:prstGeom prst="rect">
            <a:avLst/>
          </a:prstGeom>
          <a:solidFill>
            <a:srgbClr val="325D6B"/>
          </a:soli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defRPr>
            </a:lvl1pPr>
          </a:lstStyle>
          <a:p>
            <a:pPr lvl="0">
              <a:defRPr sz="1800" b="0">
                <a:solidFill>
                  <a:srgbClr val="000000"/>
                </a:solidFill>
              </a:defRPr>
            </a:pPr>
            <a:r>
              <a:rPr sz="3600" b="1">
                <a:solidFill>
                  <a:srgbClr val="FFFFFF"/>
                </a:solidFill>
              </a:rPr>
              <a:t>C</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Picture 686"/>
          <p:cNvPicPr/>
          <p:nvPr/>
        </p:nvPicPr>
        <p:blipFill>
          <a:blip r:embed="rId2">
            <a:extLst/>
          </a:blip>
          <a:stretch>
            <a:fillRect/>
          </a:stretch>
        </p:blipFill>
        <p:spPr>
          <a:xfrm>
            <a:off x="355600" y="571500"/>
            <a:ext cx="8140700" cy="8597900"/>
          </a:xfrm>
          <a:prstGeom prst="rect">
            <a:avLst/>
          </a:prstGeom>
          <a:effectLst>
            <a:outerShdw blurRad="127000" dist="76200" dir="2700000" rotWithShape="0">
              <a:srgbClr val="000000">
                <a:alpha val="75000"/>
              </a:srgbClr>
            </a:outerShdw>
          </a:effectLst>
        </p:spPr>
      </p:pic>
      <p:sp>
        <p:nvSpPr>
          <p:cNvPr id="688" name="Shape 688"/>
          <p:cNvSpPr/>
          <p:nvPr/>
        </p:nvSpPr>
        <p:spPr>
          <a:xfrm>
            <a:off x="8648700" y="3429000"/>
            <a:ext cx="3057079" cy="2895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lgn="l" defTabSz="457200">
              <a:defRPr sz="1800"/>
            </a:pPr>
            <a:r>
              <a:rPr sz="3600">
                <a:latin typeface="Verdana"/>
                <a:ea typeface="Verdana"/>
                <a:cs typeface="Verdana"/>
                <a:sym typeface="Verdana"/>
              </a:rPr>
              <a:t>Baltimore</a:t>
            </a:r>
          </a:p>
          <a:p>
            <a:pPr lvl="0" algn="l" defTabSz="457200">
              <a:defRPr sz="1800"/>
            </a:pPr>
            <a:r>
              <a:rPr sz="3600">
                <a:latin typeface="Verdana"/>
                <a:ea typeface="Verdana"/>
                <a:cs typeface="Verdana"/>
                <a:sym typeface="Verdana"/>
              </a:rPr>
              <a:t>Dallas</a:t>
            </a:r>
          </a:p>
          <a:p>
            <a:pPr lvl="0" algn="l" defTabSz="457200">
              <a:defRPr sz="1800"/>
            </a:pPr>
            <a:r>
              <a:rPr sz="3600">
                <a:latin typeface="Verdana"/>
                <a:ea typeface="Verdana"/>
                <a:cs typeface="Verdana"/>
                <a:sym typeface="Verdana"/>
              </a:rPr>
              <a:t>Indianapolis</a:t>
            </a:r>
          </a:p>
          <a:p>
            <a:pPr lvl="0" algn="l" defTabSz="457200">
              <a:defRPr sz="1800"/>
            </a:pPr>
            <a:r>
              <a:rPr sz="3600">
                <a:latin typeface="Verdana"/>
                <a:ea typeface="Verdana"/>
                <a:cs typeface="Verdana"/>
                <a:sym typeface="Verdana"/>
              </a:rPr>
              <a:t>Jacksonville</a:t>
            </a:r>
          </a:p>
          <a:p>
            <a:pPr lvl="0" algn="l" defTabSz="457200">
              <a:defRPr sz="1800"/>
            </a:pPr>
            <a:r>
              <a:rPr sz="3600">
                <a:latin typeface="Verdana"/>
                <a:ea typeface="Verdana"/>
                <a:cs typeface="Verdana"/>
                <a:sym typeface="Verdana"/>
              </a:rPr>
              <a:t>Sacramento</a:t>
            </a:r>
          </a:p>
        </p:txBody>
      </p:sp>
      <p:sp>
        <p:nvSpPr>
          <p:cNvPr id="689" name="Shape 689"/>
          <p:cNvSpPr/>
          <p:nvPr/>
        </p:nvSpPr>
        <p:spPr>
          <a:xfrm>
            <a:off x="95601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2</a:t>
            </a:r>
          </a:p>
        </p:txBody>
      </p:sp>
      <p:sp>
        <p:nvSpPr>
          <p:cNvPr id="690" name="Shape 690"/>
          <p:cNvSpPr/>
          <p:nvPr/>
        </p:nvSpPr>
        <p:spPr>
          <a:xfrm>
            <a:off x="2540000" y="8331200"/>
            <a:ext cx="5422900" cy="330200"/>
          </a:xfrm>
          <a:prstGeom prst="rect">
            <a:avLst/>
          </a:prstGeom>
          <a:solidFill>
            <a:srgbClr val="212121"/>
          </a:solidFill>
          <a:ln w="12700">
            <a:miter lim="400000"/>
          </a:ln>
        </p:spPr>
        <p:txBody>
          <a:bodyPr lIns="0" tIns="0" rIns="0" bIns="0" anchor="ctr"/>
          <a:lstStyle/>
          <a:p>
            <a:pPr lvl="0"/>
            <a:endParaRPr/>
          </a:p>
        </p:txBody>
      </p:sp>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 name="Picture 691"/>
          <p:cNvPicPr/>
          <p:nvPr/>
        </p:nvPicPr>
        <p:blipFill>
          <a:blip r:embed="rId2">
            <a:extLst/>
          </a:blip>
          <a:stretch>
            <a:fillRect/>
          </a:stretch>
        </p:blipFill>
        <p:spPr>
          <a:xfrm>
            <a:off x="355600" y="546100"/>
            <a:ext cx="7950200" cy="8648700"/>
          </a:xfrm>
          <a:prstGeom prst="rect">
            <a:avLst/>
          </a:prstGeom>
          <a:effectLst>
            <a:outerShdw blurRad="38100" dist="12700" dir="5400000" rotWithShape="0">
              <a:srgbClr val="000000">
                <a:alpha val="50000"/>
              </a:srgbClr>
            </a:outerShdw>
          </a:effectLst>
        </p:spPr>
      </p:pic>
      <p:sp>
        <p:nvSpPr>
          <p:cNvPr id="693" name="Shape 693"/>
          <p:cNvSpPr/>
          <p:nvPr/>
        </p:nvSpPr>
        <p:spPr>
          <a:xfrm>
            <a:off x="2616200" y="8331200"/>
            <a:ext cx="5422900" cy="330200"/>
          </a:xfrm>
          <a:prstGeom prst="rect">
            <a:avLst/>
          </a:prstGeom>
          <a:solidFill>
            <a:srgbClr val="212121"/>
          </a:solidFill>
          <a:ln w="12700">
            <a:miter lim="400000"/>
          </a:ln>
        </p:spPr>
        <p:txBody>
          <a:bodyPr lIns="0" tIns="0" rIns="0" bIns="0" anchor="ctr"/>
          <a:lstStyle/>
          <a:p>
            <a:pPr lvl="0"/>
            <a:endParaRPr/>
          </a:p>
        </p:txBody>
      </p:sp>
      <p:sp>
        <p:nvSpPr>
          <p:cNvPr id="694" name="Shape 694"/>
          <p:cNvSpPr/>
          <p:nvPr/>
        </p:nvSpPr>
        <p:spPr>
          <a:xfrm>
            <a:off x="8648700" y="3429000"/>
            <a:ext cx="34925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Baltimore</a:t>
            </a:r>
          </a:p>
          <a:p>
            <a:pPr lvl="0" algn="l" defTabSz="457200">
              <a:defRPr sz="1800"/>
            </a:pPr>
            <a:r>
              <a:rPr sz="3600">
                <a:latin typeface="Verdana"/>
                <a:ea typeface="Verdana"/>
                <a:cs typeface="Verdana"/>
                <a:sym typeface="Verdana"/>
              </a:rPr>
              <a:t>Denver</a:t>
            </a:r>
          </a:p>
          <a:p>
            <a:pPr lvl="0" algn="l" defTabSz="457200">
              <a:defRPr sz="1800"/>
            </a:pPr>
            <a:r>
              <a:rPr sz="3600">
                <a:latin typeface="Verdana"/>
                <a:ea typeface="Verdana"/>
                <a:cs typeface="Verdana"/>
                <a:sym typeface="Verdana"/>
              </a:rPr>
              <a:t>Las Vegas</a:t>
            </a:r>
          </a:p>
          <a:p>
            <a:pPr lvl="0" algn="l" defTabSz="457200">
              <a:defRPr sz="1800"/>
            </a:pPr>
            <a:r>
              <a:rPr sz="3600">
                <a:latin typeface="Verdana"/>
                <a:ea typeface="Verdana"/>
                <a:cs typeface="Verdana"/>
                <a:sym typeface="Verdana"/>
              </a:rPr>
              <a:t>Providence</a:t>
            </a:r>
          </a:p>
          <a:p>
            <a:pPr lvl="0" algn="l" defTabSz="457200">
              <a:defRPr sz="1800"/>
            </a:pPr>
            <a:r>
              <a:rPr sz="3600">
                <a:latin typeface="Verdana"/>
                <a:ea typeface="Verdana"/>
                <a:cs typeface="Verdana"/>
                <a:sym typeface="Verdana"/>
              </a:rPr>
              <a:t>Reno</a:t>
            </a:r>
          </a:p>
        </p:txBody>
      </p:sp>
      <p:sp>
        <p:nvSpPr>
          <p:cNvPr id="695" name="Shape 695"/>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3</a:t>
            </a:r>
          </a:p>
        </p:txBody>
      </p:sp>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 name="Picture 696"/>
          <p:cNvPicPr/>
          <p:nvPr/>
        </p:nvPicPr>
        <p:blipFill>
          <a:blip r:embed="rId2">
            <a:extLst/>
          </a:blip>
          <a:stretch>
            <a:fillRect/>
          </a:stretch>
        </p:blipFill>
        <p:spPr>
          <a:xfrm>
            <a:off x="342900" y="571500"/>
            <a:ext cx="8102600" cy="8597900"/>
          </a:xfrm>
          <a:prstGeom prst="rect">
            <a:avLst/>
          </a:prstGeom>
          <a:effectLst>
            <a:outerShdw blurRad="38100" dist="12700" dir="5400000" rotWithShape="0">
              <a:srgbClr val="000000">
                <a:alpha val="50000"/>
              </a:srgbClr>
            </a:outerShdw>
          </a:effectLst>
        </p:spPr>
      </p:pic>
      <p:sp>
        <p:nvSpPr>
          <p:cNvPr id="698" name="Shape 698"/>
          <p:cNvSpPr/>
          <p:nvPr/>
        </p:nvSpPr>
        <p:spPr>
          <a:xfrm>
            <a:off x="2514600" y="8331200"/>
            <a:ext cx="5422900" cy="330200"/>
          </a:xfrm>
          <a:prstGeom prst="rect">
            <a:avLst/>
          </a:prstGeom>
          <a:solidFill>
            <a:srgbClr val="212121"/>
          </a:solidFill>
          <a:ln w="12700">
            <a:miter lim="400000"/>
          </a:ln>
        </p:spPr>
        <p:txBody>
          <a:bodyPr lIns="0" tIns="0" rIns="0" bIns="0" anchor="ctr"/>
          <a:lstStyle/>
          <a:p>
            <a:pPr lvl="0"/>
            <a:endParaRPr/>
          </a:p>
        </p:txBody>
      </p:sp>
      <p:sp>
        <p:nvSpPr>
          <p:cNvPr id="699" name="Shape 699"/>
          <p:cNvSpPr/>
          <p:nvPr/>
        </p:nvSpPr>
        <p:spPr>
          <a:xfrm>
            <a:off x="8648700" y="3416300"/>
            <a:ext cx="36068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Huntsville, AL</a:t>
            </a:r>
          </a:p>
          <a:p>
            <a:pPr lvl="0" algn="l" defTabSz="457200">
              <a:defRPr sz="1800"/>
            </a:pPr>
            <a:r>
              <a:rPr sz="3600">
                <a:latin typeface="Verdana"/>
                <a:ea typeface="Verdana"/>
                <a:cs typeface="Verdana"/>
                <a:sym typeface="Verdana"/>
              </a:rPr>
              <a:t>Las Vegas</a:t>
            </a:r>
          </a:p>
          <a:p>
            <a:pPr lvl="0" algn="l" defTabSz="457200">
              <a:defRPr sz="1800"/>
            </a:pPr>
            <a:r>
              <a:rPr sz="3600">
                <a:latin typeface="Verdana"/>
                <a:ea typeface="Verdana"/>
                <a:cs typeface="Verdana"/>
                <a:sym typeface="Verdana"/>
              </a:rPr>
              <a:t>Milwaukee</a:t>
            </a:r>
          </a:p>
          <a:p>
            <a:pPr lvl="0" algn="l" defTabSz="457200">
              <a:defRPr sz="1800"/>
            </a:pPr>
            <a:r>
              <a:rPr sz="3600">
                <a:latin typeface="Verdana"/>
                <a:ea typeface="Verdana"/>
                <a:cs typeface="Verdana"/>
                <a:sym typeface="Verdana"/>
              </a:rPr>
              <a:t>Palm Beach</a:t>
            </a:r>
          </a:p>
          <a:p>
            <a:pPr lvl="0" algn="l" defTabSz="457200">
              <a:defRPr sz="1800"/>
            </a:pPr>
            <a:r>
              <a:rPr sz="3600">
                <a:latin typeface="Verdana"/>
                <a:ea typeface="Verdana"/>
                <a:cs typeface="Verdana"/>
                <a:sym typeface="Verdana"/>
              </a:rPr>
              <a:t>Wichita</a:t>
            </a:r>
          </a:p>
        </p:txBody>
      </p:sp>
      <p:sp>
        <p:nvSpPr>
          <p:cNvPr id="700" name="Shape 700"/>
          <p:cNvSpPr/>
          <p:nvPr/>
        </p:nvSpPr>
        <p:spPr>
          <a:xfrm>
            <a:off x="9763366" y="22079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4</a:t>
            </a:r>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 name="Picture 701"/>
          <p:cNvPicPr/>
          <p:nvPr/>
        </p:nvPicPr>
        <p:blipFill>
          <a:blip r:embed="rId2">
            <a:extLst/>
          </a:blip>
          <a:stretch>
            <a:fillRect/>
          </a:stretch>
        </p:blipFill>
        <p:spPr>
          <a:xfrm>
            <a:off x="342900" y="584200"/>
            <a:ext cx="8178800" cy="8572500"/>
          </a:xfrm>
          <a:prstGeom prst="rect">
            <a:avLst/>
          </a:prstGeom>
          <a:effectLst>
            <a:outerShdw blurRad="38100" dist="12700" dir="5400000" rotWithShape="0">
              <a:srgbClr val="000000">
                <a:alpha val="50000"/>
              </a:srgbClr>
            </a:outerShdw>
          </a:effectLst>
        </p:spPr>
      </p:pic>
      <p:sp>
        <p:nvSpPr>
          <p:cNvPr id="703" name="Shape 703"/>
          <p:cNvSpPr/>
          <p:nvPr/>
        </p:nvSpPr>
        <p:spPr>
          <a:xfrm>
            <a:off x="2705100" y="8331200"/>
            <a:ext cx="5422900" cy="330200"/>
          </a:xfrm>
          <a:prstGeom prst="rect">
            <a:avLst/>
          </a:prstGeom>
          <a:solidFill>
            <a:srgbClr val="212121"/>
          </a:solidFill>
          <a:ln w="12700">
            <a:miter lim="400000"/>
          </a:ln>
        </p:spPr>
        <p:txBody>
          <a:bodyPr lIns="0" tIns="0" rIns="0" bIns="0" anchor="ctr"/>
          <a:lstStyle/>
          <a:p>
            <a:pPr lvl="0"/>
            <a:endParaRPr/>
          </a:p>
        </p:txBody>
      </p:sp>
      <p:sp>
        <p:nvSpPr>
          <p:cNvPr id="704" name="Shape 704"/>
          <p:cNvSpPr/>
          <p:nvPr/>
        </p:nvSpPr>
        <p:spPr>
          <a:xfrm>
            <a:off x="8648700" y="3429000"/>
            <a:ext cx="36195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Denver</a:t>
            </a:r>
          </a:p>
          <a:p>
            <a:pPr lvl="0" algn="l" defTabSz="457200">
              <a:defRPr sz="1800"/>
            </a:pPr>
            <a:r>
              <a:rPr sz="3600">
                <a:latin typeface="Verdana"/>
                <a:ea typeface="Verdana"/>
                <a:cs typeface="Verdana"/>
                <a:sym typeface="Verdana"/>
              </a:rPr>
              <a:t>Milwaukee</a:t>
            </a:r>
          </a:p>
          <a:p>
            <a:pPr lvl="0" algn="l" defTabSz="457200">
              <a:defRPr sz="1800"/>
            </a:pPr>
            <a:r>
              <a:rPr sz="3600">
                <a:latin typeface="Verdana"/>
                <a:ea typeface="Verdana"/>
                <a:cs typeface="Verdana"/>
                <a:sym typeface="Verdana"/>
              </a:rPr>
              <a:t>Palm Beach</a:t>
            </a:r>
          </a:p>
          <a:p>
            <a:pPr lvl="0" algn="l" defTabSz="457200">
              <a:defRPr sz="1800"/>
            </a:pPr>
            <a:r>
              <a:rPr sz="3600">
                <a:latin typeface="Verdana"/>
                <a:ea typeface="Verdana"/>
                <a:cs typeface="Verdana"/>
                <a:sym typeface="Verdana"/>
              </a:rPr>
              <a:t>Tucson</a:t>
            </a:r>
          </a:p>
          <a:p>
            <a:pPr lvl="0" algn="l" defTabSz="457200">
              <a:defRPr sz="1800"/>
            </a:pPr>
            <a:r>
              <a:rPr sz="3600">
                <a:latin typeface="Verdana"/>
                <a:ea typeface="Verdana"/>
                <a:cs typeface="Verdana"/>
                <a:sym typeface="Verdana"/>
              </a:rPr>
              <a:t>Wichita</a:t>
            </a:r>
          </a:p>
        </p:txBody>
      </p:sp>
      <p:sp>
        <p:nvSpPr>
          <p:cNvPr id="705" name="Shape 705"/>
          <p:cNvSpPr/>
          <p:nvPr/>
        </p:nvSpPr>
        <p:spPr>
          <a:xfrm>
            <a:off x="95728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5</a:t>
            </a:r>
          </a:p>
        </p:txBody>
      </p:sp>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Picture 706"/>
          <p:cNvPicPr/>
          <p:nvPr/>
        </p:nvPicPr>
        <p:blipFill>
          <a:blip r:embed="rId2">
            <a:extLst/>
          </a:blip>
          <a:stretch>
            <a:fillRect/>
          </a:stretch>
        </p:blipFill>
        <p:spPr>
          <a:xfrm>
            <a:off x="342900" y="533400"/>
            <a:ext cx="8039100" cy="8686800"/>
          </a:xfrm>
          <a:prstGeom prst="rect">
            <a:avLst/>
          </a:prstGeom>
          <a:effectLst>
            <a:outerShdw blurRad="38100" dist="12700" dir="5400000" rotWithShape="0">
              <a:srgbClr val="000000">
                <a:alpha val="50000"/>
              </a:srgbClr>
            </a:outerShdw>
          </a:effectLst>
        </p:spPr>
      </p:pic>
      <p:sp>
        <p:nvSpPr>
          <p:cNvPr id="708" name="Shape 708"/>
          <p:cNvSpPr/>
          <p:nvPr/>
        </p:nvSpPr>
        <p:spPr>
          <a:xfrm>
            <a:off x="2578100" y="8343900"/>
            <a:ext cx="5422900" cy="330200"/>
          </a:xfrm>
          <a:prstGeom prst="rect">
            <a:avLst/>
          </a:prstGeom>
          <a:solidFill>
            <a:srgbClr val="212121"/>
          </a:solidFill>
          <a:ln w="12700">
            <a:miter lim="400000"/>
          </a:ln>
        </p:spPr>
        <p:txBody>
          <a:bodyPr lIns="0" tIns="0" rIns="0" bIns="0" anchor="ctr"/>
          <a:lstStyle/>
          <a:p>
            <a:pPr lvl="0"/>
            <a:endParaRPr/>
          </a:p>
        </p:txBody>
      </p:sp>
      <p:sp>
        <p:nvSpPr>
          <p:cNvPr id="709" name="Shape 709"/>
          <p:cNvSpPr/>
          <p:nvPr/>
        </p:nvSpPr>
        <p:spPr>
          <a:xfrm>
            <a:off x="8648700" y="3429000"/>
            <a:ext cx="35687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Kansas City</a:t>
            </a:r>
          </a:p>
          <a:p>
            <a:pPr lvl="0" algn="l" defTabSz="457200">
              <a:defRPr sz="1800"/>
            </a:pPr>
            <a:r>
              <a:rPr sz="3600">
                <a:latin typeface="Verdana"/>
                <a:ea typeface="Verdana"/>
                <a:cs typeface="Verdana"/>
                <a:sym typeface="Verdana"/>
              </a:rPr>
              <a:t>Pittsburgh</a:t>
            </a:r>
          </a:p>
          <a:p>
            <a:pPr lvl="0" algn="l" defTabSz="457200">
              <a:defRPr sz="1800"/>
            </a:pPr>
            <a:r>
              <a:rPr sz="3600">
                <a:latin typeface="Verdana"/>
                <a:ea typeface="Verdana"/>
                <a:cs typeface="Verdana"/>
                <a:sym typeface="Verdana"/>
              </a:rPr>
              <a:t>Portland</a:t>
            </a:r>
          </a:p>
          <a:p>
            <a:pPr lvl="0" algn="l" defTabSz="457200">
              <a:defRPr sz="1800"/>
            </a:pPr>
            <a:r>
              <a:rPr sz="3600">
                <a:latin typeface="Verdana"/>
                <a:ea typeface="Verdana"/>
                <a:cs typeface="Verdana"/>
                <a:sym typeface="Verdana"/>
              </a:rPr>
              <a:t>Savannah</a:t>
            </a:r>
          </a:p>
          <a:p>
            <a:pPr lvl="0" algn="l" defTabSz="457200">
              <a:defRPr sz="1800"/>
            </a:pPr>
            <a:r>
              <a:rPr sz="3600">
                <a:latin typeface="Verdana"/>
                <a:ea typeface="Verdana"/>
                <a:cs typeface="Verdana"/>
                <a:sym typeface="Verdana"/>
              </a:rPr>
              <a:t>Tucson</a:t>
            </a:r>
          </a:p>
        </p:txBody>
      </p:sp>
      <p:sp>
        <p:nvSpPr>
          <p:cNvPr id="710" name="Shape 710"/>
          <p:cNvSpPr/>
          <p:nvPr/>
        </p:nvSpPr>
        <p:spPr>
          <a:xfrm>
            <a:off x="96490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6</a:t>
            </a: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 name="Picture 711"/>
          <p:cNvPicPr/>
          <p:nvPr/>
        </p:nvPicPr>
        <p:blipFill>
          <a:blip r:embed="rId2">
            <a:extLst/>
          </a:blip>
          <a:stretch>
            <a:fillRect/>
          </a:stretch>
        </p:blipFill>
        <p:spPr>
          <a:xfrm>
            <a:off x="342900" y="571500"/>
            <a:ext cx="8051800" cy="8610600"/>
          </a:xfrm>
          <a:prstGeom prst="rect">
            <a:avLst/>
          </a:prstGeom>
          <a:effectLst>
            <a:outerShdw blurRad="38100" dist="12700" dir="5400000" rotWithShape="0">
              <a:srgbClr val="000000">
                <a:alpha val="50000"/>
              </a:srgbClr>
            </a:outerShdw>
          </a:effectLst>
        </p:spPr>
      </p:pic>
      <p:sp>
        <p:nvSpPr>
          <p:cNvPr id="713" name="Shape 713"/>
          <p:cNvSpPr/>
          <p:nvPr/>
        </p:nvSpPr>
        <p:spPr>
          <a:xfrm>
            <a:off x="2540000" y="8343900"/>
            <a:ext cx="5422900" cy="330200"/>
          </a:xfrm>
          <a:prstGeom prst="rect">
            <a:avLst/>
          </a:prstGeom>
          <a:solidFill>
            <a:srgbClr val="212121"/>
          </a:solidFill>
          <a:ln w="12700">
            <a:miter lim="400000"/>
          </a:ln>
        </p:spPr>
        <p:txBody>
          <a:bodyPr lIns="0" tIns="0" rIns="0" bIns="0" anchor="ctr"/>
          <a:lstStyle/>
          <a:p>
            <a:pPr lvl="0"/>
            <a:endParaRPr/>
          </a:p>
        </p:txBody>
      </p:sp>
      <p:sp>
        <p:nvSpPr>
          <p:cNvPr id="714" name="Shape 714"/>
          <p:cNvSpPr/>
          <p:nvPr/>
        </p:nvSpPr>
        <p:spPr>
          <a:xfrm>
            <a:off x="8648700" y="3429000"/>
            <a:ext cx="36068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Nashville</a:t>
            </a:r>
          </a:p>
          <a:p>
            <a:pPr lvl="0" algn="l" defTabSz="457200">
              <a:defRPr sz="1800"/>
            </a:pPr>
            <a:r>
              <a:rPr sz="3600">
                <a:latin typeface="Verdana"/>
                <a:ea typeface="Verdana"/>
                <a:cs typeface="Verdana"/>
                <a:sym typeface="Verdana"/>
              </a:rPr>
              <a:t>Miami</a:t>
            </a:r>
          </a:p>
          <a:p>
            <a:pPr lvl="0" algn="l" defTabSz="457200">
              <a:defRPr sz="1800"/>
            </a:pPr>
            <a:r>
              <a:rPr sz="3600">
                <a:latin typeface="Verdana"/>
                <a:ea typeface="Verdana"/>
                <a:cs typeface="Verdana"/>
                <a:sym typeface="Verdana"/>
              </a:rPr>
              <a:t>Providence</a:t>
            </a:r>
          </a:p>
          <a:p>
            <a:pPr lvl="0" algn="l" defTabSz="457200">
              <a:defRPr sz="1800"/>
            </a:pPr>
            <a:r>
              <a:rPr sz="3600">
                <a:latin typeface="Verdana"/>
                <a:ea typeface="Verdana"/>
                <a:cs typeface="Verdana"/>
                <a:sym typeface="Verdana"/>
              </a:rPr>
              <a:t>Reno</a:t>
            </a:r>
          </a:p>
          <a:p>
            <a:pPr lvl="0" algn="l" defTabSz="457200">
              <a:defRPr sz="1800"/>
            </a:pPr>
            <a:r>
              <a:rPr sz="3600">
                <a:latin typeface="Verdana"/>
                <a:ea typeface="Verdana"/>
                <a:cs typeface="Verdana"/>
                <a:sym typeface="Verdana"/>
              </a:rPr>
              <a:t>Tucson</a:t>
            </a:r>
          </a:p>
        </p:txBody>
      </p:sp>
      <p:sp>
        <p:nvSpPr>
          <p:cNvPr id="715" name="Shape 715"/>
          <p:cNvSpPr/>
          <p:nvPr/>
        </p:nvSpPr>
        <p:spPr>
          <a:xfrm>
            <a:off x="95855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7</a:t>
            </a:r>
          </a:p>
        </p:txBody>
      </p:sp>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Picture 716"/>
          <p:cNvPicPr/>
          <p:nvPr/>
        </p:nvPicPr>
        <p:blipFill>
          <a:blip r:embed="rId2">
            <a:extLst/>
          </a:blip>
          <a:stretch>
            <a:fillRect/>
          </a:stretch>
        </p:blipFill>
        <p:spPr>
          <a:xfrm>
            <a:off x="330200" y="558800"/>
            <a:ext cx="8026400" cy="8636000"/>
          </a:xfrm>
          <a:prstGeom prst="rect">
            <a:avLst/>
          </a:prstGeom>
          <a:effectLst>
            <a:outerShdw blurRad="38100" dist="12700" dir="5400000" rotWithShape="0">
              <a:srgbClr val="000000">
                <a:alpha val="50000"/>
              </a:srgbClr>
            </a:outerShdw>
          </a:effectLst>
        </p:spPr>
      </p:pic>
      <p:sp>
        <p:nvSpPr>
          <p:cNvPr id="718" name="Shape 718"/>
          <p:cNvSpPr/>
          <p:nvPr/>
        </p:nvSpPr>
        <p:spPr>
          <a:xfrm>
            <a:off x="2616200" y="8356600"/>
            <a:ext cx="5422900" cy="330200"/>
          </a:xfrm>
          <a:prstGeom prst="rect">
            <a:avLst/>
          </a:prstGeom>
          <a:solidFill>
            <a:srgbClr val="212121"/>
          </a:solidFill>
          <a:ln w="12700">
            <a:miter lim="400000"/>
          </a:ln>
        </p:spPr>
        <p:txBody>
          <a:bodyPr lIns="0" tIns="0" rIns="0" bIns="0" anchor="ctr"/>
          <a:lstStyle/>
          <a:p>
            <a:pPr lvl="0"/>
            <a:endParaRPr/>
          </a:p>
        </p:txBody>
      </p:sp>
      <p:sp>
        <p:nvSpPr>
          <p:cNvPr id="719" name="Shape 719"/>
          <p:cNvSpPr/>
          <p:nvPr/>
        </p:nvSpPr>
        <p:spPr>
          <a:xfrm>
            <a:off x="8648700" y="3429000"/>
            <a:ext cx="40513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Las Vegas</a:t>
            </a:r>
          </a:p>
          <a:p>
            <a:pPr lvl="0" algn="l" defTabSz="457200">
              <a:defRPr sz="1800"/>
            </a:pPr>
            <a:r>
              <a:rPr sz="3600">
                <a:latin typeface="Verdana"/>
                <a:ea typeface="Verdana"/>
                <a:cs typeface="Verdana"/>
                <a:sym typeface="Verdana"/>
              </a:rPr>
              <a:t>Little Rock</a:t>
            </a:r>
          </a:p>
          <a:p>
            <a:pPr lvl="0" algn="l" defTabSz="457200">
              <a:defRPr sz="1800"/>
            </a:pPr>
            <a:r>
              <a:rPr sz="3600">
                <a:latin typeface="Verdana"/>
                <a:ea typeface="Verdana"/>
                <a:cs typeface="Verdana"/>
                <a:sym typeface="Verdana"/>
              </a:rPr>
              <a:t>Miami</a:t>
            </a:r>
          </a:p>
          <a:p>
            <a:pPr lvl="0" algn="l" defTabSz="457200">
              <a:defRPr sz="1800"/>
            </a:pPr>
            <a:r>
              <a:rPr sz="3600">
                <a:latin typeface="Verdana"/>
                <a:ea typeface="Verdana"/>
                <a:cs typeface="Verdana"/>
                <a:sym typeface="Verdana"/>
              </a:rPr>
              <a:t>Reno</a:t>
            </a:r>
          </a:p>
          <a:p>
            <a:pPr lvl="0" algn="l" defTabSz="457200">
              <a:defRPr sz="1800"/>
            </a:pPr>
            <a:r>
              <a:rPr sz="3600">
                <a:latin typeface="Verdana"/>
                <a:ea typeface="Verdana"/>
                <a:cs typeface="Verdana"/>
                <a:sym typeface="Verdana"/>
              </a:rPr>
              <a:t>Sacramento</a:t>
            </a:r>
          </a:p>
        </p:txBody>
      </p:sp>
      <p:sp>
        <p:nvSpPr>
          <p:cNvPr id="720" name="Shape 720"/>
          <p:cNvSpPr/>
          <p:nvPr/>
        </p:nvSpPr>
        <p:spPr>
          <a:xfrm>
            <a:off x="95601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8</a:t>
            </a:r>
          </a:p>
        </p:txBody>
      </p:sp>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 name="Picture 721"/>
          <p:cNvPicPr/>
          <p:nvPr/>
        </p:nvPicPr>
        <p:blipFill>
          <a:blip r:embed="rId2">
            <a:extLst/>
          </a:blip>
          <a:stretch>
            <a:fillRect/>
          </a:stretch>
        </p:blipFill>
        <p:spPr>
          <a:xfrm>
            <a:off x="342900" y="546100"/>
            <a:ext cx="7962900" cy="8648700"/>
          </a:xfrm>
          <a:prstGeom prst="rect">
            <a:avLst/>
          </a:prstGeom>
          <a:effectLst>
            <a:outerShdw blurRad="38100" dist="12700" dir="5400000" rotWithShape="0">
              <a:srgbClr val="000000">
                <a:alpha val="50000"/>
              </a:srgbClr>
            </a:outerShdw>
          </a:effectLst>
        </p:spPr>
      </p:pic>
      <p:sp>
        <p:nvSpPr>
          <p:cNvPr id="723" name="Shape 723"/>
          <p:cNvSpPr/>
          <p:nvPr/>
        </p:nvSpPr>
        <p:spPr>
          <a:xfrm>
            <a:off x="2590800" y="8331200"/>
            <a:ext cx="5422900" cy="330200"/>
          </a:xfrm>
          <a:prstGeom prst="rect">
            <a:avLst/>
          </a:prstGeom>
          <a:solidFill>
            <a:srgbClr val="212121"/>
          </a:solidFill>
          <a:ln w="12700">
            <a:miter lim="400000"/>
          </a:ln>
        </p:spPr>
        <p:txBody>
          <a:bodyPr lIns="0" tIns="0" rIns="0" bIns="0" anchor="ctr"/>
          <a:lstStyle/>
          <a:p>
            <a:pPr lvl="0"/>
            <a:endParaRPr/>
          </a:p>
        </p:txBody>
      </p:sp>
      <p:sp>
        <p:nvSpPr>
          <p:cNvPr id="724" name="Shape 724"/>
          <p:cNvSpPr/>
          <p:nvPr/>
        </p:nvSpPr>
        <p:spPr>
          <a:xfrm>
            <a:off x="8648700" y="3429000"/>
            <a:ext cx="49276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Buffalo</a:t>
            </a:r>
          </a:p>
          <a:p>
            <a:pPr lvl="0" algn="l" defTabSz="457200">
              <a:defRPr sz="1800"/>
            </a:pPr>
            <a:r>
              <a:rPr sz="3600">
                <a:latin typeface="Verdana"/>
                <a:ea typeface="Verdana"/>
                <a:cs typeface="Verdana"/>
                <a:sym typeface="Verdana"/>
              </a:rPr>
              <a:t>Cincinnati</a:t>
            </a:r>
          </a:p>
          <a:p>
            <a:pPr lvl="0" algn="l" defTabSz="457200">
              <a:defRPr sz="1800"/>
            </a:pPr>
            <a:r>
              <a:rPr sz="3600">
                <a:latin typeface="Verdana"/>
                <a:ea typeface="Verdana"/>
                <a:cs typeface="Verdana"/>
                <a:sym typeface="Verdana"/>
              </a:rPr>
              <a:t>Miami</a:t>
            </a:r>
          </a:p>
          <a:p>
            <a:pPr lvl="0" algn="l" defTabSz="457200">
              <a:defRPr sz="1800"/>
            </a:pPr>
            <a:r>
              <a:rPr sz="3600">
                <a:latin typeface="Verdana"/>
                <a:ea typeface="Verdana"/>
                <a:cs typeface="Verdana"/>
                <a:sym typeface="Verdana"/>
              </a:rPr>
              <a:t>Providence</a:t>
            </a:r>
          </a:p>
          <a:p>
            <a:pPr lvl="0" algn="l" defTabSz="457200">
              <a:defRPr sz="1800"/>
            </a:pPr>
            <a:r>
              <a:rPr sz="3600">
                <a:latin typeface="Verdana"/>
                <a:ea typeface="Verdana"/>
                <a:cs typeface="Verdana"/>
                <a:sym typeface="Verdana"/>
              </a:rPr>
              <a:t>Savannah</a:t>
            </a:r>
          </a:p>
        </p:txBody>
      </p:sp>
      <p:sp>
        <p:nvSpPr>
          <p:cNvPr id="725" name="Shape 725"/>
          <p:cNvSpPr/>
          <p:nvPr/>
        </p:nvSpPr>
        <p:spPr>
          <a:xfrm>
            <a:off x="98268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9</a:t>
            </a:r>
          </a:p>
        </p:txBody>
      </p:sp>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Picture 726"/>
          <p:cNvPicPr/>
          <p:nvPr/>
        </p:nvPicPr>
        <p:blipFill>
          <a:blip r:embed="rId2">
            <a:extLst/>
          </a:blip>
          <a:stretch>
            <a:fillRect/>
          </a:stretch>
        </p:blipFill>
        <p:spPr>
          <a:xfrm>
            <a:off x="342900" y="533400"/>
            <a:ext cx="7874000" cy="8674100"/>
          </a:xfrm>
          <a:prstGeom prst="rect">
            <a:avLst/>
          </a:prstGeom>
          <a:effectLst>
            <a:outerShdw blurRad="38100" dist="12700" dir="5400000" rotWithShape="0">
              <a:srgbClr val="000000">
                <a:alpha val="50000"/>
              </a:srgbClr>
            </a:outerShdw>
          </a:effectLst>
        </p:spPr>
      </p:pic>
      <p:sp>
        <p:nvSpPr>
          <p:cNvPr id="728" name="Shape 728"/>
          <p:cNvSpPr/>
          <p:nvPr/>
        </p:nvSpPr>
        <p:spPr>
          <a:xfrm>
            <a:off x="2438400" y="8331200"/>
            <a:ext cx="5422900" cy="330200"/>
          </a:xfrm>
          <a:prstGeom prst="rect">
            <a:avLst/>
          </a:prstGeom>
          <a:solidFill>
            <a:srgbClr val="212121"/>
          </a:solidFill>
          <a:ln w="12700">
            <a:miter lim="400000"/>
          </a:ln>
        </p:spPr>
        <p:txBody>
          <a:bodyPr lIns="0" tIns="0" rIns="0" bIns="0" anchor="ctr"/>
          <a:lstStyle/>
          <a:p>
            <a:pPr lvl="0"/>
            <a:endParaRPr/>
          </a:p>
        </p:txBody>
      </p:sp>
      <p:sp>
        <p:nvSpPr>
          <p:cNvPr id="729" name="Shape 729"/>
          <p:cNvSpPr/>
          <p:nvPr/>
        </p:nvSpPr>
        <p:spPr>
          <a:xfrm>
            <a:off x="8655349" y="3429000"/>
            <a:ext cx="3416301"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Huntsville, AL</a:t>
            </a:r>
          </a:p>
          <a:p>
            <a:pPr lvl="0" algn="l" defTabSz="457200">
              <a:defRPr sz="1800"/>
            </a:pPr>
            <a:r>
              <a:rPr sz="3600">
                <a:latin typeface="Verdana"/>
                <a:ea typeface="Verdana"/>
                <a:cs typeface="Verdana"/>
                <a:sym typeface="Verdana"/>
              </a:rPr>
              <a:t>Knoxville</a:t>
            </a:r>
          </a:p>
          <a:p>
            <a:pPr lvl="0" algn="l" defTabSz="457200">
              <a:defRPr sz="1800"/>
            </a:pPr>
            <a:r>
              <a:rPr sz="3600">
                <a:latin typeface="Verdana"/>
                <a:ea typeface="Verdana"/>
                <a:cs typeface="Verdana"/>
                <a:sym typeface="Verdana"/>
              </a:rPr>
              <a:t>Laredo</a:t>
            </a:r>
          </a:p>
          <a:p>
            <a:pPr lvl="0" algn="l" defTabSz="457200">
              <a:defRPr sz="1800"/>
            </a:pPr>
            <a:r>
              <a:rPr sz="3600">
                <a:latin typeface="Verdana"/>
                <a:ea typeface="Verdana"/>
                <a:cs typeface="Verdana"/>
                <a:sym typeface="Verdana"/>
              </a:rPr>
              <a:t>Palm Beach</a:t>
            </a:r>
          </a:p>
          <a:p>
            <a:pPr lvl="0" algn="l" defTabSz="457200">
              <a:defRPr sz="1800"/>
            </a:pPr>
            <a:r>
              <a:rPr sz="3600">
                <a:latin typeface="Verdana"/>
                <a:ea typeface="Verdana"/>
                <a:cs typeface="Verdana"/>
                <a:sym typeface="Verdana"/>
              </a:rPr>
              <a:t>Providence</a:t>
            </a:r>
          </a:p>
        </p:txBody>
      </p:sp>
      <p:sp>
        <p:nvSpPr>
          <p:cNvPr id="730" name="Shape 730"/>
          <p:cNvSpPr/>
          <p:nvPr/>
        </p:nvSpPr>
        <p:spPr>
          <a:xfrm>
            <a:off x="9410408" y="2220676"/>
            <a:ext cx="1018134"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10</a:t>
            </a:r>
          </a:p>
        </p:txBody>
      </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 name="Picture 731"/>
          <p:cNvPicPr/>
          <p:nvPr/>
        </p:nvPicPr>
        <p:blipFill>
          <a:blip r:embed="rId2">
            <a:alphaModFix amt="15000"/>
            <a:extLst/>
          </a:blip>
          <a:stretch>
            <a:fillRect/>
          </a:stretch>
        </p:blipFill>
        <p:spPr>
          <a:xfrm>
            <a:off x="-1126595" y="-3186601"/>
            <a:ext cx="15430501" cy="16114102"/>
          </a:xfrm>
          <a:prstGeom prst="rect">
            <a:avLst/>
          </a:prstGeom>
          <a:effectLst>
            <a:outerShdw blurRad="127000" dist="76200" dir="2700000" rotWithShape="0">
              <a:srgbClr val="000000">
                <a:alpha val="75000"/>
              </a:srgbClr>
            </a:outerShdw>
          </a:effectLst>
        </p:spPr>
      </p:pic>
      <p:sp>
        <p:nvSpPr>
          <p:cNvPr id="733" name="Shape 733"/>
          <p:cNvSpPr>
            <a:spLocks noGrp="1"/>
          </p:cNvSpPr>
          <p:nvPr>
            <p:ph type="title"/>
          </p:nvPr>
        </p:nvSpPr>
        <p:spPr>
          <a:xfrm>
            <a:off x="163710" y="3492500"/>
            <a:ext cx="12677379" cy="2336800"/>
          </a:xfrm>
          <a:prstGeom prst="rect">
            <a:avLst/>
          </a:prstGeom>
        </p:spPr>
        <p:txBody>
          <a:bodyPr/>
          <a:lstStyle/>
          <a:p>
            <a:pPr lvl="0" algn="ctr">
              <a:defRPr sz="1800"/>
            </a:pPr>
            <a:r>
              <a:rPr sz="5300" b="1"/>
              <a:t>Race &amp; Ethnicity Maps of U.S.A. Cities</a:t>
            </a:r>
          </a:p>
          <a:p>
            <a:pPr lvl="0" algn="ctr">
              <a:defRPr sz="1800"/>
            </a:pPr>
            <a:r>
              <a:rPr sz="8200" b="1"/>
              <a:t>ANSWERS</a:t>
            </a:r>
          </a:p>
        </p:txBody>
      </p:sp>
      <p:sp>
        <p:nvSpPr>
          <p:cNvPr id="734" name="Shape 734"/>
          <p:cNvSpPr/>
          <p:nvPr/>
        </p:nvSpPr>
        <p:spPr>
          <a:xfrm>
            <a:off x="86255" y="9282600"/>
            <a:ext cx="13004801" cy="399034"/>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2000"/>
            </a:lvl1pPr>
          </a:lstStyle>
          <a:p>
            <a:pPr lvl="0">
              <a:defRPr sz="1800"/>
            </a:pPr>
            <a:r>
              <a:rPr sz="2000"/>
              <a:t>SOURCE: http://www.flickr.com/photos/walkingsf/sets/72157624812674967/detail</a:t>
            </a:r>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776px-New_2000_white_percent.gif"/>
          <p:cNvPicPr/>
          <p:nvPr/>
        </p:nvPicPr>
        <p:blipFill>
          <a:blip r:embed="rId2">
            <a:extLst/>
          </a:blip>
          <a:srcRect b="3404"/>
          <a:stretch>
            <a:fillRect/>
          </a:stretch>
        </p:blipFill>
        <p:spPr>
          <a:xfrm>
            <a:off x="213633" y="179932"/>
            <a:ext cx="12577604" cy="9393832"/>
          </a:xfrm>
          <a:prstGeom prst="rect">
            <a:avLst/>
          </a:prstGeom>
          <a:ln w="12700">
            <a:miter lim="400000"/>
          </a:ln>
        </p:spPr>
      </p:pic>
      <p:sp>
        <p:nvSpPr>
          <p:cNvPr id="103" name="Shape 103"/>
          <p:cNvSpPr/>
          <p:nvPr/>
        </p:nvSpPr>
        <p:spPr>
          <a:xfrm>
            <a:off x="2172903" y="6575833"/>
            <a:ext cx="2760632" cy="1225187"/>
          </a:xfrm>
          <a:prstGeom prst="rect">
            <a:avLst/>
          </a:prstGeom>
          <a:solidFill>
            <a:srgbClr val="325D6B"/>
          </a:solid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solidFill>
                  <a:srgbClr val="FFFFFF"/>
                </a:solidFill>
              </a:defRPr>
            </a:lvl1pPr>
          </a:lstStyle>
          <a:p>
            <a:pPr lvl="0">
              <a:defRPr sz="1800" b="0">
                <a:solidFill>
                  <a:srgbClr val="000000"/>
                </a:solidFill>
              </a:defRPr>
            </a:pPr>
            <a:r>
              <a:rPr sz="3600" b="1">
                <a:solidFill>
                  <a:srgbClr val="FFFFFF"/>
                </a:solidFill>
              </a:rPr>
              <a:t>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birm.pdf"/>
          <p:cNvPicPr/>
          <p:nvPr/>
        </p:nvPicPr>
        <p:blipFill>
          <a:blip r:embed="rId2">
            <a:extLst/>
          </a:blip>
          <a:stretch>
            <a:fillRect/>
          </a:stretch>
        </p:blipFill>
        <p:spPr>
          <a:xfrm>
            <a:off x="-584200" y="-596900"/>
            <a:ext cx="14173200" cy="10952018"/>
          </a:xfrm>
          <a:prstGeom prst="rect">
            <a:avLst/>
          </a:prstGeom>
          <a:ln w="12700">
            <a:miter lim="400000"/>
          </a:ln>
        </p:spPr>
      </p:pic>
      <p:sp>
        <p:nvSpPr>
          <p:cNvPr id="737" name="Shape 737"/>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738" name="Shape 738"/>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739" name="Shape 739"/>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740" name="Shape 740"/>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741" name="Picture 740"/>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742" name="Picture 741"/>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743" name="Picture 742"/>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744" name="Picture 743"/>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745" name="Shape 745"/>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746" name="Shape 746"/>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747" name="Shape 747"/>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748" name="Shape 748"/>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749" name="Picture 748"/>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750" name="Shape 750"/>
          <p:cNvSpPr/>
          <p:nvPr/>
        </p:nvSpPr>
        <p:spPr>
          <a:xfrm>
            <a:off x="2045562" y="1231900"/>
            <a:ext cx="2158828"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C.</a:t>
            </a:r>
          </a:p>
          <a:p>
            <a:pPr lvl="0">
              <a:defRPr sz="1800"/>
            </a:pPr>
            <a:r>
              <a:rPr sz="4200" b="1"/>
              <a:t>Phoenix</a:t>
            </a:r>
          </a:p>
        </p:txBody>
      </p:sp>
      <p:sp>
        <p:nvSpPr>
          <p:cNvPr id="751" name="Shape 751"/>
          <p:cNvSpPr/>
          <p:nvPr/>
        </p:nvSpPr>
        <p:spPr>
          <a:xfrm>
            <a:off x="8277748" y="6527800"/>
            <a:ext cx="3403246"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D.</a:t>
            </a:r>
          </a:p>
          <a:p>
            <a:pPr lvl="0">
              <a:defRPr sz="1800"/>
            </a:pPr>
            <a:r>
              <a:rPr sz="4200" b="1"/>
              <a:t>Portland, ME</a:t>
            </a:r>
          </a:p>
        </p:txBody>
      </p:sp>
      <p:sp>
        <p:nvSpPr>
          <p:cNvPr id="752" name="Shape 752"/>
          <p:cNvSpPr/>
          <p:nvPr/>
        </p:nvSpPr>
        <p:spPr>
          <a:xfrm>
            <a:off x="1928617" y="6527800"/>
            <a:ext cx="2385518"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B.</a:t>
            </a:r>
          </a:p>
          <a:p>
            <a:pPr lvl="0">
              <a:defRPr sz="1800"/>
            </a:pPr>
            <a:r>
              <a:rPr sz="4200" b="1"/>
              <a:t>Honolulu</a:t>
            </a:r>
          </a:p>
        </p:txBody>
      </p:sp>
      <p:sp>
        <p:nvSpPr>
          <p:cNvPr id="753" name="Shape 753"/>
          <p:cNvSpPr/>
          <p:nvPr/>
        </p:nvSpPr>
        <p:spPr>
          <a:xfrm>
            <a:off x="8249534" y="1231900"/>
            <a:ext cx="3203758"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A. </a:t>
            </a:r>
          </a:p>
          <a:p>
            <a:pPr lvl="0">
              <a:defRPr sz="1800"/>
            </a:pPr>
            <a:r>
              <a:rPr sz="4200" b="1"/>
              <a:t>Birmingham</a:t>
            </a:r>
          </a:p>
        </p:txBody>
      </p:sp>
      <p:sp>
        <p:nvSpPr>
          <p:cNvPr id="754" name="Shape 754"/>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#1</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1" animBg="1" advAuto="0"/>
      <p:bldP spid="751" grpId="4" animBg="1" advAuto="0"/>
      <p:bldP spid="752" grpId="3" animBg="1" advAuto="0"/>
      <p:bldP spid="753" grpId="2"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minn.pdf"/>
          <p:cNvPicPr/>
          <p:nvPr/>
        </p:nvPicPr>
        <p:blipFill>
          <a:blip r:embed="rId2">
            <a:extLst/>
          </a:blip>
          <a:stretch>
            <a:fillRect/>
          </a:stretch>
        </p:blipFill>
        <p:spPr>
          <a:xfrm>
            <a:off x="-584200" y="-596900"/>
            <a:ext cx="14173200" cy="10952018"/>
          </a:xfrm>
          <a:prstGeom prst="rect">
            <a:avLst/>
          </a:prstGeom>
          <a:ln w="12700">
            <a:miter lim="400000"/>
          </a:ln>
        </p:spPr>
      </p:pic>
      <p:sp>
        <p:nvSpPr>
          <p:cNvPr id="757" name="Shape 757"/>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758" name="Shape 758"/>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759" name="Shape 759"/>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760" name="Shape 760"/>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761" name="Picture 760"/>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762" name="Picture 761"/>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763" name="Picture 762"/>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764" name="Picture 763"/>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765" name="Shape 765"/>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766" name="Shape 766"/>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767" name="Shape 767"/>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768" name="Shape 768"/>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769" name="Picture 768"/>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770" name="Shape 770"/>
          <p:cNvSpPr/>
          <p:nvPr/>
        </p:nvSpPr>
        <p:spPr>
          <a:xfrm>
            <a:off x="1344143" y="927100"/>
            <a:ext cx="3561666" cy="2032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D.</a:t>
            </a:r>
          </a:p>
          <a:p>
            <a:pPr lvl="0">
              <a:defRPr sz="1800"/>
            </a:pPr>
            <a:r>
              <a:rPr sz="4200" b="1"/>
              <a:t>Washington, </a:t>
            </a:r>
          </a:p>
          <a:p>
            <a:pPr lvl="0">
              <a:defRPr sz="1800"/>
            </a:pPr>
            <a:r>
              <a:rPr sz="4200" b="1"/>
              <a:t>DC</a:t>
            </a:r>
          </a:p>
        </p:txBody>
      </p:sp>
      <p:sp>
        <p:nvSpPr>
          <p:cNvPr id="771" name="Shape 771"/>
          <p:cNvSpPr/>
          <p:nvPr/>
        </p:nvSpPr>
        <p:spPr>
          <a:xfrm>
            <a:off x="8199605" y="6210300"/>
            <a:ext cx="3559532" cy="2032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B.</a:t>
            </a:r>
          </a:p>
          <a:p>
            <a:pPr lvl="0">
              <a:defRPr sz="1800"/>
            </a:pPr>
            <a:r>
              <a:rPr sz="4200" b="1"/>
              <a:t>Minneapolis-</a:t>
            </a:r>
          </a:p>
          <a:p>
            <a:pPr lvl="0">
              <a:defRPr sz="1800"/>
            </a:pPr>
            <a:r>
              <a:rPr sz="4200" b="1"/>
              <a:t>St. Paul</a:t>
            </a:r>
          </a:p>
        </p:txBody>
      </p:sp>
      <p:sp>
        <p:nvSpPr>
          <p:cNvPr id="772" name="Shape 772"/>
          <p:cNvSpPr/>
          <p:nvPr/>
        </p:nvSpPr>
        <p:spPr>
          <a:xfrm>
            <a:off x="2111302" y="6527800"/>
            <a:ext cx="2020139"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A.</a:t>
            </a:r>
          </a:p>
          <a:p>
            <a:pPr lvl="0">
              <a:defRPr sz="1800"/>
            </a:pPr>
            <a:r>
              <a:rPr sz="4200" b="1"/>
              <a:t>El Paso</a:t>
            </a:r>
          </a:p>
        </p:txBody>
      </p:sp>
      <p:sp>
        <p:nvSpPr>
          <p:cNvPr id="773" name="Shape 773"/>
          <p:cNvSpPr/>
          <p:nvPr/>
        </p:nvSpPr>
        <p:spPr>
          <a:xfrm>
            <a:off x="8291721" y="1244600"/>
            <a:ext cx="3373383"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C.</a:t>
            </a:r>
          </a:p>
          <a:p>
            <a:pPr lvl="0">
              <a:defRPr sz="1800"/>
            </a:pPr>
            <a:r>
              <a:rPr sz="4200" b="1"/>
              <a:t>New Orleans</a:t>
            </a:r>
          </a:p>
        </p:txBody>
      </p:sp>
      <p:sp>
        <p:nvSpPr>
          <p:cNvPr id="774" name="Shape 774"/>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#2</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 grpId="1" animBg="1" advAuto="0"/>
      <p:bldP spid="771" grpId="4" animBg="1" advAuto="0"/>
      <p:bldP spid="772" grpId="3" animBg="1" advAuto="0"/>
      <p:bldP spid="773" grpId="2"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 name="sanjose.pdf"/>
          <p:cNvPicPr/>
          <p:nvPr/>
        </p:nvPicPr>
        <p:blipFill>
          <a:blip r:embed="rId2">
            <a:extLst/>
          </a:blip>
          <a:stretch>
            <a:fillRect/>
          </a:stretch>
        </p:blipFill>
        <p:spPr>
          <a:xfrm>
            <a:off x="-584200" y="-596900"/>
            <a:ext cx="14173200" cy="10952018"/>
          </a:xfrm>
          <a:prstGeom prst="rect">
            <a:avLst/>
          </a:prstGeom>
          <a:ln w="12700">
            <a:miter lim="400000"/>
          </a:ln>
        </p:spPr>
      </p:pic>
      <p:sp>
        <p:nvSpPr>
          <p:cNvPr id="777" name="Shape 777"/>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778" name="Shape 778"/>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779" name="Shape 779"/>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780" name="Shape 780"/>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781" name="Picture 780"/>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782" name="Picture 781"/>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783" name="Picture 782"/>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784" name="Picture 783"/>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785" name="Shape 785"/>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786" name="Shape 786"/>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787" name="Shape 787"/>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788" name="Shape 788"/>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789" name="Picture 788"/>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790" name="Shape 790"/>
          <p:cNvSpPr/>
          <p:nvPr/>
        </p:nvSpPr>
        <p:spPr>
          <a:xfrm>
            <a:off x="1373213" y="1231900"/>
            <a:ext cx="3503526"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D.</a:t>
            </a:r>
          </a:p>
          <a:p>
            <a:pPr lvl="0">
              <a:defRPr sz="1800"/>
            </a:pPr>
            <a:r>
              <a:rPr sz="4200" b="1"/>
              <a:t>San Jose, CA</a:t>
            </a:r>
          </a:p>
        </p:txBody>
      </p:sp>
      <p:sp>
        <p:nvSpPr>
          <p:cNvPr id="791" name="Shape 791"/>
          <p:cNvSpPr/>
          <p:nvPr/>
        </p:nvSpPr>
        <p:spPr>
          <a:xfrm>
            <a:off x="8540929" y="6527800"/>
            <a:ext cx="2622883"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B.</a:t>
            </a:r>
          </a:p>
          <a:p>
            <a:pPr lvl="0">
              <a:defRPr sz="1800"/>
            </a:pPr>
            <a:r>
              <a:rPr sz="4200" b="1"/>
              <a:t>Cleveland</a:t>
            </a:r>
          </a:p>
        </p:txBody>
      </p:sp>
      <p:sp>
        <p:nvSpPr>
          <p:cNvPr id="792" name="Shape 792"/>
          <p:cNvSpPr/>
          <p:nvPr/>
        </p:nvSpPr>
        <p:spPr>
          <a:xfrm>
            <a:off x="1617639" y="6210300"/>
            <a:ext cx="3007463" cy="2032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C.</a:t>
            </a:r>
          </a:p>
          <a:p>
            <a:pPr lvl="0">
              <a:defRPr sz="1800"/>
            </a:pPr>
            <a:r>
              <a:rPr sz="4200" b="1"/>
              <a:t>Oklahoma </a:t>
            </a:r>
          </a:p>
          <a:p>
            <a:pPr lvl="0">
              <a:defRPr sz="1800"/>
            </a:pPr>
            <a:r>
              <a:rPr sz="4200" b="1"/>
              <a:t>City</a:t>
            </a:r>
          </a:p>
        </p:txBody>
      </p:sp>
      <p:sp>
        <p:nvSpPr>
          <p:cNvPr id="793" name="Shape 793"/>
          <p:cNvSpPr/>
          <p:nvPr/>
        </p:nvSpPr>
        <p:spPr>
          <a:xfrm>
            <a:off x="8885351" y="1231900"/>
            <a:ext cx="1932129"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A.</a:t>
            </a:r>
          </a:p>
          <a:p>
            <a:pPr lvl="0">
              <a:defRPr sz="1800"/>
            </a:pPr>
            <a:r>
              <a:rPr sz="4200" b="1"/>
              <a:t>Boston</a:t>
            </a:r>
          </a:p>
        </p:txBody>
      </p:sp>
      <p:sp>
        <p:nvSpPr>
          <p:cNvPr id="794" name="Shape 794"/>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#3</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 grpId="1" animBg="1" advAuto="0"/>
      <p:bldP spid="791" grpId="4" animBg="1" advAuto="0"/>
      <p:bldP spid="792" grpId="3" animBg="1" advAuto="0"/>
      <p:bldP spid="793" grpId="2"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 name="nash.pdf"/>
          <p:cNvPicPr/>
          <p:nvPr/>
        </p:nvPicPr>
        <p:blipFill>
          <a:blip r:embed="rId2">
            <a:extLst/>
          </a:blip>
          <a:stretch>
            <a:fillRect/>
          </a:stretch>
        </p:blipFill>
        <p:spPr>
          <a:xfrm>
            <a:off x="-584200" y="-596900"/>
            <a:ext cx="14173200" cy="10952018"/>
          </a:xfrm>
          <a:prstGeom prst="rect">
            <a:avLst/>
          </a:prstGeom>
          <a:ln w="12700">
            <a:miter lim="400000"/>
          </a:ln>
        </p:spPr>
      </p:pic>
      <p:sp>
        <p:nvSpPr>
          <p:cNvPr id="797" name="Shape 797"/>
          <p:cNvSpPr/>
          <p:nvPr/>
        </p:nvSpPr>
        <p:spPr>
          <a:xfrm>
            <a:off x="292100" y="2911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1.</a:t>
            </a:r>
          </a:p>
        </p:txBody>
      </p:sp>
      <p:sp>
        <p:nvSpPr>
          <p:cNvPr id="798" name="Shape 798"/>
          <p:cNvSpPr/>
          <p:nvPr/>
        </p:nvSpPr>
        <p:spPr>
          <a:xfrm rot="16996">
            <a:off x="12153902" y="291188"/>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2.</a:t>
            </a:r>
          </a:p>
        </p:txBody>
      </p:sp>
      <p:sp>
        <p:nvSpPr>
          <p:cNvPr id="799" name="Shape 799"/>
          <p:cNvSpPr/>
          <p:nvPr/>
        </p:nvSpPr>
        <p:spPr>
          <a:xfrm>
            <a:off x="292100" y="5536288"/>
            <a:ext cx="566217"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3.</a:t>
            </a:r>
          </a:p>
        </p:txBody>
      </p:sp>
      <p:sp>
        <p:nvSpPr>
          <p:cNvPr id="800" name="Shape 800"/>
          <p:cNvSpPr/>
          <p:nvPr/>
        </p:nvSpPr>
        <p:spPr>
          <a:xfrm rot="16996">
            <a:off x="12155342" y="5537684"/>
            <a:ext cx="566218" cy="58511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a:defRPr sz="3200"/>
            </a:lvl1pPr>
          </a:lstStyle>
          <a:p>
            <a:pPr lvl="0">
              <a:defRPr sz="1800"/>
            </a:pPr>
            <a:r>
              <a:rPr sz="3200"/>
              <a:t> 4.</a:t>
            </a:r>
          </a:p>
        </p:txBody>
      </p:sp>
      <p:pic>
        <p:nvPicPr>
          <p:cNvPr id="801" name="Picture 800"/>
          <p:cNvPicPr/>
          <p:nvPr/>
        </p:nvPicPr>
        <p:blipFill>
          <a:blip r:embed="rId3">
            <a:extLst/>
          </a:blip>
          <a:stretch>
            <a:fillRect/>
          </a:stretch>
        </p:blipFill>
        <p:spPr>
          <a:xfrm>
            <a:off x="5778500" y="585086"/>
            <a:ext cx="1435100" cy="1221859"/>
          </a:xfrm>
          <a:prstGeom prst="rect">
            <a:avLst/>
          </a:prstGeom>
          <a:effectLst>
            <a:outerShdw blurRad="127000" dist="76200" dir="2700000" rotWithShape="0">
              <a:srgbClr val="000000">
                <a:alpha val="75000"/>
              </a:srgbClr>
            </a:outerShdw>
          </a:effectLst>
        </p:spPr>
      </p:pic>
      <p:pic>
        <p:nvPicPr>
          <p:cNvPr id="802" name="Picture 801"/>
          <p:cNvPicPr/>
          <p:nvPr/>
        </p:nvPicPr>
        <p:blipFill>
          <a:blip r:embed="rId4">
            <a:extLst/>
          </a:blip>
          <a:stretch>
            <a:fillRect/>
          </a:stretch>
        </p:blipFill>
        <p:spPr>
          <a:xfrm>
            <a:off x="5778500" y="8416752"/>
            <a:ext cx="1435100" cy="1221859"/>
          </a:xfrm>
          <a:prstGeom prst="rect">
            <a:avLst/>
          </a:prstGeom>
          <a:effectLst>
            <a:outerShdw blurRad="127000" dist="76200" dir="2700000" rotWithShape="0">
              <a:srgbClr val="000000">
                <a:alpha val="75000"/>
              </a:srgbClr>
            </a:outerShdw>
          </a:effectLst>
        </p:spPr>
      </p:pic>
      <p:pic>
        <p:nvPicPr>
          <p:cNvPr id="803" name="Picture 802"/>
          <p:cNvPicPr/>
          <p:nvPr/>
        </p:nvPicPr>
        <p:blipFill>
          <a:blip r:embed="rId5">
            <a:extLst/>
          </a:blip>
          <a:stretch>
            <a:fillRect/>
          </a:stretch>
        </p:blipFill>
        <p:spPr>
          <a:xfrm>
            <a:off x="5778500" y="6974071"/>
            <a:ext cx="1435100" cy="1221860"/>
          </a:xfrm>
          <a:prstGeom prst="rect">
            <a:avLst/>
          </a:prstGeom>
          <a:effectLst>
            <a:outerShdw blurRad="127000" dist="76200" dir="2700000" rotWithShape="0">
              <a:srgbClr val="000000">
                <a:alpha val="75000"/>
              </a:srgbClr>
            </a:outerShdw>
          </a:effectLst>
        </p:spPr>
      </p:pic>
      <p:pic>
        <p:nvPicPr>
          <p:cNvPr id="804" name="Picture 803"/>
          <p:cNvPicPr/>
          <p:nvPr/>
        </p:nvPicPr>
        <p:blipFill>
          <a:blip r:embed="rId6">
            <a:extLst/>
          </a:blip>
          <a:stretch>
            <a:fillRect/>
          </a:stretch>
        </p:blipFill>
        <p:spPr>
          <a:xfrm>
            <a:off x="5772150" y="2027225"/>
            <a:ext cx="1435100" cy="1221859"/>
          </a:xfrm>
          <a:prstGeom prst="rect">
            <a:avLst/>
          </a:prstGeom>
          <a:effectLst>
            <a:outerShdw blurRad="127000" dist="76200" dir="2700000" rotWithShape="0">
              <a:srgbClr val="000000">
                <a:alpha val="75000"/>
              </a:srgbClr>
            </a:outerShdw>
          </a:effectLst>
        </p:spPr>
      </p:pic>
      <p:sp>
        <p:nvSpPr>
          <p:cNvPr id="805" name="Shape 805"/>
          <p:cNvSpPr/>
          <p:nvPr/>
        </p:nvSpPr>
        <p:spPr>
          <a:xfrm>
            <a:off x="4433075" y="286031"/>
            <a:ext cx="4140201"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African- American</a:t>
            </a:r>
          </a:p>
        </p:txBody>
      </p:sp>
      <p:sp>
        <p:nvSpPr>
          <p:cNvPr id="806" name="Shape 806"/>
          <p:cNvSpPr/>
          <p:nvPr/>
        </p:nvSpPr>
        <p:spPr>
          <a:xfrm>
            <a:off x="4432300" y="81219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White</a:t>
            </a:r>
          </a:p>
        </p:txBody>
      </p:sp>
      <p:sp>
        <p:nvSpPr>
          <p:cNvPr id="807" name="Shape 807"/>
          <p:cNvSpPr/>
          <p:nvPr/>
        </p:nvSpPr>
        <p:spPr>
          <a:xfrm>
            <a:off x="4432300" y="17338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Asian</a:t>
            </a:r>
          </a:p>
        </p:txBody>
      </p:sp>
      <p:sp>
        <p:nvSpPr>
          <p:cNvPr id="808" name="Shape 808"/>
          <p:cNvSpPr/>
          <p:nvPr/>
        </p:nvSpPr>
        <p:spPr>
          <a:xfrm>
            <a:off x="4432300" y="6674131"/>
            <a:ext cx="4140200" cy="38707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defRPr sz="1800" b="1"/>
            </a:lvl1pPr>
          </a:lstStyle>
          <a:p>
            <a:pPr lvl="0">
              <a:defRPr b="0"/>
            </a:pPr>
            <a:r>
              <a:rPr b="1"/>
              <a:t>Hispanic</a:t>
            </a:r>
          </a:p>
        </p:txBody>
      </p:sp>
      <p:pic>
        <p:nvPicPr>
          <p:cNvPr id="809" name="Picture 808"/>
          <p:cNvPicPr/>
          <p:nvPr/>
        </p:nvPicPr>
        <p:blipFill>
          <a:blip r:embed="rId7">
            <a:extLst/>
          </a:blip>
          <a:stretch>
            <a:fillRect/>
          </a:stretch>
        </p:blipFill>
        <p:spPr>
          <a:xfrm>
            <a:off x="4000500" y="3086100"/>
            <a:ext cx="4991100" cy="3581400"/>
          </a:xfrm>
          <a:prstGeom prst="rect">
            <a:avLst/>
          </a:prstGeom>
          <a:effectLst>
            <a:outerShdw blurRad="127000" dist="76200" dir="2700000" rotWithShape="0">
              <a:srgbClr val="000000">
                <a:alpha val="75000"/>
              </a:srgbClr>
            </a:outerShdw>
          </a:effectLst>
        </p:spPr>
      </p:pic>
      <p:sp>
        <p:nvSpPr>
          <p:cNvPr id="810" name="Shape 810"/>
          <p:cNvSpPr/>
          <p:nvPr/>
        </p:nvSpPr>
        <p:spPr>
          <a:xfrm>
            <a:off x="2198648" y="1231900"/>
            <a:ext cx="1852656"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B.</a:t>
            </a:r>
          </a:p>
          <a:p>
            <a:pPr lvl="0">
              <a:defRPr sz="1800"/>
            </a:pPr>
            <a:r>
              <a:rPr sz="4200" b="1"/>
              <a:t>Detroit</a:t>
            </a:r>
          </a:p>
        </p:txBody>
      </p:sp>
      <p:sp>
        <p:nvSpPr>
          <p:cNvPr id="811" name="Shape 811"/>
          <p:cNvSpPr/>
          <p:nvPr/>
        </p:nvSpPr>
        <p:spPr>
          <a:xfrm>
            <a:off x="8545997" y="6210300"/>
            <a:ext cx="2612747" cy="2032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A.</a:t>
            </a:r>
          </a:p>
          <a:p>
            <a:pPr lvl="0">
              <a:defRPr sz="1800"/>
            </a:pPr>
            <a:r>
              <a:rPr sz="4200" b="1"/>
              <a:t>Colorado</a:t>
            </a:r>
          </a:p>
          <a:p>
            <a:pPr lvl="0">
              <a:defRPr sz="1800"/>
            </a:pPr>
            <a:r>
              <a:rPr sz="4200" b="1"/>
              <a:t>Springs</a:t>
            </a:r>
          </a:p>
        </p:txBody>
      </p:sp>
      <p:sp>
        <p:nvSpPr>
          <p:cNvPr id="812" name="Shape 812"/>
          <p:cNvSpPr/>
          <p:nvPr/>
        </p:nvSpPr>
        <p:spPr>
          <a:xfrm>
            <a:off x="1913942" y="6527800"/>
            <a:ext cx="2414857" cy="1384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C.</a:t>
            </a:r>
          </a:p>
          <a:p>
            <a:pPr lvl="0">
              <a:defRPr sz="1800"/>
            </a:pPr>
            <a:r>
              <a:rPr sz="4200" b="1"/>
              <a:t>Nashville</a:t>
            </a:r>
          </a:p>
        </p:txBody>
      </p:sp>
      <p:sp>
        <p:nvSpPr>
          <p:cNvPr id="813" name="Shape 813"/>
          <p:cNvSpPr/>
          <p:nvPr/>
        </p:nvSpPr>
        <p:spPr>
          <a:xfrm>
            <a:off x="8539967" y="914400"/>
            <a:ext cx="2622891" cy="2032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defRPr sz="1800"/>
            </a:pPr>
            <a:r>
              <a:rPr sz="4200" b="1"/>
              <a:t>D.</a:t>
            </a:r>
          </a:p>
          <a:p>
            <a:pPr lvl="0">
              <a:defRPr sz="1800"/>
            </a:pPr>
            <a:r>
              <a:rPr sz="4200" b="1"/>
              <a:t>San </a:t>
            </a:r>
          </a:p>
          <a:p>
            <a:pPr lvl="0">
              <a:defRPr sz="1800"/>
            </a:pPr>
            <a:r>
              <a:rPr sz="4200" b="1"/>
              <a:t>Francisco</a:t>
            </a:r>
          </a:p>
        </p:txBody>
      </p:sp>
      <p:sp>
        <p:nvSpPr>
          <p:cNvPr id="814" name="Shape 814"/>
          <p:cNvSpPr/>
          <p:nvPr/>
        </p:nvSpPr>
        <p:spPr>
          <a:xfrm>
            <a:off x="3340099" y="4419599"/>
            <a:ext cx="914402" cy="9144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EBEBEB"/>
          </a:solidFill>
          <a:ln w="254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0" tIns="0" rIns="0" bIns="0" anchor="ctr"/>
          <a:lstStyle>
            <a:lvl1pPr>
              <a:defRPr b="1"/>
            </a:lvl1pPr>
          </a:lstStyle>
          <a:p>
            <a:pPr lvl="0">
              <a:defRPr sz="1800" b="0"/>
            </a:pPr>
            <a:r>
              <a:rPr sz="3600" b="1"/>
              <a:t>#4</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1" animBg="1" advAuto="0"/>
      <p:bldP spid="811" grpId="4" animBg="1" advAuto="0"/>
      <p:bldP spid="812" grpId="3" animBg="1" advAuto="0"/>
      <p:bldP spid="813" grpId="2"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 name="Picture 815"/>
          <p:cNvPicPr/>
          <p:nvPr/>
        </p:nvPicPr>
        <p:blipFill>
          <a:blip r:embed="rId2">
            <a:extLst/>
          </a:blip>
          <a:stretch>
            <a:fillRect/>
          </a:stretch>
        </p:blipFill>
        <p:spPr>
          <a:xfrm>
            <a:off x="279400" y="546100"/>
            <a:ext cx="8089900" cy="8648700"/>
          </a:xfrm>
          <a:prstGeom prst="rect">
            <a:avLst/>
          </a:prstGeom>
          <a:effectLst>
            <a:outerShdw blurRad="127000" dist="76200" dir="2700000" rotWithShape="0">
              <a:srgbClr val="000000">
                <a:alpha val="75000"/>
              </a:srgbClr>
            </a:outerShdw>
          </a:effectLst>
        </p:spPr>
      </p:pic>
      <p:sp>
        <p:nvSpPr>
          <p:cNvPr id="817" name="Shape 817"/>
          <p:cNvSpPr/>
          <p:nvPr/>
        </p:nvSpPr>
        <p:spPr>
          <a:xfrm>
            <a:off x="2565400" y="8331200"/>
            <a:ext cx="5422900" cy="330200"/>
          </a:xfrm>
          <a:prstGeom prst="rect">
            <a:avLst/>
          </a:prstGeom>
          <a:solidFill>
            <a:srgbClr val="212121"/>
          </a:solidFill>
          <a:ln w="12700">
            <a:miter lim="400000"/>
          </a:ln>
        </p:spPr>
        <p:txBody>
          <a:bodyPr lIns="0" tIns="0" rIns="0" bIns="0" anchor="ctr"/>
          <a:lstStyle/>
          <a:p>
            <a:pPr lvl="0"/>
            <a:endParaRPr/>
          </a:p>
        </p:txBody>
      </p:sp>
      <p:sp>
        <p:nvSpPr>
          <p:cNvPr id="818" name="Shape 818"/>
          <p:cNvSpPr/>
          <p:nvPr/>
        </p:nvSpPr>
        <p:spPr>
          <a:xfrm>
            <a:off x="8648700" y="3429000"/>
            <a:ext cx="25908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Columbus</a:t>
            </a:r>
          </a:p>
          <a:p>
            <a:pPr lvl="0" algn="l" defTabSz="457200">
              <a:defRPr sz="1800"/>
            </a:pPr>
            <a:r>
              <a:rPr sz="3600">
                <a:latin typeface="Verdana"/>
                <a:ea typeface="Verdana"/>
                <a:cs typeface="Verdana"/>
                <a:sym typeface="Verdana"/>
              </a:rPr>
              <a:t>Denver</a:t>
            </a:r>
          </a:p>
          <a:p>
            <a:pPr lvl="0" algn="l" defTabSz="457200">
              <a:defRPr sz="1800"/>
            </a:pPr>
            <a:r>
              <a:rPr sz="3600">
                <a:latin typeface="Verdana"/>
                <a:ea typeface="Verdana"/>
                <a:cs typeface="Verdana"/>
                <a:sym typeface="Verdana"/>
              </a:rPr>
              <a:t>Laredo</a:t>
            </a:r>
          </a:p>
          <a:p>
            <a:pPr lvl="0" algn="l" defTabSz="457200">
              <a:defRPr sz="1800"/>
            </a:pPr>
            <a:r>
              <a:rPr sz="3600">
                <a:latin typeface="Verdana"/>
                <a:ea typeface="Verdana"/>
                <a:cs typeface="Verdana"/>
                <a:sym typeface="Verdana"/>
              </a:rPr>
              <a:t>Las Vegas</a:t>
            </a:r>
          </a:p>
          <a:p>
            <a:pPr lvl="0" algn="l" defTabSz="457200">
              <a:defRPr sz="1800"/>
            </a:pPr>
            <a:r>
              <a:rPr sz="3600">
                <a:latin typeface="Verdana"/>
                <a:ea typeface="Verdana"/>
                <a:cs typeface="Verdana"/>
                <a:sym typeface="Verdana"/>
              </a:rPr>
              <a:t>San Diego</a:t>
            </a:r>
          </a:p>
        </p:txBody>
      </p:sp>
      <p:sp>
        <p:nvSpPr>
          <p:cNvPr id="819" name="Shape 819"/>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1</a:t>
            </a:r>
          </a:p>
        </p:txBody>
      </p:sp>
      <p:sp>
        <p:nvSpPr>
          <p:cNvPr id="820" name="Shape 820"/>
          <p:cNvSpPr/>
          <p:nvPr/>
        </p:nvSpPr>
        <p:spPr>
          <a:xfrm>
            <a:off x="8585200" y="5727700"/>
            <a:ext cx="2699445"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San Diego</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20"/>
                                        </p:tgtEl>
                                        <p:attrNameLst>
                                          <p:attrName>style.visibility</p:attrName>
                                        </p:attrNameLst>
                                      </p:cBhvr>
                                      <p:to>
                                        <p:strVal val="visible"/>
                                      </p:to>
                                    </p:set>
                                    <p:anim calcmode="lin" valueType="num">
                                      <p:cBhvr>
                                        <p:cTn id="7" dur="500" fill="hold"/>
                                        <p:tgtEl>
                                          <p:spTgt spid="820"/>
                                        </p:tgtEl>
                                        <p:attrNameLst>
                                          <p:attrName>ppt_w</p:attrName>
                                        </p:attrNameLst>
                                      </p:cBhvr>
                                      <p:tavLst>
                                        <p:tav tm="0" fmla="#ppt_w*sin(2.5*pi*$)">
                                          <p:val>
                                            <p:fltVal val="0"/>
                                          </p:val>
                                        </p:tav>
                                        <p:tav tm="100000">
                                          <p:val>
                                            <p:fltVal val="1"/>
                                          </p:val>
                                        </p:tav>
                                      </p:tavLst>
                                    </p:anim>
                                    <p:anim calcmode="lin" valueType="num">
                                      <p:cBhvr>
                                        <p:cTn id="8" dur="500" fill="hold"/>
                                        <p:tgtEl>
                                          <p:spTgt spid="8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1"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 name="Picture 821"/>
          <p:cNvPicPr/>
          <p:nvPr/>
        </p:nvPicPr>
        <p:blipFill>
          <a:blip r:embed="rId2">
            <a:extLst/>
          </a:blip>
          <a:stretch>
            <a:fillRect/>
          </a:stretch>
        </p:blipFill>
        <p:spPr>
          <a:xfrm>
            <a:off x="292100" y="571500"/>
            <a:ext cx="8140700" cy="8597900"/>
          </a:xfrm>
          <a:prstGeom prst="rect">
            <a:avLst/>
          </a:prstGeom>
          <a:effectLst>
            <a:outerShdw blurRad="127000" dist="76200" dir="2700000" rotWithShape="0">
              <a:srgbClr val="000000">
                <a:alpha val="75000"/>
              </a:srgbClr>
            </a:outerShdw>
          </a:effectLst>
        </p:spPr>
      </p:pic>
      <p:sp>
        <p:nvSpPr>
          <p:cNvPr id="823" name="Shape 823"/>
          <p:cNvSpPr/>
          <p:nvPr/>
        </p:nvSpPr>
        <p:spPr>
          <a:xfrm>
            <a:off x="8864600" y="3429000"/>
            <a:ext cx="3057079" cy="2895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lgn="l" defTabSz="457200">
              <a:defRPr sz="1800"/>
            </a:pPr>
            <a:r>
              <a:rPr sz="3600">
                <a:latin typeface="Verdana"/>
                <a:ea typeface="Verdana"/>
                <a:cs typeface="Verdana"/>
                <a:sym typeface="Verdana"/>
              </a:rPr>
              <a:t>Baltimore</a:t>
            </a:r>
          </a:p>
          <a:p>
            <a:pPr lvl="0" algn="l" defTabSz="457200">
              <a:defRPr sz="1800"/>
            </a:pPr>
            <a:r>
              <a:rPr sz="3600">
                <a:latin typeface="Verdana"/>
                <a:ea typeface="Verdana"/>
                <a:cs typeface="Verdana"/>
                <a:sym typeface="Verdana"/>
              </a:rPr>
              <a:t>Dallas</a:t>
            </a:r>
          </a:p>
          <a:p>
            <a:pPr lvl="0" algn="l" defTabSz="457200">
              <a:defRPr sz="1800"/>
            </a:pPr>
            <a:r>
              <a:rPr sz="3600">
                <a:latin typeface="Verdana"/>
                <a:ea typeface="Verdana"/>
                <a:cs typeface="Verdana"/>
                <a:sym typeface="Verdana"/>
              </a:rPr>
              <a:t>Indianapolis</a:t>
            </a:r>
          </a:p>
          <a:p>
            <a:pPr lvl="0" algn="l" defTabSz="457200">
              <a:defRPr sz="1800"/>
            </a:pPr>
            <a:r>
              <a:rPr sz="3600">
                <a:latin typeface="Verdana"/>
                <a:ea typeface="Verdana"/>
                <a:cs typeface="Verdana"/>
                <a:sym typeface="Verdana"/>
              </a:rPr>
              <a:t>Jacksonville</a:t>
            </a:r>
          </a:p>
          <a:p>
            <a:pPr lvl="0" algn="l" defTabSz="457200">
              <a:defRPr sz="1800"/>
            </a:pPr>
            <a:r>
              <a:rPr sz="3600">
                <a:latin typeface="Verdana"/>
                <a:ea typeface="Verdana"/>
                <a:cs typeface="Verdana"/>
                <a:sym typeface="Verdana"/>
              </a:rPr>
              <a:t>Sacramento</a:t>
            </a:r>
          </a:p>
        </p:txBody>
      </p:sp>
      <p:sp>
        <p:nvSpPr>
          <p:cNvPr id="824" name="Shape 824"/>
          <p:cNvSpPr/>
          <p:nvPr/>
        </p:nvSpPr>
        <p:spPr>
          <a:xfrm>
            <a:off x="97760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2</a:t>
            </a:r>
          </a:p>
        </p:txBody>
      </p:sp>
      <p:sp>
        <p:nvSpPr>
          <p:cNvPr id="825" name="Shape 825"/>
          <p:cNvSpPr/>
          <p:nvPr/>
        </p:nvSpPr>
        <p:spPr>
          <a:xfrm>
            <a:off x="8864600" y="3987800"/>
            <a:ext cx="1688381"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Dallas</a:t>
            </a:r>
          </a:p>
        </p:txBody>
      </p:sp>
      <p:sp>
        <p:nvSpPr>
          <p:cNvPr id="826" name="Shape 826"/>
          <p:cNvSpPr/>
          <p:nvPr/>
        </p:nvSpPr>
        <p:spPr>
          <a:xfrm>
            <a:off x="2565400" y="8331200"/>
            <a:ext cx="5422900" cy="330200"/>
          </a:xfrm>
          <a:prstGeom prst="rect">
            <a:avLst/>
          </a:prstGeom>
          <a:solidFill>
            <a:srgbClr val="212121"/>
          </a:solidFill>
          <a:ln w="12700">
            <a:miter lim="400000"/>
          </a:ln>
        </p:spPr>
        <p:txBody>
          <a:bodyPr lIns="0" tIns="0" rIns="0" bIns="0" anchor="ctr"/>
          <a:lstStyle/>
          <a:p>
            <a:pPr lvl="0"/>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25"/>
                                        </p:tgtEl>
                                        <p:attrNameLst>
                                          <p:attrName>style.visibility</p:attrName>
                                        </p:attrNameLst>
                                      </p:cBhvr>
                                      <p:to>
                                        <p:strVal val="visible"/>
                                      </p:to>
                                    </p:set>
                                    <p:anim calcmode="lin" valueType="num">
                                      <p:cBhvr>
                                        <p:cTn id="7" dur="500" fill="hold"/>
                                        <p:tgtEl>
                                          <p:spTgt spid="825"/>
                                        </p:tgtEl>
                                        <p:attrNameLst>
                                          <p:attrName>ppt_w</p:attrName>
                                        </p:attrNameLst>
                                      </p:cBhvr>
                                      <p:tavLst>
                                        <p:tav tm="0" fmla="#ppt_w*sin(2.5*pi*$)">
                                          <p:val>
                                            <p:fltVal val="0"/>
                                          </p:val>
                                        </p:tav>
                                        <p:tav tm="100000">
                                          <p:val>
                                            <p:fltVal val="1"/>
                                          </p:val>
                                        </p:tav>
                                      </p:tavLst>
                                    </p:anim>
                                    <p:anim calcmode="lin" valueType="num">
                                      <p:cBhvr>
                                        <p:cTn id="8" dur="500" fill="hold"/>
                                        <p:tgtEl>
                                          <p:spTgt spid="8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Picture 827"/>
          <p:cNvPicPr/>
          <p:nvPr/>
        </p:nvPicPr>
        <p:blipFill>
          <a:blip r:embed="rId2">
            <a:extLst/>
          </a:blip>
          <a:stretch>
            <a:fillRect/>
          </a:stretch>
        </p:blipFill>
        <p:spPr>
          <a:xfrm>
            <a:off x="393700" y="546100"/>
            <a:ext cx="7950200" cy="8648700"/>
          </a:xfrm>
          <a:prstGeom prst="rect">
            <a:avLst/>
          </a:prstGeom>
          <a:effectLst>
            <a:outerShdw blurRad="38100" dist="12700" dir="5400000" rotWithShape="0">
              <a:srgbClr val="000000">
                <a:alpha val="50000"/>
              </a:srgbClr>
            </a:outerShdw>
          </a:effectLst>
        </p:spPr>
      </p:pic>
      <p:sp>
        <p:nvSpPr>
          <p:cNvPr id="829" name="Shape 829"/>
          <p:cNvSpPr/>
          <p:nvPr/>
        </p:nvSpPr>
        <p:spPr>
          <a:xfrm>
            <a:off x="2616200" y="8331200"/>
            <a:ext cx="5422900" cy="330200"/>
          </a:xfrm>
          <a:prstGeom prst="rect">
            <a:avLst/>
          </a:prstGeom>
          <a:solidFill>
            <a:srgbClr val="212121"/>
          </a:solidFill>
          <a:ln w="12700">
            <a:miter lim="400000"/>
          </a:ln>
        </p:spPr>
        <p:txBody>
          <a:bodyPr lIns="0" tIns="0" rIns="0" bIns="0" anchor="ctr"/>
          <a:lstStyle/>
          <a:p>
            <a:pPr lvl="0"/>
            <a:endParaRPr/>
          </a:p>
        </p:txBody>
      </p:sp>
      <p:sp>
        <p:nvSpPr>
          <p:cNvPr id="830" name="Shape 830"/>
          <p:cNvSpPr/>
          <p:nvPr/>
        </p:nvSpPr>
        <p:spPr>
          <a:xfrm>
            <a:off x="8648700" y="3429000"/>
            <a:ext cx="34925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Baltimore</a:t>
            </a:r>
          </a:p>
          <a:p>
            <a:pPr lvl="0" algn="l" defTabSz="457200">
              <a:defRPr sz="1800"/>
            </a:pPr>
            <a:r>
              <a:rPr sz="3600">
                <a:latin typeface="Verdana"/>
                <a:ea typeface="Verdana"/>
                <a:cs typeface="Verdana"/>
                <a:sym typeface="Verdana"/>
              </a:rPr>
              <a:t>Denver</a:t>
            </a:r>
          </a:p>
          <a:p>
            <a:pPr lvl="0" algn="l" defTabSz="457200">
              <a:defRPr sz="1800"/>
            </a:pPr>
            <a:r>
              <a:rPr sz="3600">
                <a:latin typeface="Verdana"/>
                <a:ea typeface="Verdana"/>
                <a:cs typeface="Verdana"/>
                <a:sym typeface="Verdana"/>
              </a:rPr>
              <a:t>Las Vegas</a:t>
            </a:r>
          </a:p>
          <a:p>
            <a:pPr lvl="0" algn="l" defTabSz="457200">
              <a:defRPr sz="1800"/>
            </a:pPr>
            <a:r>
              <a:rPr sz="3600">
                <a:latin typeface="Verdana"/>
                <a:ea typeface="Verdana"/>
                <a:cs typeface="Verdana"/>
                <a:sym typeface="Verdana"/>
              </a:rPr>
              <a:t>Providence</a:t>
            </a:r>
          </a:p>
          <a:p>
            <a:pPr lvl="0" algn="l" defTabSz="457200">
              <a:defRPr sz="1800"/>
            </a:pPr>
            <a:r>
              <a:rPr sz="3600">
                <a:latin typeface="Verdana"/>
                <a:ea typeface="Verdana"/>
                <a:cs typeface="Verdana"/>
                <a:sym typeface="Verdana"/>
              </a:rPr>
              <a:t>Reno</a:t>
            </a:r>
          </a:p>
        </p:txBody>
      </p:sp>
      <p:sp>
        <p:nvSpPr>
          <p:cNvPr id="831" name="Shape 831"/>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3</a:t>
            </a:r>
          </a:p>
        </p:txBody>
      </p:sp>
      <p:sp>
        <p:nvSpPr>
          <p:cNvPr id="832" name="Shape 832"/>
          <p:cNvSpPr/>
          <p:nvPr/>
        </p:nvSpPr>
        <p:spPr>
          <a:xfrm>
            <a:off x="2565400" y="8331200"/>
            <a:ext cx="5422900" cy="330200"/>
          </a:xfrm>
          <a:prstGeom prst="rect">
            <a:avLst/>
          </a:prstGeom>
          <a:solidFill>
            <a:srgbClr val="212121"/>
          </a:solidFill>
          <a:ln w="12700">
            <a:miter lim="400000"/>
          </a:ln>
        </p:spPr>
        <p:txBody>
          <a:bodyPr lIns="0" tIns="0" rIns="0" bIns="0" anchor="ctr"/>
          <a:lstStyle/>
          <a:p>
            <a:pPr lvl="0"/>
            <a:endParaRPr/>
          </a:p>
        </p:txBody>
      </p:sp>
      <p:sp>
        <p:nvSpPr>
          <p:cNvPr id="833" name="Shape 833"/>
          <p:cNvSpPr/>
          <p:nvPr/>
        </p:nvSpPr>
        <p:spPr>
          <a:xfrm>
            <a:off x="8636000" y="3429000"/>
            <a:ext cx="2617292"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Baltimore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33"/>
                                        </p:tgtEl>
                                        <p:attrNameLst>
                                          <p:attrName>style.visibility</p:attrName>
                                        </p:attrNameLst>
                                      </p:cBhvr>
                                      <p:to>
                                        <p:strVal val="visible"/>
                                      </p:to>
                                    </p:set>
                                    <p:anim calcmode="lin" valueType="num">
                                      <p:cBhvr>
                                        <p:cTn id="7" dur="500" fill="hold"/>
                                        <p:tgtEl>
                                          <p:spTgt spid="833"/>
                                        </p:tgtEl>
                                        <p:attrNameLst>
                                          <p:attrName>ppt_w</p:attrName>
                                        </p:attrNameLst>
                                      </p:cBhvr>
                                      <p:tavLst>
                                        <p:tav tm="0" fmla="#ppt_w*sin(2.5*pi*$)">
                                          <p:val>
                                            <p:fltVal val="0"/>
                                          </p:val>
                                        </p:tav>
                                        <p:tav tm="100000">
                                          <p:val>
                                            <p:fltVal val="1"/>
                                          </p:val>
                                        </p:tav>
                                      </p:tavLst>
                                    </p:anim>
                                    <p:anim calcmode="lin" valueType="num">
                                      <p:cBhvr>
                                        <p:cTn id="8" dur="500" fill="hold"/>
                                        <p:tgtEl>
                                          <p:spTgt spid="8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 grpId="1"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Picture 834"/>
          <p:cNvPicPr/>
          <p:nvPr/>
        </p:nvPicPr>
        <p:blipFill>
          <a:blip r:embed="rId2">
            <a:extLst/>
          </a:blip>
          <a:stretch>
            <a:fillRect/>
          </a:stretch>
        </p:blipFill>
        <p:spPr>
          <a:xfrm>
            <a:off x="215900" y="571500"/>
            <a:ext cx="8102600" cy="8597900"/>
          </a:xfrm>
          <a:prstGeom prst="rect">
            <a:avLst/>
          </a:prstGeom>
          <a:effectLst>
            <a:outerShdw blurRad="38100" dist="12700" dir="5400000" rotWithShape="0">
              <a:srgbClr val="000000">
                <a:alpha val="50000"/>
              </a:srgbClr>
            </a:outerShdw>
          </a:effectLst>
        </p:spPr>
      </p:pic>
      <p:sp>
        <p:nvSpPr>
          <p:cNvPr id="836" name="Shape 836"/>
          <p:cNvSpPr/>
          <p:nvPr/>
        </p:nvSpPr>
        <p:spPr>
          <a:xfrm>
            <a:off x="2514600" y="8331200"/>
            <a:ext cx="5422900" cy="330200"/>
          </a:xfrm>
          <a:prstGeom prst="rect">
            <a:avLst/>
          </a:prstGeom>
          <a:solidFill>
            <a:srgbClr val="212121"/>
          </a:solidFill>
          <a:ln w="12700">
            <a:miter lim="400000"/>
          </a:ln>
        </p:spPr>
        <p:txBody>
          <a:bodyPr lIns="0" tIns="0" rIns="0" bIns="0" anchor="ctr"/>
          <a:lstStyle/>
          <a:p>
            <a:pPr lvl="0"/>
            <a:endParaRPr/>
          </a:p>
        </p:txBody>
      </p:sp>
      <p:sp>
        <p:nvSpPr>
          <p:cNvPr id="837" name="Shape 837"/>
          <p:cNvSpPr/>
          <p:nvPr/>
        </p:nvSpPr>
        <p:spPr>
          <a:xfrm>
            <a:off x="8547100" y="3429000"/>
            <a:ext cx="36068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Huntsville, AL</a:t>
            </a:r>
          </a:p>
          <a:p>
            <a:pPr lvl="0" algn="l" defTabSz="457200">
              <a:defRPr sz="1800"/>
            </a:pPr>
            <a:r>
              <a:rPr sz="3600">
                <a:latin typeface="Verdana"/>
                <a:ea typeface="Verdana"/>
                <a:cs typeface="Verdana"/>
                <a:sym typeface="Verdana"/>
              </a:rPr>
              <a:t>Las Vegas</a:t>
            </a:r>
          </a:p>
          <a:p>
            <a:pPr lvl="0" algn="l" defTabSz="457200">
              <a:defRPr sz="1800"/>
            </a:pPr>
            <a:r>
              <a:rPr sz="3600">
                <a:latin typeface="Verdana"/>
                <a:ea typeface="Verdana"/>
                <a:cs typeface="Verdana"/>
                <a:sym typeface="Verdana"/>
              </a:rPr>
              <a:t>Milwaukee</a:t>
            </a:r>
          </a:p>
          <a:p>
            <a:pPr lvl="0" algn="l" defTabSz="457200">
              <a:defRPr sz="1800"/>
            </a:pPr>
            <a:r>
              <a:rPr sz="3600">
                <a:latin typeface="Verdana"/>
                <a:ea typeface="Verdana"/>
                <a:cs typeface="Verdana"/>
                <a:sym typeface="Verdana"/>
              </a:rPr>
              <a:t>Palm Beach</a:t>
            </a:r>
          </a:p>
          <a:p>
            <a:pPr lvl="0" algn="l" defTabSz="457200">
              <a:defRPr sz="1800"/>
            </a:pPr>
            <a:r>
              <a:rPr sz="3600">
                <a:latin typeface="Verdana"/>
                <a:ea typeface="Verdana"/>
                <a:cs typeface="Verdana"/>
                <a:sym typeface="Verdana"/>
              </a:rPr>
              <a:t>Wichita</a:t>
            </a:r>
          </a:p>
        </p:txBody>
      </p:sp>
      <p:sp>
        <p:nvSpPr>
          <p:cNvPr id="838" name="Shape 838"/>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4</a:t>
            </a:r>
          </a:p>
        </p:txBody>
      </p:sp>
      <p:sp>
        <p:nvSpPr>
          <p:cNvPr id="839" name="Shape 839"/>
          <p:cNvSpPr/>
          <p:nvPr/>
        </p:nvSpPr>
        <p:spPr>
          <a:xfrm>
            <a:off x="8547100" y="4546600"/>
            <a:ext cx="2853036"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Milwaukee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39"/>
                                        </p:tgtEl>
                                        <p:attrNameLst>
                                          <p:attrName>style.visibility</p:attrName>
                                        </p:attrNameLst>
                                      </p:cBhvr>
                                      <p:to>
                                        <p:strVal val="visible"/>
                                      </p:to>
                                    </p:set>
                                    <p:anim calcmode="lin" valueType="num">
                                      <p:cBhvr>
                                        <p:cTn id="7" dur="500" fill="hold"/>
                                        <p:tgtEl>
                                          <p:spTgt spid="839"/>
                                        </p:tgtEl>
                                        <p:attrNameLst>
                                          <p:attrName>ppt_w</p:attrName>
                                        </p:attrNameLst>
                                      </p:cBhvr>
                                      <p:tavLst>
                                        <p:tav tm="0" fmla="#ppt_w*sin(2.5*pi*$)">
                                          <p:val>
                                            <p:fltVal val="0"/>
                                          </p:val>
                                        </p:tav>
                                        <p:tav tm="100000">
                                          <p:val>
                                            <p:fltVal val="1"/>
                                          </p:val>
                                        </p:tav>
                                      </p:tavLst>
                                    </p:anim>
                                    <p:anim calcmode="lin" valueType="num">
                                      <p:cBhvr>
                                        <p:cTn id="8" dur="500" fill="hold"/>
                                        <p:tgtEl>
                                          <p:spTgt spid="8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 grpId="1"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1" name="Picture 840"/>
          <p:cNvPicPr/>
          <p:nvPr/>
        </p:nvPicPr>
        <p:blipFill>
          <a:blip r:embed="rId2">
            <a:extLst/>
          </a:blip>
          <a:stretch>
            <a:fillRect/>
          </a:stretch>
        </p:blipFill>
        <p:spPr>
          <a:xfrm>
            <a:off x="381000" y="584200"/>
            <a:ext cx="8178800" cy="8572500"/>
          </a:xfrm>
          <a:prstGeom prst="rect">
            <a:avLst/>
          </a:prstGeom>
          <a:effectLst>
            <a:outerShdw blurRad="38100" dist="12700" dir="5400000" rotWithShape="0">
              <a:srgbClr val="000000">
                <a:alpha val="50000"/>
              </a:srgbClr>
            </a:outerShdw>
          </a:effectLst>
        </p:spPr>
      </p:pic>
      <p:sp>
        <p:nvSpPr>
          <p:cNvPr id="842" name="Shape 842"/>
          <p:cNvSpPr/>
          <p:nvPr/>
        </p:nvSpPr>
        <p:spPr>
          <a:xfrm>
            <a:off x="2705100" y="8331200"/>
            <a:ext cx="5422900" cy="330200"/>
          </a:xfrm>
          <a:prstGeom prst="rect">
            <a:avLst/>
          </a:prstGeom>
          <a:solidFill>
            <a:srgbClr val="212121"/>
          </a:solidFill>
          <a:ln w="12700">
            <a:miter lim="400000"/>
          </a:ln>
        </p:spPr>
        <p:txBody>
          <a:bodyPr lIns="0" tIns="0" rIns="0" bIns="0" anchor="ctr"/>
          <a:lstStyle/>
          <a:p>
            <a:pPr lvl="0"/>
            <a:endParaRPr/>
          </a:p>
        </p:txBody>
      </p:sp>
      <p:sp>
        <p:nvSpPr>
          <p:cNvPr id="843" name="Shape 843"/>
          <p:cNvSpPr/>
          <p:nvPr/>
        </p:nvSpPr>
        <p:spPr>
          <a:xfrm>
            <a:off x="8737600" y="3429000"/>
            <a:ext cx="36195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Denver</a:t>
            </a:r>
          </a:p>
          <a:p>
            <a:pPr lvl="0" algn="l" defTabSz="457200">
              <a:defRPr sz="1800"/>
            </a:pPr>
            <a:r>
              <a:rPr sz="3600">
                <a:latin typeface="Verdana"/>
                <a:ea typeface="Verdana"/>
                <a:cs typeface="Verdana"/>
                <a:sym typeface="Verdana"/>
              </a:rPr>
              <a:t>Milwaukee</a:t>
            </a:r>
          </a:p>
          <a:p>
            <a:pPr lvl="0" algn="l" defTabSz="457200">
              <a:defRPr sz="1800"/>
            </a:pPr>
            <a:r>
              <a:rPr sz="3600">
                <a:latin typeface="Verdana"/>
                <a:ea typeface="Verdana"/>
                <a:cs typeface="Verdana"/>
                <a:sym typeface="Verdana"/>
              </a:rPr>
              <a:t>Palm Beach</a:t>
            </a:r>
          </a:p>
          <a:p>
            <a:pPr lvl="0" algn="l" defTabSz="457200">
              <a:defRPr sz="1800"/>
            </a:pPr>
            <a:r>
              <a:rPr sz="3600">
                <a:latin typeface="Verdana"/>
                <a:ea typeface="Verdana"/>
                <a:cs typeface="Verdana"/>
                <a:sym typeface="Verdana"/>
              </a:rPr>
              <a:t>Tucson</a:t>
            </a:r>
          </a:p>
          <a:p>
            <a:pPr lvl="0" algn="l" defTabSz="457200">
              <a:defRPr sz="1800"/>
            </a:pPr>
            <a:r>
              <a:rPr sz="3600">
                <a:latin typeface="Verdana"/>
                <a:ea typeface="Verdana"/>
                <a:cs typeface="Verdana"/>
                <a:sym typeface="Verdana"/>
              </a:rPr>
              <a:t>Wichita</a:t>
            </a:r>
          </a:p>
        </p:txBody>
      </p:sp>
      <p:sp>
        <p:nvSpPr>
          <p:cNvPr id="844" name="Shape 844"/>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5</a:t>
            </a:r>
          </a:p>
        </p:txBody>
      </p:sp>
      <p:sp>
        <p:nvSpPr>
          <p:cNvPr id="845" name="Shape 845"/>
          <p:cNvSpPr/>
          <p:nvPr/>
        </p:nvSpPr>
        <p:spPr>
          <a:xfrm>
            <a:off x="8737600" y="3429000"/>
            <a:ext cx="1951137"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Denver</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45"/>
                                        </p:tgtEl>
                                        <p:attrNameLst>
                                          <p:attrName>style.visibility</p:attrName>
                                        </p:attrNameLst>
                                      </p:cBhvr>
                                      <p:to>
                                        <p:strVal val="visible"/>
                                      </p:to>
                                    </p:set>
                                    <p:anim calcmode="lin" valueType="num">
                                      <p:cBhvr>
                                        <p:cTn id="7" dur="500" fill="hold"/>
                                        <p:tgtEl>
                                          <p:spTgt spid="845"/>
                                        </p:tgtEl>
                                        <p:attrNameLst>
                                          <p:attrName>ppt_w</p:attrName>
                                        </p:attrNameLst>
                                      </p:cBhvr>
                                      <p:tavLst>
                                        <p:tav tm="0" fmla="#ppt_w*sin(2.5*pi*$)">
                                          <p:val>
                                            <p:fltVal val="0"/>
                                          </p:val>
                                        </p:tav>
                                        <p:tav tm="100000">
                                          <p:val>
                                            <p:fltVal val="1"/>
                                          </p:val>
                                        </p:tav>
                                      </p:tavLst>
                                    </p:anim>
                                    <p:anim calcmode="lin" valueType="num">
                                      <p:cBhvr>
                                        <p:cTn id="8" dur="500" fill="hold"/>
                                        <p:tgtEl>
                                          <p:spTgt spid="8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1"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 name="Picture 846"/>
          <p:cNvPicPr/>
          <p:nvPr/>
        </p:nvPicPr>
        <p:blipFill>
          <a:blip r:embed="rId2">
            <a:extLst/>
          </a:blip>
          <a:stretch>
            <a:fillRect/>
          </a:stretch>
        </p:blipFill>
        <p:spPr>
          <a:xfrm>
            <a:off x="330200" y="533400"/>
            <a:ext cx="8039100" cy="8686800"/>
          </a:xfrm>
          <a:prstGeom prst="rect">
            <a:avLst/>
          </a:prstGeom>
          <a:effectLst>
            <a:outerShdw blurRad="38100" dist="12700" dir="5400000" rotWithShape="0">
              <a:srgbClr val="000000">
                <a:alpha val="50000"/>
              </a:srgbClr>
            </a:outerShdw>
          </a:effectLst>
        </p:spPr>
      </p:pic>
      <p:sp>
        <p:nvSpPr>
          <p:cNvPr id="848" name="Shape 848"/>
          <p:cNvSpPr/>
          <p:nvPr/>
        </p:nvSpPr>
        <p:spPr>
          <a:xfrm>
            <a:off x="2578100" y="8343900"/>
            <a:ext cx="5422900" cy="330200"/>
          </a:xfrm>
          <a:prstGeom prst="rect">
            <a:avLst/>
          </a:prstGeom>
          <a:solidFill>
            <a:srgbClr val="212121"/>
          </a:solidFill>
          <a:ln w="12700">
            <a:miter lim="400000"/>
          </a:ln>
        </p:spPr>
        <p:txBody>
          <a:bodyPr lIns="0" tIns="0" rIns="0" bIns="0" anchor="ctr"/>
          <a:lstStyle/>
          <a:p>
            <a:pPr lvl="0"/>
            <a:endParaRPr/>
          </a:p>
        </p:txBody>
      </p:sp>
      <p:sp>
        <p:nvSpPr>
          <p:cNvPr id="849" name="Shape 849"/>
          <p:cNvSpPr/>
          <p:nvPr/>
        </p:nvSpPr>
        <p:spPr>
          <a:xfrm>
            <a:off x="8661400" y="3429000"/>
            <a:ext cx="3568700" cy="2895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457200">
              <a:defRPr sz="1800"/>
            </a:pPr>
            <a:r>
              <a:rPr sz="3600">
                <a:latin typeface="Verdana"/>
                <a:ea typeface="Verdana"/>
                <a:cs typeface="Verdana"/>
                <a:sym typeface="Verdana"/>
              </a:rPr>
              <a:t>Kansas City</a:t>
            </a:r>
          </a:p>
          <a:p>
            <a:pPr lvl="0" algn="l" defTabSz="457200">
              <a:defRPr sz="1800"/>
            </a:pPr>
            <a:r>
              <a:rPr sz="3600">
                <a:latin typeface="Verdana"/>
                <a:ea typeface="Verdana"/>
                <a:cs typeface="Verdana"/>
                <a:sym typeface="Verdana"/>
              </a:rPr>
              <a:t>Pittsburgh</a:t>
            </a:r>
          </a:p>
          <a:p>
            <a:pPr lvl="0" algn="l" defTabSz="457200">
              <a:defRPr sz="1800"/>
            </a:pPr>
            <a:r>
              <a:rPr sz="3600">
                <a:latin typeface="Verdana"/>
                <a:ea typeface="Verdana"/>
                <a:cs typeface="Verdana"/>
                <a:sym typeface="Verdana"/>
              </a:rPr>
              <a:t>Portland</a:t>
            </a:r>
          </a:p>
          <a:p>
            <a:pPr lvl="0" algn="l" defTabSz="457200">
              <a:defRPr sz="1800"/>
            </a:pPr>
            <a:r>
              <a:rPr sz="3600">
                <a:latin typeface="Verdana"/>
                <a:ea typeface="Verdana"/>
                <a:cs typeface="Verdana"/>
                <a:sym typeface="Verdana"/>
              </a:rPr>
              <a:t>Savannah</a:t>
            </a:r>
          </a:p>
          <a:p>
            <a:pPr lvl="0" algn="l" defTabSz="457200">
              <a:defRPr sz="1800"/>
            </a:pPr>
            <a:r>
              <a:rPr sz="3600">
                <a:latin typeface="Verdana"/>
                <a:ea typeface="Verdana"/>
                <a:cs typeface="Verdana"/>
                <a:sym typeface="Verdana"/>
              </a:rPr>
              <a:t>Tucson</a:t>
            </a:r>
          </a:p>
        </p:txBody>
      </p:sp>
      <p:sp>
        <p:nvSpPr>
          <p:cNvPr id="850" name="Shape 850"/>
          <p:cNvSpPr/>
          <p:nvPr/>
        </p:nvSpPr>
        <p:spPr>
          <a:xfrm>
            <a:off x="9661766" y="2220676"/>
            <a:ext cx="566218" cy="10686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defRPr sz="6400" b="1"/>
            </a:lvl1pPr>
          </a:lstStyle>
          <a:p>
            <a:pPr lvl="0">
              <a:defRPr sz="1800" b="0"/>
            </a:pPr>
            <a:r>
              <a:rPr sz="6400" b="1"/>
              <a:t>6</a:t>
            </a:r>
          </a:p>
        </p:txBody>
      </p:sp>
      <p:sp>
        <p:nvSpPr>
          <p:cNvPr id="851" name="Shape 851"/>
          <p:cNvSpPr/>
          <p:nvPr/>
        </p:nvSpPr>
        <p:spPr>
          <a:xfrm>
            <a:off x="8661400" y="4546600"/>
            <a:ext cx="2305869" cy="660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b">
            <a:spAutoFit/>
          </a:bodyPr>
          <a:lstStyle>
            <a:lvl1pPr algn="l" defTabSz="457200">
              <a:defRPr b="1">
                <a:solidFill>
                  <a:srgbClr val="B51A00"/>
                </a:solidFill>
                <a:effectLst>
                  <a:outerShdw blurRad="127000" dist="76200" dir="2700000" rotWithShape="0">
                    <a:srgbClr val="000000">
                      <a:alpha val="75000"/>
                    </a:srgbClr>
                  </a:outerShdw>
                </a:effectLst>
                <a:latin typeface="Verdana"/>
                <a:ea typeface="Verdana"/>
                <a:cs typeface="Verdana"/>
                <a:sym typeface="Verdana"/>
              </a:defRPr>
            </a:lvl1pPr>
          </a:lstStyle>
          <a:p>
            <a:pPr lvl="0">
              <a:defRPr sz="1800" b="0">
                <a:solidFill>
                  <a:srgbClr val="000000"/>
                </a:solidFill>
                <a:effectLst/>
              </a:defRPr>
            </a:pPr>
            <a:r>
              <a:rPr sz="3600" b="1">
                <a:solidFill>
                  <a:srgbClr val="B51A00"/>
                </a:solidFill>
                <a:effectLst>
                  <a:outerShdw blurRad="127000" dist="76200" dir="2700000" rotWithShape="0">
                    <a:srgbClr val="000000">
                      <a:alpha val="75000"/>
                    </a:srgbClr>
                  </a:outerShdw>
                </a:effectLst>
              </a:rPr>
              <a:t>Portland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1" nodeType="clickEffect">
                                  <p:stCondLst>
                                    <p:cond delay="0"/>
                                  </p:stCondLst>
                                  <p:iterate type="lt">
                                    <p:tmAbs val="0"/>
                                  </p:iterate>
                                  <p:childTnLst>
                                    <p:set>
                                      <p:cBhvr>
                                        <p:cTn id="6" fill="hold"/>
                                        <p:tgtEl>
                                          <p:spTgt spid="851"/>
                                        </p:tgtEl>
                                        <p:attrNameLst>
                                          <p:attrName>style.visibility</p:attrName>
                                        </p:attrNameLst>
                                      </p:cBhvr>
                                      <p:to>
                                        <p:strVal val="visible"/>
                                      </p:to>
                                    </p:set>
                                    <p:anim calcmode="lin" valueType="num">
                                      <p:cBhvr>
                                        <p:cTn id="7" dur="500" fill="hold"/>
                                        <p:tgtEl>
                                          <p:spTgt spid="851"/>
                                        </p:tgtEl>
                                        <p:attrNameLst>
                                          <p:attrName>ppt_w</p:attrName>
                                        </p:attrNameLst>
                                      </p:cBhvr>
                                      <p:tavLst>
                                        <p:tav tm="0" fmla="#ppt_w*sin(2.5*pi*$)">
                                          <p:val>
                                            <p:fltVal val="0"/>
                                          </p:val>
                                        </p:tav>
                                        <p:tav tm="100000">
                                          <p:val>
                                            <p:fltVal val="1"/>
                                          </p:val>
                                        </p:tav>
                                      </p:tavLst>
                                    </p:anim>
                                    <p:anim calcmode="lin" valueType="num">
                                      <p:cBhvr>
                                        <p:cTn id="8" dur="500" fill="hold"/>
                                        <p:tgtEl>
                                          <p:spTgt spid="8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 grpId="1" animBg="1" advAuto="0"/>
    </p:bld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2143</Words>
  <Application>Microsoft Macintosh PowerPoint</Application>
  <PresentationFormat>Custom</PresentationFormat>
  <Paragraphs>766</Paragraphs>
  <Slides>120</Slides>
  <Notes>0</Notes>
  <HiddenSlides>0</HiddenSlides>
  <MMClips>0</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ModernPortfolio</vt:lpstr>
      <vt:lpstr>The American City U.S. History and Geography High School</vt:lpstr>
      <vt:lpstr>Overview of Lesson</vt:lpstr>
      <vt:lpstr>Tennessee Standard</vt:lpstr>
      <vt:lpstr>Connections to  Common Core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Neighborhoods in Los Angeles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Suburban Cites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Race &amp; Ethnicity Maps of U.S.A. Cities</vt:lpstr>
      <vt:lpstr>Understanding the Colors on the Maps</vt:lpstr>
      <vt:lpstr>PowerPoint Presentation</vt:lpstr>
      <vt:lpstr>Reading &amp; Interpreting the Ethnic 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Choice Race &amp; Ethnicity Maps of U.S.A. Cities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Race &amp; Ethnicity Maps of U.S.A. Cities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City U.S. History and Geography High School</dc:title>
  <cp:lastModifiedBy>Shelby County Schools</cp:lastModifiedBy>
  <cp:revision>1</cp:revision>
  <dcterms:modified xsi:type="dcterms:W3CDTF">2014-05-27T21:48:32Z</dcterms:modified>
</cp:coreProperties>
</file>