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04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notesMaster" Target="notesMasters/notesMaster1.xml"/><Relationship Id="rId174" Type="http://schemas.openxmlformats.org/officeDocument/2006/relationships/printerSettings" Target="printerSettings/printerSettings1.bin"/><Relationship Id="rId175" Type="http://schemas.openxmlformats.org/officeDocument/2006/relationships/presProps" Target="presProps.xml"/><Relationship Id="rId176" Type="http://schemas.openxmlformats.org/officeDocument/2006/relationships/viewProps" Target="viewProps.xml"/><Relationship Id="rId177" Type="http://schemas.openxmlformats.org/officeDocument/2006/relationships/theme" Target="theme/theme1.xml"/><Relationship Id="rId178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0.0</c:v>
                </c:pt>
                <c:pt idx="1">
                  <c:v>-0.19685</c:v>
                </c:pt>
                <c:pt idx="2">
                  <c:v>-0.049213</c:v>
                </c:pt>
                <c:pt idx="3">
                  <c:v>-0.787402</c:v>
                </c:pt>
                <c:pt idx="4">
                  <c:v>-0.541339</c:v>
                </c:pt>
                <c:pt idx="5">
                  <c:v>-1.230315</c:v>
                </c:pt>
                <c:pt idx="6">
                  <c:v>-1.427165</c:v>
                </c:pt>
                <c:pt idx="7">
                  <c:v>-1.771654</c:v>
                </c:pt>
                <c:pt idx="8">
                  <c:v>-2.312991999999999</c:v>
                </c:pt>
                <c:pt idx="9">
                  <c:v>-2.165354</c:v>
                </c:pt>
                <c:pt idx="10">
                  <c:v>-3.346457</c:v>
                </c:pt>
                <c:pt idx="11">
                  <c:v>-2.362204999999999</c:v>
                </c:pt>
                <c:pt idx="12">
                  <c:v>-3.543307</c:v>
                </c:pt>
                <c:pt idx="13">
                  <c:v>-3.346457</c:v>
                </c:pt>
                <c:pt idx="14">
                  <c:v>-3.444882</c:v>
                </c:pt>
                <c:pt idx="15">
                  <c:v>-6.545276</c:v>
                </c:pt>
                <c:pt idx="16">
                  <c:v>-6.594487999999999</c:v>
                </c:pt>
                <c:pt idx="17">
                  <c:v>-6.151574999999999</c:v>
                </c:pt>
                <c:pt idx="18">
                  <c:v>-5.511811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0.147638</c:v>
                </c:pt>
                <c:pt idx="1">
                  <c:v>0.098425</c:v>
                </c:pt>
                <c:pt idx="2">
                  <c:v>0.639764</c:v>
                </c:pt>
                <c:pt idx="3">
                  <c:v>1.082677</c:v>
                </c:pt>
                <c:pt idx="4">
                  <c:v>0.885827</c:v>
                </c:pt>
                <c:pt idx="5">
                  <c:v>0.885827</c:v>
                </c:pt>
                <c:pt idx="6">
                  <c:v>2.017717</c:v>
                </c:pt>
                <c:pt idx="7">
                  <c:v>1.919291</c:v>
                </c:pt>
                <c:pt idx="8">
                  <c:v>2.116142</c:v>
                </c:pt>
                <c:pt idx="9">
                  <c:v>2.362204999999999</c:v>
                </c:pt>
                <c:pt idx="10">
                  <c:v>3.444882</c:v>
                </c:pt>
                <c:pt idx="11">
                  <c:v>3.740157</c:v>
                </c:pt>
                <c:pt idx="12">
                  <c:v>2.509843</c:v>
                </c:pt>
                <c:pt idx="13">
                  <c:v>2.755906</c:v>
                </c:pt>
                <c:pt idx="14">
                  <c:v>3.001969</c:v>
                </c:pt>
                <c:pt idx="15">
                  <c:v>5.462598</c:v>
                </c:pt>
                <c:pt idx="16">
                  <c:v>5.265748</c:v>
                </c:pt>
                <c:pt idx="17">
                  <c:v>5.216534999999999</c:v>
                </c:pt>
                <c:pt idx="18">
                  <c:v>5.118109999999999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43260296"/>
        <c:axId val="2142794824"/>
      </c:barChart>
      <c:catAx>
        <c:axId val="2143260296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2794824"/>
        <c:crosses val="autoZero"/>
        <c:auto val="1"/>
        <c:lblAlgn val="ctr"/>
        <c:lblOffset val="100"/>
        <c:noMultiLvlLbl val="1"/>
      </c:catAx>
      <c:valAx>
        <c:axId val="2142794824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3260296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17516"/>
          <c:y val="0.0258866"/>
          <c:w val="0.873624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-0.02762</c:v>
                </c:pt>
                <c:pt idx="1">
                  <c:v>-0.103577</c:v>
                </c:pt>
                <c:pt idx="2">
                  <c:v>-0.28311</c:v>
                </c:pt>
                <c:pt idx="3">
                  <c:v>-0.504074</c:v>
                </c:pt>
                <c:pt idx="4">
                  <c:v>-0.642176</c:v>
                </c:pt>
                <c:pt idx="5">
                  <c:v>-1.187681</c:v>
                </c:pt>
                <c:pt idx="6">
                  <c:v>-2.064632</c:v>
                </c:pt>
                <c:pt idx="7">
                  <c:v>-3.604475</c:v>
                </c:pt>
                <c:pt idx="8">
                  <c:v>-5.537909</c:v>
                </c:pt>
                <c:pt idx="9">
                  <c:v>-5.696727</c:v>
                </c:pt>
                <c:pt idx="10">
                  <c:v>-5.01312</c:v>
                </c:pt>
                <c:pt idx="11">
                  <c:v>-3.424941</c:v>
                </c:pt>
                <c:pt idx="12">
                  <c:v>-1.325784</c:v>
                </c:pt>
                <c:pt idx="13">
                  <c:v>-0.676702</c:v>
                </c:pt>
                <c:pt idx="14">
                  <c:v>-1.41555</c:v>
                </c:pt>
                <c:pt idx="15">
                  <c:v>-4.875017</c:v>
                </c:pt>
                <c:pt idx="16">
                  <c:v>-5.082171</c:v>
                </c:pt>
                <c:pt idx="17">
                  <c:v>-4.74382</c:v>
                </c:pt>
                <c:pt idx="18">
                  <c:v>-2.872531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0.041431</c:v>
                </c:pt>
                <c:pt idx="1">
                  <c:v>0.227869</c:v>
                </c:pt>
                <c:pt idx="2">
                  <c:v>0.338351</c:v>
                </c:pt>
                <c:pt idx="3">
                  <c:v>0.780279</c:v>
                </c:pt>
                <c:pt idx="4">
                  <c:v>0.876951</c:v>
                </c:pt>
                <c:pt idx="5">
                  <c:v>1.028863</c:v>
                </c:pt>
                <c:pt idx="6">
                  <c:v>1.650325</c:v>
                </c:pt>
                <c:pt idx="7">
                  <c:v>3.010634</c:v>
                </c:pt>
                <c:pt idx="8">
                  <c:v>5.29623</c:v>
                </c:pt>
                <c:pt idx="9">
                  <c:v>6.200801</c:v>
                </c:pt>
                <c:pt idx="10">
                  <c:v>6.221515999999999</c:v>
                </c:pt>
                <c:pt idx="11">
                  <c:v>4.149979</c:v>
                </c:pt>
                <c:pt idx="12">
                  <c:v>1.94034</c:v>
                </c:pt>
                <c:pt idx="13">
                  <c:v>0.918381</c:v>
                </c:pt>
                <c:pt idx="14">
                  <c:v>1.37412</c:v>
                </c:pt>
                <c:pt idx="15">
                  <c:v>4.550476</c:v>
                </c:pt>
                <c:pt idx="16">
                  <c:v>5.261704</c:v>
                </c:pt>
                <c:pt idx="17">
                  <c:v>4.308797</c:v>
                </c:pt>
                <c:pt idx="18">
                  <c:v>2.741334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01589960"/>
        <c:axId val="2101568056"/>
      </c:barChart>
      <c:catAx>
        <c:axId val="2101589960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1568056"/>
        <c:crosses val="autoZero"/>
        <c:auto val="1"/>
        <c:lblAlgn val="ctr"/>
        <c:lblOffset val="100"/>
        <c:noMultiLvlLbl val="1"/>
      </c:catAx>
      <c:valAx>
        <c:axId val="2101568056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1589960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-0.090332</c:v>
                </c:pt>
                <c:pt idx="1">
                  <c:v>-0.201712</c:v>
                </c:pt>
                <c:pt idx="2">
                  <c:v>-0.380622</c:v>
                </c:pt>
                <c:pt idx="3">
                  <c:v>-0.669157</c:v>
                </c:pt>
                <c:pt idx="4">
                  <c:v>-0.843682</c:v>
                </c:pt>
                <c:pt idx="5">
                  <c:v>-0.977864</c:v>
                </c:pt>
                <c:pt idx="6">
                  <c:v>-1.129587</c:v>
                </c:pt>
                <c:pt idx="7">
                  <c:v>-1.64176</c:v>
                </c:pt>
                <c:pt idx="8">
                  <c:v>-2.494212</c:v>
                </c:pt>
                <c:pt idx="9">
                  <c:v>-2.853785</c:v>
                </c:pt>
                <c:pt idx="10">
                  <c:v>-2.995861</c:v>
                </c:pt>
                <c:pt idx="11">
                  <c:v>-3.387006</c:v>
                </c:pt>
                <c:pt idx="12">
                  <c:v>-4.256999</c:v>
                </c:pt>
                <c:pt idx="13">
                  <c:v>-5.390969999999999</c:v>
                </c:pt>
                <c:pt idx="14">
                  <c:v>-9.488352999999998</c:v>
                </c:pt>
                <c:pt idx="15">
                  <c:v>-5.412896</c:v>
                </c:pt>
                <c:pt idx="16">
                  <c:v>-2.288115</c:v>
                </c:pt>
                <c:pt idx="17">
                  <c:v>-2.320564</c:v>
                </c:pt>
                <c:pt idx="18">
                  <c:v>-2.597699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0.267488</c:v>
                </c:pt>
                <c:pt idx="1">
                  <c:v>0.455167</c:v>
                </c:pt>
                <c:pt idx="2">
                  <c:v>0.721778</c:v>
                </c:pt>
                <c:pt idx="3">
                  <c:v>1.014699</c:v>
                </c:pt>
                <c:pt idx="4">
                  <c:v>1.114678</c:v>
                </c:pt>
                <c:pt idx="5">
                  <c:v>1.170806</c:v>
                </c:pt>
                <c:pt idx="6">
                  <c:v>1.345331</c:v>
                </c:pt>
                <c:pt idx="7">
                  <c:v>1.923279</c:v>
                </c:pt>
                <c:pt idx="8">
                  <c:v>2.712587</c:v>
                </c:pt>
                <c:pt idx="9">
                  <c:v>3.237038</c:v>
                </c:pt>
                <c:pt idx="10">
                  <c:v>3.161615</c:v>
                </c:pt>
                <c:pt idx="11">
                  <c:v>3.409807999999999</c:v>
                </c:pt>
                <c:pt idx="12">
                  <c:v>3.832526</c:v>
                </c:pt>
                <c:pt idx="13">
                  <c:v>4.78145</c:v>
                </c:pt>
                <c:pt idx="14">
                  <c:v>8.856907</c:v>
                </c:pt>
                <c:pt idx="15">
                  <c:v>5.679506</c:v>
                </c:pt>
                <c:pt idx="16">
                  <c:v>2.210061</c:v>
                </c:pt>
                <c:pt idx="17">
                  <c:v>2.244264</c:v>
                </c:pt>
                <c:pt idx="18">
                  <c:v>2.439837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03049480"/>
        <c:axId val="2144080088"/>
      </c:barChart>
      <c:catAx>
        <c:axId val="2103049480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4080088"/>
        <c:crosses val="autoZero"/>
        <c:auto val="1"/>
        <c:lblAlgn val="ctr"/>
        <c:lblOffset val="100"/>
        <c:noMultiLvlLbl val="1"/>
      </c:catAx>
      <c:valAx>
        <c:axId val="2144080088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3049480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-0.15242</c:v>
                </c:pt>
                <c:pt idx="1">
                  <c:v>-0.302044</c:v>
                </c:pt>
                <c:pt idx="2">
                  <c:v>-0.544693</c:v>
                </c:pt>
                <c:pt idx="3">
                  <c:v>-0.927534</c:v>
                </c:pt>
                <c:pt idx="4">
                  <c:v>-1.296647</c:v>
                </c:pt>
                <c:pt idx="5">
                  <c:v>-1.528824</c:v>
                </c:pt>
                <c:pt idx="6">
                  <c:v>-1.880113</c:v>
                </c:pt>
                <c:pt idx="7">
                  <c:v>-2.289235</c:v>
                </c:pt>
                <c:pt idx="8">
                  <c:v>-2.945235</c:v>
                </c:pt>
                <c:pt idx="9">
                  <c:v>-3.347005</c:v>
                </c:pt>
                <c:pt idx="10">
                  <c:v>-3.8567</c:v>
                </c:pt>
                <c:pt idx="11">
                  <c:v>-4.651979999999999</c:v>
                </c:pt>
                <c:pt idx="12">
                  <c:v>-5.331334</c:v>
                </c:pt>
                <c:pt idx="13">
                  <c:v>-5.168309999999999</c:v>
                </c:pt>
                <c:pt idx="14">
                  <c:v>-3.585687</c:v>
                </c:pt>
                <c:pt idx="15">
                  <c:v>-2.408153</c:v>
                </c:pt>
                <c:pt idx="16">
                  <c:v>-2.288519</c:v>
                </c:pt>
                <c:pt idx="17">
                  <c:v>-2.41765</c:v>
                </c:pt>
                <c:pt idx="18">
                  <c:v>-2.536697999999999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0.482827</c:v>
                </c:pt>
                <c:pt idx="1">
                  <c:v>0.727234</c:v>
                </c:pt>
                <c:pt idx="2">
                  <c:v>1.067984</c:v>
                </c:pt>
                <c:pt idx="3">
                  <c:v>1.503583</c:v>
                </c:pt>
                <c:pt idx="4">
                  <c:v>1.739402</c:v>
                </c:pt>
                <c:pt idx="5">
                  <c:v>1.87725</c:v>
                </c:pt>
                <c:pt idx="6">
                  <c:v>2.262953</c:v>
                </c:pt>
                <c:pt idx="7">
                  <c:v>2.788781</c:v>
                </c:pt>
                <c:pt idx="8">
                  <c:v>3.486674999999999</c:v>
                </c:pt>
                <c:pt idx="9">
                  <c:v>3.605268</c:v>
                </c:pt>
                <c:pt idx="10">
                  <c:v>3.847853</c:v>
                </c:pt>
                <c:pt idx="11">
                  <c:v>4.376933</c:v>
                </c:pt>
                <c:pt idx="12">
                  <c:v>5.310712</c:v>
                </c:pt>
                <c:pt idx="13">
                  <c:v>5.732259</c:v>
                </c:pt>
                <c:pt idx="14">
                  <c:v>4.264585999999999</c:v>
                </c:pt>
                <c:pt idx="15">
                  <c:v>2.482964</c:v>
                </c:pt>
                <c:pt idx="16">
                  <c:v>2.218912</c:v>
                </c:pt>
                <c:pt idx="17">
                  <c:v>2.354547999999999</c:v>
                </c:pt>
                <c:pt idx="18">
                  <c:v>2.410494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43991288"/>
        <c:axId val="2143860232"/>
      </c:barChart>
      <c:catAx>
        <c:axId val="2143991288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3860232"/>
        <c:crosses val="autoZero"/>
        <c:auto val="1"/>
        <c:lblAlgn val="ctr"/>
        <c:lblOffset val="100"/>
        <c:noMultiLvlLbl val="1"/>
      </c:catAx>
      <c:valAx>
        <c:axId val="2143860232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3991288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-0.003427</c:v>
                </c:pt>
                <c:pt idx="1">
                  <c:v>-0.003427</c:v>
                </c:pt>
                <c:pt idx="2">
                  <c:v>-0.003427</c:v>
                </c:pt>
                <c:pt idx="3">
                  <c:v>-0.006853</c:v>
                </c:pt>
                <c:pt idx="4">
                  <c:v>0.0</c:v>
                </c:pt>
                <c:pt idx="5">
                  <c:v>-0.003427</c:v>
                </c:pt>
                <c:pt idx="6">
                  <c:v>-0.013707</c:v>
                </c:pt>
                <c:pt idx="7">
                  <c:v>-0.023987</c:v>
                </c:pt>
                <c:pt idx="8">
                  <c:v>-0.143919</c:v>
                </c:pt>
                <c:pt idx="9">
                  <c:v>-0.349519</c:v>
                </c:pt>
                <c:pt idx="10">
                  <c:v>-0.993729</c:v>
                </c:pt>
                <c:pt idx="11">
                  <c:v>-3.190213</c:v>
                </c:pt>
                <c:pt idx="12">
                  <c:v>-5.708803</c:v>
                </c:pt>
                <c:pt idx="13">
                  <c:v>-11.095501</c:v>
                </c:pt>
                <c:pt idx="14">
                  <c:v>-27.3721</c:v>
                </c:pt>
                <c:pt idx="15">
                  <c:v>-7.100023999999999</c:v>
                </c:pt>
                <c:pt idx="16">
                  <c:v>-2.268444</c:v>
                </c:pt>
                <c:pt idx="17">
                  <c:v>-4.269609</c:v>
                </c:pt>
                <c:pt idx="18">
                  <c:v>-5.914402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0.0</c:v>
                </c:pt>
                <c:pt idx="1">
                  <c:v>0.0</c:v>
                </c:pt>
                <c:pt idx="2">
                  <c:v>0.003427</c:v>
                </c:pt>
                <c:pt idx="3">
                  <c:v>0.013707</c:v>
                </c:pt>
                <c:pt idx="4">
                  <c:v>0.017133</c:v>
                </c:pt>
                <c:pt idx="5">
                  <c:v>0.003427</c:v>
                </c:pt>
                <c:pt idx="6">
                  <c:v>0.03084</c:v>
                </c:pt>
                <c:pt idx="7">
                  <c:v>0.03084</c:v>
                </c:pt>
                <c:pt idx="8">
                  <c:v>0.126786</c:v>
                </c:pt>
                <c:pt idx="9">
                  <c:v>0.335812</c:v>
                </c:pt>
                <c:pt idx="10">
                  <c:v>0.76757</c:v>
                </c:pt>
                <c:pt idx="11">
                  <c:v>1.987458</c:v>
                </c:pt>
                <c:pt idx="12">
                  <c:v>3.635677999999999</c:v>
                </c:pt>
                <c:pt idx="13">
                  <c:v>4.882979999999999</c:v>
                </c:pt>
                <c:pt idx="14">
                  <c:v>5.804749</c:v>
                </c:pt>
                <c:pt idx="15">
                  <c:v>1.925779</c:v>
                </c:pt>
                <c:pt idx="16">
                  <c:v>2.480896</c:v>
                </c:pt>
                <c:pt idx="17">
                  <c:v>4.276462</c:v>
                </c:pt>
                <c:pt idx="18">
                  <c:v>5.211938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43766408"/>
        <c:axId val="2102901848"/>
      </c:barChart>
      <c:catAx>
        <c:axId val="2143766408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2901848"/>
        <c:crosses val="autoZero"/>
        <c:auto val="1"/>
        <c:lblAlgn val="ctr"/>
        <c:lblOffset val="100"/>
        <c:noMultiLvlLbl val="1"/>
      </c:catAx>
      <c:valAx>
        <c:axId val="2102901848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3766408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-0.320692</c:v>
                </c:pt>
                <c:pt idx="1">
                  <c:v>-1.045733</c:v>
                </c:pt>
                <c:pt idx="2">
                  <c:v>-2.753765</c:v>
                </c:pt>
                <c:pt idx="3">
                  <c:v>-5.012549</c:v>
                </c:pt>
                <c:pt idx="4">
                  <c:v>-6.748466</c:v>
                </c:pt>
                <c:pt idx="5">
                  <c:v>-7.285276</c:v>
                </c:pt>
                <c:pt idx="6">
                  <c:v>-5.486615</c:v>
                </c:pt>
                <c:pt idx="7">
                  <c:v>-4.454823999999999</c:v>
                </c:pt>
                <c:pt idx="8">
                  <c:v>-2.872281</c:v>
                </c:pt>
                <c:pt idx="9">
                  <c:v>-1.798661</c:v>
                </c:pt>
                <c:pt idx="10">
                  <c:v>-1.561629</c:v>
                </c:pt>
                <c:pt idx="11">
                  <c:v>-1.282766</c:v>
                </c:pt>
                <c:pt idx="12">
                  <c:v>-0.927217</c:v>
                </c:pt>
                <c:pt idx="13">
                  <c:v>-0.690184</c:v>
                </c:pt>
                <c:pt idx="14">
                  <c:v>-0.613497</c:v>
                </c:pt>
                <c:pt idx="15">
                  <c:v>-1.157278</c:v>
                </c:pt>
                <c:pt idx="16">
                  <c:v>-1.122421</c:v>
                </c:pt>
                <c:pt idx="17">
                  <c:v>-1.185165</c:v>
                </c:pt>
                <c:pt idx="18">
                  <c:v>-1.024819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0.864473</c:v>
                </c:pt>
                <c:pt idx="1">
                  <c:v>1.359453</c:v>
                </c:pt>
                <c:pt idx="2">
                  <c:v>2.948968</c:v>
                </c:pt>
                <c:pt idx="3">
                  <c:v>4.942833</c:v>
                </c:pt>
                <c:pt idx="4">
                  <c:v>6.385944999999999</c:v>
                </c:pt>
                <c:pt idx="5">
                  <c:v>6.699665</c:v>
                </c:pt>
                <c:pt idx="6">
                  <c:v>6.2744</c:v>
                </c:pt>
                <c:pt idx="7">
                  <c:v>5.605130999999999</c:v>
                </c:pt>
                <c:pt idx="8">
                  <c:v>4.127160999999999</c:v>
                </c:pt>
                <c:pt idx="9">
                  <c:v>2.795594</c:v>
                </c:pt>
                <c:pt idx="10">
                  <c:v>1.903235</c:v>
                </c:pt>
                <c:pt idx="11">
                  <c:v>1.512828</c:v>
                </c:pt>
                <c:pt idx="12">
                  <c:v>1.185165</c:v>
                </c:pt>
                <c:pt idx="13">
                  <c:v>0.85053</c:v>
                </c:pt>
                <c:pt idx="14">
                  <c:v>0.711099</c:v>
                </c:pt>
                <c:pt idx="15">
                  <c:v>0.989961</c:v>
                </c:pt>
                <c:pt idx="16">
                  <c:v>1.25488</c:v>
                </c:pt>
                <c:pt idx="17">
                  <c:v>1.192136</c:v>
                </c:pt>
                <c:pt idx="18">
                  <c:v>1.052705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02950152"/>
        <c:axId val="2102956040"/>
      </c:barChart>
      <c:catAx>
        <c:axId val="2102950152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2956040"/>
        <c:crosses val="autoZero"/>
        <c:auto val="1"/>
        <c:lblAlgn val="ctr"/>
        <c:lblOffset val="100"/>
        <c:noMultiLvlLbl val="1"/>
      </c:catAx>
      <c:valAx>
        <c:axId val="2102956040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2950152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-0.176755</c:v>
                </c:pt>
                <c:pt idx="1">
                  <c:v>-0.362481</c:v>
                </c:pt>
                <c:pt idx="2">
                  <c:v>-0.72586</c:v>
                </c:pt>
                <c:pt idx="3">
                  <c:v>-1.10808</c:v>
                </c:pt>
                <c:pt idx="4">
                  <c:v>-1.394297</c:v>
                </c:pt>
                <c:pt idx="5">
                  <c:v>-1.520807</c:v>
                </c:pt>
                <c:pt idx="6">
                  <c:v>-1.814201</c:v>
                </c:pt>
                <c:pt idx="7">
                  <c:v>-2.132718</c:v>
                </c:pt>
                <c:pt idx="8">
                  <c:v>-3.107111</c:v>
                </c:pt>
                <c:pt idx="9">
                  <c:v>-3.652627999999999</c:v>
                </c:pt>
                <c:pt idx="10">
                  <c:v>-3.731584</c:v>
                </c:pt>
                <c:pt idx="11">
                  <c:v>-3.83028</c:v>
                </c:pt>
                <c:pt idx="12">
                  <c:v>-3.61943</c:v>
                </c:pt>
                <c:pt idx="13">
                  <c:v>-3.472284999999999</c:v>
                </c:pt>
                <c:pt idx="14">
                  <c:v>-3.012902</c:v>
                </c:pt>
                <c:pt idx="15">
                  <c:v>-3.196835</c:v>
                </c:pt>
                <c:pt idx="16">
                  <c:v>-3.282969</c:v>
                </c:pt>
                <c:pt idx="17">
                  <c:v>-3.515352</c:v>
                </c:pt>
                <c:pt idx="18">
                  <c:v>-3.331418999999999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0.600248</c:v>
                </c:pt>
                <c:pt idx="1">
                  <c:v>0.995029</c:v>
                </c:pt>
                <c:pt idx="2">
                  <c:v>1.496582</c:v>
                </c:pt>
                <c:pt idx="3">
                  <c:v>1.959553</c:v>
                </c:pt>
                <c:pt idx="4">
                  <c:v>2.144382</c:v>
                </c:pt>
                <c:pt idx="5">
                  <c:v>1.957758</c:v>
                </c:pt>
                <c:pt idx="6">
                  <c:v>2.084268</c:v>
                </c:pt>
                <c:pt idx="7">
                  <c:v>2.59569</c:v>
                </c:pt>
                <c:pt idx="8">
                  <c:v>3.577261</c:v>
                </c:pt>
                <c:pt idx="9">
                  <c:v>4.028568</c:v>
                </c:pt>
                <c:pt idx="10">
                  <c:v>3.99537</c:v>
                </c:pt>
                <c:pt idx="11">
                  <c:v>3.97922</c:v>
                </c:pt>
                <c:pt idx="12">
                  <c:v>3.439984</c:v>
                </c:pt>
                <c:pt idx="13">
                  <c:v>3.77196</c:v>
                </c:pt>
                <c:pt idx="14">
                  <c:v>3.404095</c:v>
                </c:pt>
                <c:pt idx="15">
                  <c:v>3.172609</c:v>
                </c:pt>
                <c:pt idx="16">
                  <c:v>3.222854</c:v>
                </c:pt>
                <c:pt idx="17">
                  <c:v>3.331418999999999</c:v>
                </c:pt>
                <c:pt idx="18">
                  <c:v>3.255155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41050248"/>
        <c:axId val="2142370072"/>
      </c:barChart>
      <c:catAx>
        <c:axId val="2141050248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2370072"/>
        <c:crosses val="autoZero"/>
        <c:auto val="1"/>
        <c:lblAlgn val="ctr"/>
        <c:lblOffset val="100"/>
        <c:noMultiLvlLbl val="1"/>
      </c:catAx>
      <c:valAx>
        <c:axId val="2142370072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1050248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-0.141487</c:v>
                </c:pt>
                <c:pt idx="1">
                  <c:v>-0.393402</c:v>
                </c:pt>
                <c:pt idx="2">
                  <c:v>-0.876527</c:v>
                </c:pt>
                <c:pt idx="3">
                  <c:v>-1.131893</c:v>
                </c:pt>
                <c:pt idx="4">
                  <c:v>-1.318241</c:v>
                </c:pt>
                <c:pt idx="5">
                  <c:v>-1.342398</c:v>
                </c:pt>
                <c:pt idx="6">
                  <c:v>-1.625371</c:v>
                </c:pt>
                <c:pt idx="7">
                  <c:v>-2.129201</c:v>
                </c:pt>
                <c:pt idx="8">
                  <c:v>-3.93747</c:v>
                </c:pt>
                <c:pt idx="9">
                  <c:v>-3.985782</c:v>
                </c:pt>
                <c:pt idx="10">
                  <c:v>-3.720063</c:v>
                </c:pt>
                <c:pt idx="11">
                  <c:v>-3.523363</c:v>
                </c:pt>
                <c:pt idx="12">
                  <c:v>-3.209331</c:v>
                </c:pt>
                <c:pt idx="13">
                  <c:v>-3.464697</c:v>
                </c:pt>
                <c:pt idx="14">
                  <c:v>-2.798675</c:v>
                </c:pt>
                <c:pt idx="15">
                  <c:v>-2.377666</c:v>
                </c:pt>
                <c:pt idx="16">
                  <c:v>-2.595072</c:v>
                </c:pt>
                <c:pt idx="17">
                  <c:v>-2.408724</c:v>
                </c:pt>
                <c:pt idx="18">
                  <c:v>-2.087791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0.427911</c:v>
                </c:pt>
                <c:pt idx="1">
                  <c:v>1.08013</c:v>
                </c:pt>
                <c:pt idx="2">
                  <c:v>1.718545</c:v>
                </c:pt>
                <c:pt idx="3">
                  <c:v>1.77721</c:v>
                </c:pt>
                <c:pt idx="4">
                  <c:v>1.708192</c:v>
                </c:pt>
                <c:pt idx="5">
                  <c:v>1.552902</c:v>
                </c:pt>
                <c:pt idx="6">
                  <c:v>1.646076</c:v>
                </c:pt>
                <c:pt idx="7">
                  <c:v>2.222376</c:v>
                </c:pt>
                <c:pt idx="8">
                  <c:v>3.806336</c:v>
                </c:pt>
                <c:pt idx="9">
                  <c:v>4.596591</c:v>
                </c:pt>
                <c:pt idx="10">
                  <c:v>4.323969999999999</c:v>
                </c:pt>
                <c:pt idx="11">
                  <c:v>4.213541</c:v>
                </c:pt>
                <c:pt idx="12">
                  <c:v>3.830492</c:v>
                </c:pt>
                <c:pt idx="13">
                  <c:v>3.637242</c:v>
                </c:pt>
                <c:pt idx="14">
                  <c:v>7.481538</c:v>
                </c:pt>
                <c:pt idx="15">
                  <c:v>5.666368</c:v>
                </c:pt>
                <c:pt idx="16">
                  <c:v>2.657188</c:v>
                </c:pt>
                <c:pt idx="17">
                  <c:v>2.260335</c:v>
                </c:pt>
                <c:pt idx="18">
                  <c:v>2.015322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099844904"/>
        <c:axId val="2143823800"/>
      </c:barChart>
      <c:catAx>
        <c:axId val="2099844904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3823800"/>
        <c:crosses val="autoZero"/>
        <c:auto val="1"/>
        <c:lblAlgn val="ctr"/>
        <c:lblOffset val="100"/>
        <c:noMultiLvlLbl val="1"/>
      </c:catAx>
      <c:valAx>
        <c:axId val="2143823800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099844904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513"/>
          <c:y val="0.0258866"/>
          <c:w val="0.843928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-0.084698</c:v>
                </c:pt>
                <c:pt idx="1">
                  <c:v>-0.220215</c:v>
                </c:pt>
                <c:pt idx="2">
                  <c:v>-0.457369</c:v>
                </c:pt>
                <c:pt idx="3">
                  <c:v>-0.878035</c:v>
                </c:pt>
                <c:pt idx="4">
                  <c:v>-1.050254</c:v>
                </c:pt>
                <c:pt idx="5">
                  <c:v>-1.160361</c:v>
                </c:pt>
                <c:pt idx="6">
                  <c:v>-1.456804</c:v>
                </c:pt>
                <c:pt idx="7">
                  <c:v>-2.001694</c:v>
                </c:pt>
                <c:pt idx="8">
                  <c:v>-2.891021999999999</c:v>
                </c:pt>
                <c:pt idx="9">
                  <c:v>-3.721062</c:v>
                </c:pt>
                <c:pt idx="10">
                  <c:v>-4.73179</c:v>
                </c:pt>
                <c:pt idx="11">
                  <c:v>-6.524562</c:v>
                </c:pt>
                <c:pt idx="12">
                  <c:v>-4.683794</c:v>
                </c:pt>
                <c:pt idx="13">
                  <c:v>-4.339356</c:v>
                </c:pt>
                <c:pt idx="14">
                  <c:v>-3.399208999999999</c:v>
                </c:pt>
                <c:pt idx="15">
                  <c:v>-3.241107</c:v>
                </c:pt>
                <c:pt idx="16">
                  <c:v>-3.695651999999999</c:v>
                </c:pt>
                <c:pt idx="17">
                  <c:v>-4.167136999999999</c:v>
                </c:pt>
                <c:pt idx="18">
                  <c:v>-4.212309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0.335968</c:v>
                </c:pt>
                <c:pt idx="1">
                  <c:v>0.615471</c:v>
                </c:pt>
                <c:pt idx="2">
                  <c:v>0.95144</c:v>
                </c:pt>
                <c:pt idx="3">
                  <c:v>1.273292</c:v>
                </c:pt>
                <c:pt idx="4">
                  <c:v>1.374929</c:v>
                </c:pt>
                <c:pt idx="5">
                  <c:v>1.301525</c:v>
                </c:pt>
                <c:pt idx="6">
                  <c:v>1.581028</c:v>
                </c:pt>
                <c:pt idx="7">
                  <c:v>1.869001</c:v>
                </c:pt>
                <c:pt idx="8">
                  <c:v>2.490119</c:v>
                </c:pt>
                <c:pt idx="9">
                  <c:v>3.003953</c:v>
                </c:pt>
                <c:pt idx="10">
                  <c:v>3.36533</c:v>
                </c:pt>
                <c:pt idx="11">
                  <c:v>4.61039</c:v>
                </c:pt>
                <c:pt idx="12">
                  <c:v>3.574252</c:v>
                </c:pt>
                <c:pt idx="13">
                  <c:v>2.978543</c:v>
                </c:pt>
                <c:pt idx="14">
                  <c:v>2.85432</c:v>
                </c:pt>
                <c:pt idx="15">
                  <c:v>3.195935</c:v>
                </c:pt>
                <c:pt idx="16">
                  <c:v>3.571429</c:v>
                </c:pt>
                <c:pt idx="17">
                  <c:v>4.167136999999999</c:v>
                </c:pt>
                <c:pt idx="18">
                  <c:v>3.969509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03689960"/>
        <c:axId val="2104324456"/>
      </c:barChart>
      <c:catAx>
        <c:axId val="2103689960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4324456"/>
        <c:crosses val="autoZero"/>
        <c:auto val="1"/>
        <c:lblAlgn val="ctr"/>
        <c:lblOffset val="100"/>
        <c:noMultiLvlLbl val="1"/>
      </c:catAx>
      <c:valAx>
        <c:axId val="2104324456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03689960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5849"/>
          <c:y val="0.0258866"/>
          <c:w val="0.88617"/>
          <c:h val="0.87735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Males(%)</c:v>
                </c:pt>
              </c:strCache>
            </c:strRef>
          </c:tx>
          <c:spPr>
            <a:solidFill>
              <a:srgbClr val="008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-0.078176</c:v>
                </c:pt>
                <c:pt idx="1">
                  <c:v>-0.143322</c:v>
                </c:pt>
                <c:pt idx="2">
                  <c:v>-0.312704</c:v>
                </c:pt>
                <c:pt idx="3">
                  <c:v>-0.599349</c:v>
                </c:pt>
                <c:pt idx="4">
                  <c:v>-0.938111</c:v>
                </c:pt>
                <c:pt idx="5">
                  <c:v>-1.081433</c:v>
                </c:pt>
                <c:pt idx="6">
                  <c:v>-1.863192</c:v>
                </c:pt>
                <c:pt idx="7">
                  <c:v>-2.527687</c:v>
                </c:pt>
                <c:pt idx="8">
                  <c:v>-3.869707</c:v>
                </c:pt>
                <c:pt idx="9">
                  <c:v>-4.143322</c:v>
                </c:pt>
                <c:pt idx="10">
                  <c:v>-5.211726</c:v>
                </c:pt>
                <c:pt idx="11">
                  <c:v>-6.762214999999999</c:v>
                </c:pt>
                <c:pt idx="12">
                  <c:v>-8.534201999999998</c:v>
                </c:pt>
                <c:pt idx="13">
                  <c:v>-11.517915</c:v>
                </c:pt>
                <c:pt idx="14">
                  <c:v>-8.625407</c:v>
                </c:pt>
                <c:pt idx="15">
                  <c:v>-3.270358</c:v>
                </c:pt>
                <c:pt idx="16">
                  <c:v>-0.442997</c:v>
                </c:pt>
                <c:pt idx="17">
                  <c:v>-0.469055</c:v>
                </c:pt>
                <c:pt idx="18">
                  <c:v>-1.250814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Females(%)</c:v>
                </c:pt>
              </c:strCache>
            </c:strRef>
          </c:tx>
          <c:spPr>
            <a:solidFill>
              <a:srgbClr val="CBCBC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90+ yrs.</c:v>
                </c:pt>
                <c:pt idx="1">
                  <c:v>85-90 yrs.</c:v>
                </c:pt>
                <c:pt idx="2">
                  <c:v>80-84 yrs.</c:v>
                </c:pt>
                <c:pt idx="3">
                  <c:v>75-79 yrs.</c:v>
                </c:pt>
                <c:pt idx="4">
                  <c:v>70-74 yrs.</c:v>
                </c:pt>
                <c:pt idx="5">
                  <c:v>65-69 yrs.</c:v>
                </c:pt>
                <c:pt idx="6">
                  <c:v>60-64 yrs.</c:v>
                </c:pt>
                <c:pt idx="7">
                  <c:v>55-59 yrs.</c:v>
                </c:pt>
                <c:pt idx="8">
                  <c:v>50-54 yrs.</c:v>
                </c:pt>
                <c:pt idx="9">
                  <c:v>45-49 yrs.</c:v>
                </c:pt>
                <c:pt idx="10">
                  <c:v>40-44 yrs.</c:v>
                </c:pt>
                <c:pt idx="11">
                  <c:v>35-39 yrs.</c:v>
                </c:pt>
                <c:pt idx="12">
                  <c:v>30-34 yrs.</c:v>
                </c:pt>
                <c:pt idx="13">
                  <c:v>25-29 yrs</c:v>
                </c:pt>
                <c:pt idx="14">
                  <c:v>20-24 yrs</c:v>
                </c:pt>
                <c:pt idx="15">
                  <c:v>15-19 yrs.</c:v>
                </c:pt>
                <c:pt idx="16">
                  <c:v>10-14 yrs.</c:v>
                </c:pt>
                <c:pt idx="17">
                  <c:v>5-9 yrs.</c:v>
                </c:pt>
                <c:pt idx="18">
                  <c:v>0-4 yrs.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0.286645</c:v>
                </c:pt>
                <c:pt idx="1">
                  <c:v>0.651466</c:v>
                </c:pt>
                <c:pt idx="2">
                  <c:v>0.95114</c:v>
                </c:pt>
                <c:pt idx="3">
                  <c:v>1.198697</c:v>
                </c:pt>
                <c:pt idx="4">
                  <c:v>1.315961</c:v>
                </c:pt>
                <c:pt idx="5">
                  <c:v>1.172638</c:v>
                </c:pt>
                <c:pt idx="6">
                  <c:v>1.628664</c:v>
                </c:pt>
                <c:pt idx="7">
                  <c:v>2.149837</c:v>
                </c:pt>
                <c:pt idx="8">
                  <c:v>3.127036</c:v>
                </c:pt>
                <c:pt idx="9">
                  <c:v>2.423453</c:v>
                </c:pt>
                <c:pt idx="10">
                  <c:v>2.840391</c:v>
                </c:pt>
                <c:pt idx="11">
                  <c:v>2.775244</c:v>
                </c:pt>
                <c:pt idx="12">
                  <c:v>4.143322</c:v>
                </c:pt>
                <c:pt idx="13">
                  <c:v>6.136808</c:v>
                </c:pt>
                <c:pt idx="14">
                  <c:v>4.872964</c:v>
                </c:pt>
                <c:pt idx="15">
                  <c:v>0.508143</c:v>
                </c:pt>
                <c:pt idx="16">
                  <c:v>0.534202</c:v>
                </c:pt>
                <c:pt idx="17">
                  <c:v>0.57329</c:v>
                </c:pt>
                <c:pt idx="18">
                  <c:v>1.068404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40952728"/>
        <c:axId val="2143096264"/>
      </c:barChart>
      <c:catAx>
        <c:axId val="2140952728"/>
        <c:scaling>
          <c:orientation val="maxMin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AGE</a:t>
                </a:r>
              </a:p>
            </c:rich>
          </c:tx>
          <c:layout/>
          <c:overlay val="1"/>
        </c:title>
        <c:numFmt formatCode="General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3096264"/>
        <c:crosses val="autoZero"/>
        <c:auto val="1"/>
        <c:lblAlgn val="ctr"/>
        <c:lblOffset val="100"/>
        <c:noMultiLvlLbl val="1"/>
      </c:catAx>
      <c:valAx>
        <c:axId val="2143096264"/>
        <c:scaling>
          <c:orientation val="minMax"/>
          <c:max val="10.0"/>
          <c:min val="-10.0"/>
        </c:scaling>
        <c:delete val="0"/>
        <c:axPos val="t"/>
        <c:title>
          <c:tx>
            <c:rich>
              <a:bodyPr rot="0"/>
              <a:lstStyle/>
              <a:p>
                <a:pPr lvl="0">
                  <a:defRPr sz="1600" b="0" i="0" u="none" strike="noStrike">
                    <a:solidFill>
                      <a:srgbClr val="000000"/>
                    </a:solidFill>
                    <a:effectLst/>
                    <a:latin typeface="Calisto MT"/>
                  </a:defRPr>
                </a:pP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Calisto MT"/>
                  </a:rPr>
                  <a:t>PERCENT</a:t>
                </a:r>
              </a:p>
            </c:rich>
          </c:tx>
          <c:layout/>
          <c:overlay val="1"/>
        </c:title>
        <c:numFmt formatCode="0;[Red]0" sourceLinked="0"/>
        <c:majorTickMark val="cross"/>
        <c:minorTickMark val="none"/>
        <c:tickLblPos val="high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 lvl="0">
              <a:defRPr sz="1400" b="0" i="0" u="none" strike="noStrike">
                <a:solidFill>
                  <a:srgbClr val="000000"/>
                </a:solidFill>
                <a:effectLst/>
                <a:latin typeface="Calisto MT"/>
              </a:defRPr>
            </a:pPr>
            <a:endParaRPr lang="en-US"/>
          </a:p>
        </c:txPr>
        <c:crossAx val="2140952728"/>
        <c:crosses val="min"/>
        <c:crossBetween val="between"/>
        <c:majorUnit val="4.0"/>
        <c:minorUnit val="2.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8460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>
            <a:lvl1pPr marL="266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>
            <a:lvl1pPr marL="266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>
            <a:lvl1pPr marL="266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/>
          <a:lstStyle>
            <a:lvl1pPr marL="266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8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8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numCol="2" spcCol="593090"/>
          <a:lstStyle>
            <a:lvl1pPr marL="266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numCol="2" spcCol="593090"/>
          <a:lstStyle>
            <a:lvl1pPr marL="266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48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 marL="266700" marR="0" indent="-266700" defTabSz="584200">
              <a:spcBef>
                <a:spcPts val="72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711200" marR="0" indent="-266700" defTabSz="584200">
              <a:spcBef>
                <a:spcPts val="72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155700" marR="0" indent="-266700" defTabSz="584200">
              <a:spcBef>
                <a:spcPts val="72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1600200" marR="0" indent="-266700" defTabSz="584200">
              <a:spcBef>
                <a:spcPts val="72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044700" marR="0" indent="-266700" defTabSz="584200">
              <a:spcBef>
                <a:spcPts val="7200"/>
              </a:spcBef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/>
          <a:lstStyle>
            <a:lvl1pPr marL="0" marR="0" algn="r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A9A9A9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 anchor="b"/>
          <a:lstStyle>
            <a:lvl1pPr marL="0" marR="0" algn="l" defTabSz="584200">
              <a:defRPr sz="4200">
                <a:uFillTx/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defTabSz="584200">
              <a:spcBef>
                <a:spcPts val="0"/>
              </a:spcBef>
              <a:buSzTx/>
              <a:buNone/>
              <a:defRPr sz="2600">
                <a:solidFill>
                  <a:srgbClr val="747474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uFillTx/>
              </a:defRPr>
            </a:pPr>
            <a:r>
              <a:rPr sz="6200">
                <a:uFill>
                  <a:solidFill/>
                </a:u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783590" indent="-285750">
              <a:spcBef>
                <a:spcPts val="900"/>
              </a:spcBef>
              <a:buChar char="–"/>
              <a:defRPr sz="3800"/>
            </a:lvl2pPr>
            <a:lvl3pPr marL="1183639" indent="-228600">
              <a:spcBef>
                <a:spcPts val="800"/>
              </a:spcBef>
              <a:defRPr sz="3400"/>
            </a:lvl3pPr>
            <a:lvl4pPr marL="1640839" indent="-228600">
              <a:spcBef>
                <a:spcPts val="600"/>
              </a:spcBef>
              <a:buChar char="–"/>
              <a:defRPr sz="2800"/>
            </a:lvl4pPr>
            <a:lvl5pPr marL="2098039" indent="-228600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3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3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defTabSz="825500">
              <a:defRPr sz="18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xmlns:p14="http://schemas.microsoft.com/office/powerpoint/2010/main" spd="med"/>
  <p:txStyles>
    <p:titleStyle>
      <a:lvl1pPr marL="57799" marR="57799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1pPr>
      <a:lvl2pPr marL="57799" marR="57799" indent="2286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2pPr>
      <a:lvl3pPr marL="57799" marR="57799" indent="4572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3pPr>
      <a:lvl4pPr marL="57799" marR="57799" indent="6858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4pPr>
      <a:lvl5pPr marL="57799" marR="57799" indent="9144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5pPr>
      <a:lvl6pPr marL="57799" marR="57799" indent="11430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6pPr>
      <a:lvl7pPr marL="57799" marR="57799" indent="13716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7pPr>
      <a:lvl8pPr marL="57799" marR="57799" indent="16002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8pPr>
      <a:lvl9pPr marL="57799" marR="57799" indent="1828800" algn="ctr" defTabSz="1295400">
        <a:defRPr sz="6200">
          <a:uFill>
            <a:solidFill/>
          </a:uFill>
          <a:latin typeface="Times Roman"/>
          <a:ea typeface="Times Roman"/>
          <a:cs typeface="Times Roman"/>
          <a:sym typeface="Times Roman"/>
        </a:defRPr>
      </a:lvl9pPr>
    </p:titleStyle>
    <p:bodyStyle>
      <a:lvl1pPr marL="383540" marR="57799" indent="-342900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1pPr>
      <a:lvl2pPr marL="828708" marR="57799" indent="-33086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2pPr>
      <a:lvl3pPr marL="1250875" marR="57799" indent="-295835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3pPr>
      <a:lvl4pPr marL="1771468" marR="57799" indent="-35922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4pPr>
      <a:lvl5pPr marL="2228668" marR="57799" indent="-35922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5pPr>
      <a:lvl6pPr marL="2228668" marR="57799" indent="-35922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6pPr>
      <a:lvl7pPr marL="2228668" marR="57799" indent="-35922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7pPr>
      <a:lvl8pPr marL="2228668" marR="57799" indent="-35922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8pPr>
      <a:lvl9pPr marL="2228668" marR="57799" indent="-359228" defTabSz="1295400">
        <a:spcBef>
          <a:spcPts val="1000"/>
        </a:spcBef>
        <a:buSzPct val="100000"/>
        <a:buChar char="•"/>
        <a:defRPr sz="4400">
          <a:uFill>
            <a:solidFill/>
          </a:uFill>
          <a:latin typeface="Times Roman"/>
          <a:ea typeface="Times Roman"/>
          <a:cs typeface="Times Roman"/>
          <a:sym typeface="Times Roman"/>
        </a:defRPr>
      </a:lvl9pPr>
    </p:bodyStyle>
    <p:otherStyle>
      <a:lvl1pPr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1pPr>
      <a:lvl2pPr indent="2286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2pPr>
      <a:lvl3pPr indent="4572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3pPr>
      <a:lvl4pPr indent="6858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4pPr>
      <a:lvl5pPr indent="9144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5pPr>
      <a:lvl6pPr indent="11430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6pPr>
      <a:lvl7pPr indent="13716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7pPr>
      <a:lvl8pPr indent="16002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8pPr>
      <a:lvl9pPr indent="1828800" algn="ctr" defTabSz="825500">
        <a:defRPr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imes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1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137.png"/><Relationship Id="rId10" Type="http://schemas.openxmlformats.org/officeDocument/2006/relationships/image" Target="../media/image138.png"/><Relationship Id="rId11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8" Type="http://schemas.openxmlformats.org/officeDocument/2006/relationships/image" Target="../media/image136.png"/><Relationship Id="rId9" Type="http://schemas.openxmlformats.org/officeDocument/2006/relationships/image" Target="../media/image137.png"/><Relationship Id="rId10" Type="http://schemas.openxmlformats.org/officeDocument/2006/relationships/image" Target="../media/image138.png"/><Relationship Id="rId11" Type="http://schemas.openxmlformats.org/officeDocument/2006/relationships/image" Target="../media/image13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1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tif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t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tif"/><Relationship Id="rId3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logo_sm.png"/>
          <p:cNvPicPr/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>
            <a:off x="692150" y="177800"/>
            <a:ext cx="11595100" cy="9398134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sz="5400" b="1" i="1"/>
              <a:t>Metropolitan Population Pyramids</a:t>
            </a:r>
          </a:p>
          <a:p>
            <a:pPr lvl="0" algn="ctr">
              <a:defRPr sz="1800"/>
            </a:pPr>
            <a:r>
              <a:rPr sz="4400">
                <a:solidFill>
                  <a:srgbClr val="444444"/>
                </a:solidFill>
              </a:rPr>
              <a:t>U.S. History and Geography High School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444444"/>
                </a:solidFill>
              </a:rPr>
              <a:t>Tennessee Geographic Alliance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3000" b="1">
              <a:solidFill>
                <a:srgbClr val="444444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 b="1"/>
              <a:t>Instructor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/>
              <a:t>Michael Robinson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/>
              <a:t>Houston High School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000"/>
              <a:t>Germantown, TN</a:t>
            </a:r>
          </a:p>
        </p:txBody>
      </p:sp>
      <p:pic>
        <p:nvPicPr>
          <p:cNvPr id="90" name="logo_s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5900" y="673152"/>
            <a:ext cx="2413000" cy="19558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91" name="Shape 91"/>
          <p:cNvSpPr>
            <a:spLocks noGrp="1"/>
          </p:cNvSpPr>
          <p:nvPr>
            <p:ph type="sldNum" sz="quarter" idx="4294967295"/>
          </p:nvPr>
        </p:nvSpPr>
        <p:spPr>
          <a:xfrm>
            <a:off x="6346393" y="9167818"/>
            <a:ext cx="312014" cy="304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 defTabSz="584200">
              <a:defRPr sz="1400">
                <a:uFillTx/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1</a:t>
            </a:fld>
            <a:endParaRPr sz="14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584200"/>
            <a:ext cx="10439400" cy="872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281650" y="9402064"/>
            <a:ext cx="497186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2019" marR="52019" defTabSz="1168400">
              <a:buClr>
                <a:srgbClr val="FFFFFF"/>
              </a:buClr>
              <a:buFont typeface="Gill Sans"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http://dsc.discovery.com/fansites/deadliestcatch/deadliestcatch.html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9042" y="-165855"/>
            <a:ext cx="15715984" cy="1010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0" y="-166903"/>
            <a:ext cx="16484600" cy="10277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57560" y="-444500"/>
            <a:ext cx="20024020" cy="10642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Screen shot 2011-05-22 at 10.56.2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4845" y="-101600"/>
            <a:ext cx="21843590" cy="1035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creen shot 2011-05-22 at 10.49.3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72107" y="-6216"/>
            <a:ext cx="19891914" cy="1009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0665" y="-189757"/>
            <a:ext cx="21459230" cy="1004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Census Tract 17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563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hape 437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4.</a:t>
            </a:r>
          </a:p>
        </p:txBody>
      </p:sp>
      <p:sp>
        <p:nvSpPr>
          <p:cNvPr id="438" name="Shape 438"/>
          <p:cNvSpPr/>
          <p:nvPr/>
        </p:nvSpPr>
        <p:spPr>
          <a:xfrm>
            <a:off x="2133600" y="8886545"/>
            <a:ext cx="8734730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E- Established (older) Middle Class Urban Neighborhood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1" animBg="1" advAuto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2701" y="-571722"/>
            <a:ext cx="14743302" cy="1051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creen shot 2011-05-24 at 6.22.5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29450" y="-6019800"/>
            <a:ext cx="27901900" cy="17450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96472" y="-738350"/>
            <a:ext cx="18270844" cy="1062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876300"/>
            <a:ext cx="11506200" cy="787806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147877" y="9402064"/>
            <a:ext cx="2205638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2019" marR="52019" defTabSz="1168400">
              <a:buClr>
                <a:srgbClr val="FFFFFF"/>
              </a:buClr>
              <a:buFont typeface="Gill Sans"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http://www.aleutianseast.org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98770" y="-292100"/>
            <a:ext cx="20675440" cy="1013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704850"/>
            <a:ext cx="11334240" cy="83439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" y="-153811"/>
            <a:ext cx="14287500" cy="10432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" y="332678"/>
            <a:ext cx="11163300" cy="9088244"/>
          </a:xfrm>
          <a:prstGeom prst="rect">
            <a:avLst/>
          </a:prstGeom>
          <a:effectLst>
            <a:outerShdw blurRad="127000" dist="76200" dir="1236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5051" y="-292100"/>
            <a:ext cx="15760702" cy="10975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45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915" y="939800"/>
            <a:ext cx="11884270" cy="7874000"/>
          </a:xfrm>
          <a:prstGeom prst="rect">
            <a:avLst/>
          </a:prstGeom>
          <a:effectLst>
            <a:outerShdw blurRad="127000" dist="76200" dir="1236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Census Tract 33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563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5.</a:t>
            </a:r>
          </a:p>
        </p:txBody>
      </p:sp>
      <p:sp>
        <p:nvSpPr>
          <p:cNvPr id="460" name="Shape 460"/>
          <p:cNvSpPr/>
          <p:nvPr/>
        </p:nvSpPr>
        <p:spPr>
          <a:xfrm>
            <a:off x="2882900" y="8886545"/>
            <a:ext cx="7223405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C- Established (older) Wealthier Neighborhood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9550" y="-546100"/>
            <a:ext cx="14109700" cy="11379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creen shot 2011-05-24 at 6.23.4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26802" y="-7010400"/>
            <a:ext cx="29404204" cy="1838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3350" y="-814595"/>
            <a:ext cx="19024600" cy="10937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775" y="3848100"/>
            <a:ext cx="130048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4200" b="1"/>
              <a:t>Group Activity: </a:t>
            </a:r>
          </a:p>
          <a:p>
            <a:pPr lvl="0">
              <a:defRPr sz="1800"/>
            </a:pPr>
            <a:r>
              <a:rPr sz="4200" b="1"/>
              <a:t>Population Pyramids for Different US Cities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97050" y="-69960"/>
            <a:ext cx="17284700" cy="10111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Census Tract 36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563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6.</a:t>
            </a:r>
          </a:p>
        </p:txBody>
      </p:sp>
      <p:sp>
        <p:nvSpPr>
          <p:cNvPr id="472" name="Shape 472"/>
          <p:cNvSpPr/>
          <p:nvPr/>
        </p:nvSpPr>
        <p:spPr>
          <a:xfrm>
            <a:off x="2768600" y="8886545"/>
            <a:ext cx="7456196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G- Health Facility (with low population numbers)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Picture 47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9843" y="-330104"/>
            <a:ext cx="14251787" cy="108966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Screen shot 2011-05-24 at 6.21.0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18300" y="-5892800"/>
            <a:ext cx="27254200" cy="17044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12886" y="-68047"/>
            <a:ext cx="19703672" cy="994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47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2543" y="-584200"/>
            <a:ext cx="13909888" cy="11087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Census Tract 39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4531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7.</a:t>
            </a:r>
          </a:p>
        </p:txBody>
      </p:sp>
      <p:sp>
        <p:nvSpPr>
          <p:cNvPr id="484" name="Shape 484"/>
          <p:cNvSpPr/>
          <p:nvPr/>
        </p:nvSpPr>
        <p:spPr>
          <a:xfrm>
            <a:off x="2590800" y="8886545"/>
            <a:ext cx="6619799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I- Middle Income Suburban Neighborhood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668" y="-38100"/>
            <a:ext cx="14843936" cy="993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creen shot 2011-05-24 at 6.21.3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53024" y="-5740400"/>
            <a:ext cx="26825248" cy="1677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0731" y="-88900"/>
            <a:ext cx="15319362" cy="989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" y="-101600"/>
            <a:ext cx="12877800" cy="994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7101" y="-155831"/>
            <a:ext cx="14972102" cy="10185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57050" y="-983"/>
            <a:ext cx="26822400" cy="10177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Census Tract 58.0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056" y="-964046"/>
            <a:ext cx="14923248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Shape 497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8. </a:t>
            </a:r>
          </a:p>
        </p:txBody>
      </p:sp>
      <p:sp>
        <p:nvSpPr>
          <p:cNvPr id="498" name="Shape 498"/>
          <p:cNvSpPr/>
          <p:nvPr/>
        </p:nvSpPr>
        <p:spPr>
          <a:xfrm>
            <a:off x="3327400" y="8886545"/>
            <a:ext cx="5725948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A- Wealthy Suburban Neighborhood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1" animBg="1" advAuto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40414" y="-44450"/>
            <a:ext cx="17299253" cy="982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creen shot 2011-05-24 at 6.22.0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82925" y="-6450957"/>
            <a:ext cx="28186650" cy="17628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99459" y="-358262"/>
            <a:ext cx="19489518" cy="1029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47901" y="-409555"/>
            <a:ext cx="16145102" cy="1035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68700" y="-152400"/>
            <a:ext cx="20828000" cy="10078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4650" y="-650727"/>
            <a:ext cx="21551900" cy="107074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28950" y="-203200"/>
            <a:ext cx="19735800" cy="10213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298160" y="431800"/>
            <a:ext cx="12420601" cy="9043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Helpful Hints…</a:t>
            </a: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A. Ann Arbor, MI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University of Michigan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B. Buffalo county, SD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Crow Creek Indian Reservation, one of the 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   poorest counties in the United States</a:t>
            </a: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C. Fort Bragg, NC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United States Army Fort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D. Leavenworth, KS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United States Penitentiary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E. Manhattan, NYC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wealthy downtown, few large families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F. Northampton, MA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Smith College, an all girls college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3200">
              <a:uFill>
                <a:solidFill/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G. Punta Gorda, FL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retirement community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j-lt"/>
              <a:ea typeface="+mj-ea"/>
              <a:cs typeface="+mj-cs"/>
              <a:sym typeface="Helvetica Neue"/>
            </a:endParaRPr>
          </a:p>
          <a:p>
            <a:pPr marL="52019" marR="52019" lvl="0" algn="l" defTabSz="1168400">
              <a:buClr>
                <a:srgbClr val="000000"/>
              </a:buClr>
              <a:buFont typeface="Didot"/>
              <a:defRPr sz="1800"/>
            </a:pPr>
            <a:r>
              <a:rPr sz="32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H. Springfield, IL</a:t>
            </a:r>
            <a:r>
              <a:rPr sz="3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 - average American city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Census Tract 6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59840" y="-960120"/>
            <a:ext cx="14923009" cy="11531417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9.</a:t>
            </a:r>
          </a:p>
        </p:txBody>
      </p:sp>
      <p:sp>
        <p:nvSpPr>
          <p:cNvPr id="516" name="Shape 516"/>
          <p:cNvSpPr/>
          <p:nvPr/>
        </p:nvSpPr>
        <p:spPr>
          <a:xfrm>
            <a:off x="3251200" y="8886545"/>
            <a:ext cx="6496635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D- Rural Housing (outskirts of urban area)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" grpId="1" animBg="1" advAuto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-561102"/>
            <a:ext cx="14833600" cy="10975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creen shot 2011-05-24 at 6.23.1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50250" y="-5727700"/>
            <a:ext cx="27114500" cy="16957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7062" y="-782510"/>
            <a:ext cx="14884724" cy="1090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37050" y="-292100"/>
            <a:ext cx="22364700" cy="10367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78176" y="-205757"/>
            <a:ext cx="19646952" cy="1019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02100" y="-393700"/>
            <a:ext cx="21894800" cy="10370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/>
          </p:cNvSpPr>
          <p:nvPr>
            <p:ph type="title"/>
          </p:nvPr>
        </p:nvSpPr>
        <p:spPr>
          <a:xfrm>
            <a:off x="322900" y="150676"/>
            <a:ext cx="12681900" cy="1576524"/>
          </a:xfrm>
          <a:prstGeom prst="rect">
            <a:avLst/>
          </a:prstGeom>
        </p:spPr>
        <p:txBody>
          <a:bodyPr/>
          <a:lstStyle>
            <a:lvl1pPr algn="ctr">
              <a:lnSpc>
                <a:spcPct val="61000"/>
              </a:lnSpc>
              <a:defRPr sz="5200" b="1"/>
            </a:lvl1pPr>
          </a:lstStyle>
          <a:p>
            <a:pPr lvl="0">
              <a:defRPr sz="1800" b="0"/>
            </a:pPr>
            <a:r>
              <a:rPr sz="5200" b="1" dirty="0"/>
              <a:t>Knoxville Population Pyramid </a:t>
            </a:r>
            <a:r>
              <a:rPr sz="5200" b="1" dirty="0" smtClean="0"/>
              <a:t>Answers</a:t>
            </a:r>
            <a:endParaRPr sz="5200" b="1" dirty="0"/>
          </a:p>
        </p:txBody>
      </p:sp>
      <p:sp>
        <p:nvSpPr>
          <p:cNvPr id="531" name="Shape 531"/>
          <p:cNvSpPr>
            <a:spLocks noGrp="1"/>
          </p:cNvSpPr>
          <p:nvPr>
            <p:ph type="body" idx="1"/>
          </p:nvPr>
        </p:nvSpPr>
        <p:spPr>
          <a:xfrm>
            <a:off x="571500" y="2367770"/>
            <a:ext cx="12086182" cy="694133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F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H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B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E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C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G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I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A</a:t>
            </a:r>
          </a:p>
          <a:p>
            <a:pPr lvl="0">
              <a:lnSpc>
                <a:spcPct val="50000"/>
              </a:lnSpc>
              <a:buAutoNum type="arabicPeriod"/>
              <a:defRPr sz="1800">
                <a:solidFill>
                  <a:srgbClr val="000000"/>
                </a:solidFill>
              </a:defRPr>
            </a:pPr>
            <a:r>
              <a:rPr sz="9600" b="1" dirty="0"/>
              <a:t> 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new-and-improved-nashville-dining-list.png"/>
          <p:cNvPicPr/>
          <p:nvPr/>
        </p:nvPicPr>
        <p:blipFill>
          <a:blip r:embed="rId2">
            <a:alphaModFix amt="39000"/>
            <a:extLst/>
          </a:blip>
          <a:stretch>
            <a:fillRect/>
          </a:stretch>
        </p:blipFill>
        <p:spPr>
          <a:xfrm>
            <a:off x="-1291291" y="-50800"/>
            <a:ext cx="14698382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hape 5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" b="1">
                <a:solidFill>
                  <a:srgbClr val="FFFFFF"/>
                </a:solidFill>
              </a:rPr>
              <a:t>Nashville Metropolitan Area</a:t>
            </a:r>
          </a:p>
        </p:txBody>
      </p:sp>
      <p:sp>
        <p:nvSpPr>
          <p:cNvPr id="535" name="Shape 5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algn="ctr">
              <a:defRPr sz="4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Population Pyramid Activity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536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558800"/>
            <a:ext cx="8559800" cy="864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38" name="Shape 538"/>
          <p:cNvSpPr/>
          <p:nvPr/>
        </p:nvSpPr>
        <p:spPr>
          <a:xfrm>
            <a:off x="4411133" y="8098366"/>
            <a:ext cx="45720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400"/>
                </a:moveTo>
                <a:lnTo>
                  <a:pt x="3600" y="20400"/>
                </a:lnTo>
                <a:lnTo>
                  <a:pt x="8800" y="20400"/>
                </a:lnTo>
                <a:lnTo>
                  <a:pt x="12800" y="21600"/>
                </a:lnTo>
                <a:lnTo>
                  <a:pt x="16000" y="21600"/>
                </a:lnTo>
                <a:lnTo>
                  <a:pt x="18800" y="21000"/>
                </a:lnTo>
                <a:lnTo>
                  <a:pt x="21600" y="17700"/>
                </a:lnTo>
                <a:lnTo>
                  <a:pt x="21200" y="15300"/>
                </a:lnTo>
                <a:lnTo>
                  <a:pt x="20800" y="11700"/>
                </a:lnTo>
                <a:lnTo>
                  <a:pt x="20400" y="7800"/>
                </a:lnTo>
                <a:lnTo>
                  <a:pt x="20000" y="5400"/>
                </a:lnTo>
                <a:lnTo>
                  <a:pt x="20000" y="3000"/>
                </a:lnTo>
                <a:lnTo>
                  <a:pt x="20000" y="1200"/>
                </a:lnTo>
                <a:lnTo>
                  <a:pt x="6800" y="0"/>
                </a:lnTo>
                <a:lnTo>
                  <a:pt x="0" y="2040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39" name="Shape 539"/>
          <p:cNvSpPr/>
          <p:nvPr/>
        </p:nvSpPr>
        <p:spPr>
          <a:xfrm>
            <a:off x="2933700" y="4381500"/>
            <a:ext cx="1113367" cy="778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79" y="18783"/>
                </a:moveTo>
                <a:lnTo>
                  <a:pt x="21600" y="20074"/>
                </a:lnTo>
                <a:lnTo>
                  <a:pt x="20614" y="20661"/>
                </a:lnTo>
                <a:lnTo>
                  <a:pt x="18643" y="21600"/>
                </a:lnTo>
                <a:lnTo>
                  <a:pt x="17740" y="21600"/>
                </a:lnTo>
                <a:lnTo>
                  <a:pt x="16179" y="20661"/>
                </a:lnTo>
                <a:lnTo>
                  <a:pt x="15276" y="19604"/>
                </a:lnTo>
                <a:lnTo>
                  <a:pt x="14208" y="19370"/>
                </a:lnTo>
                <a:lnTo>
                  <a:pt x="13551" y="19370"/>
                </a:lnTo>
                <a:lnTo>
                  <a:pt x="12894" y="20543"/>
                </a:lnTo>
                <a:lnTo>
                  <a:pt x="12319" y="20543"/>
                </a:lnTo>
                <a:lnTo>
                  <a:pt x="11087" y="20074"/>
                </a:lnTo>
                <a:lnTo>
                  <a:pt x="10430" y="19839"/>
                </a:lnTo>
                <a:lnTo>
                  <a:pt x="9445" y="19487"/>
                </a:lnTo>
                <a:lnTo>
                  <a:pt x="8706" y="20074"/>
                </a:lnTo>
                <a:lnTo>
                  <a:pt x="8459" y="21130"/>
                </a:lnTo>
                <a:lnTo>
                  <a:pt x="7638" y="21365"/>
                </a:lnTo>
                <a:lnTo>
                  <a:pt x="6817" y="21248"/>
                </a:lnTo>
                <a:lnTo>
                  <a:pt x="5421" y="18430"/>
                </a:lnTo>
                <a:lnTo>
                  <a:pt x="4353" y="17257"/>
                </a:lnTo>
                <a:lnTo>
                  <a:pt x="2957" y="15378"/>
                </a:lnTo>
                <a:lnTo>
                  <a:pt x="1971" y="12913"/>
                </a:lnTo>
                <a:lnTo>
                  <a:pt x="986" y="11387"/>
                </a:lnTo>
                <a:lnTo>
                  <a:pt x="82" y="9626"/>
                </a:lnTo>
                <a:lnTo>
                  <a:pt x="0" y="7513"/>
                </a:lnTo>
                <a:lnTo>
                  <a:pt x="329" y="5400"/>
                </a:lnTo>
                <a:lnTo>
                  <a:pt x="1068" y="3052"/>
                </a:lnTo>
                <a:lnTo>
                  <a:pt x="2053" y="1409"/>
                </a:lnTo>
                <a:lnTo>
                  <a:pt x="2875" y="470"/>
                </a:lnTo>
                <a:lnTo>
                  <a:pt x="4353" y="0"/>
                </a:lnTo>
                <a:lnTo>
                  <a:pt x="6078" y="470"/>
                </a:lnTo>
                <a:lnTo>
                  <a:pt x="7310" y="1761"/>
                </a:lnTo>
                <a:lnTo>
                  <a:pt x="8541" y="3404"/>
                </a:lnTo>
                <a:lnTo>
                  <a:pt x="10102" y="4930"/>
                </a:lnTo>
                <a:lnTo>
                  <a:pt x="11252" y="7278"/>
                </a:lnTo>
                <a:lnTo>
                  <a:pt x="12073" y="9978"/>
                </a:lnTo>
                <a:lnTo>
                  <a:pt x="12976" y="12326"/>
                </a:lnTo>
                <a:lnTo>
                  <a:pt x="13880" y="14322"/>
                </a:lnTo>
                <a:lnTo>
                  <a:pt x="14783" y="16317"/>
                </a:lnTo>
                <a:lnTo>
                  <a:pt x="16262" y="17843"/>
                </a:lnTo>
                <a:lnTo>
                  <a:pt x="17576" y="19135"/>
                </a:lnTo>
                <a:lnTo>
                  <a:pt x="18808" y="19604"/>
                </a:lnTo>
                <a:lnTo>
                  <a:pt x="19957" y="19722"/>
                </a:lnTo>
                <a:lnTo>
                  <a:pt x="20779" y="18783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5008033" y="5321300"/>
            <a:ext cx="228601" cy="13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21600"/>
                </a:moveTo>
                <a:lnTo>
                  <a:pt x="15600" y="17018"/>
                </a:lnTo>
                <a:lnTo>
                  <a:pt x="20000" y="14400"/>
                </a:lnTo>
                <a:lnTo>
                  <a:pt x="21600" y="10473"/>
                </a:lnTo>
                <a:lnTo>
                  <a:pt x="8800" y="0"/>
                </a:lnTo>
                <a:lnTo>
                  <a:pt x="3200" y="3927"/>
                </a:lnTo>
                <a:lnTo>
                  <a:pt x="0" y="9164"/>
                </a:lnTo>
                <a:lnTo>
                  <a:pt x="3600" y="13745"/>
                </a:lnTo>
                <a:lnTo>
                  <a:pt x="15600" y="2160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6451600" y="4258733"/>
            <a:ext cx="664634" cy="778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01" y="11035"/>
                </a:moveTo>
                <a:lnTo>
                  <a:pt x="5366" y="10096"/>
                </a:lnTo>
                <a:lnTo>
                  <a:pt x="8530" y="8100"/>
                </a:lnTo>
                <a:lnTo>
                  <a:pt x="11006" y="5987"/>
                </a:lnTo>
                <a:lnTo>
                  <a:pt x="12520" y="3991"/>
                </a:lnTo>
                <a:lnTo>
                  <a:pt x="13896" y="2113"/>
                </a:lnTo>
                <a:lnTo>
                  <a:pt x="15271" y="939"/>
                </a:lnTo>
                <a:lnTo>
                  <a:pt x="15959" y="117"/>
                </a:lnTo>
                <a:lnTo>
                  <a:pt x="17610" y="0"/>
                </a:lnTo>
                <a:lnTo>
                  <a:pt x="19124" y="704"/>
                </a:lnTo>
                <a:lnTo>
                  <a:pt x="19811" y="1057"/>
                </a:lnTo>
                <a:lnTo>
                  <a:pt x="19949" y="1878"/>
                </a:lnTo>
                <a:lnTo>
                  <a:pt x="20362" y="3522"/>
                </a:lnTo>
                <a:lnTo>
                  <a:pt x="20775" y="5635"/>
                </a:lnTo>
                <a:lnTo>
                  <a:pt x="21325" y="7278"/>
                </a:lnTo>
                <a:lnTo>
                  <a:pt x="21600" y="8687"/>
                </a:lnTo>
                <a:lnTo>
                  <a:pt x="20224" y="10800"/>
                </a:lnTo>
                <a:lnTo>
                  <a:pt x="18298" y="12913"/>
                </a:lnTo>
                <a:lnTo>
                  <a:pt x="16922" y="14087"/>
                </a:lnTo>
                <a:lnTo>
                  <a:pt x="15547" y="14557"/>
                </a:lnTo>
                <a:lnTo>
                  <a:pt x="13896" y="13970"/>
                </a:lnTo>
                <a:lnTo>
                  <a:pt x="10869" y="14087"/>
                </a:lnTo>
                <a:lnTo>
                  <a:pt x="8805" y="14204"/>
                </a:lnTo>
                <a:lnTo>
                  <a:pt x="6879" y="15143"/>
                </a:lnTo>
                <a:lnTo>
                  <a:pt x="6329" y="17609"/>
                </a:lnTo>
                <a:lnTo>
                  <a:pt x="5228" y="20543"/>
                </a:lnTo>
                <a:lnTo>
                  <a:pt x="3302" y="21600"/>
                </a:lnTo>
                <a:lnTo>
                  <a:pt x="1376" y="21483"/>
                </a:lnTo>
                <a:lnTo>
                  <a:pt x="0" y="20191"/>
                </a:lnTo>
                <a:lnTo>
                  <a:pt x="0" y="18430"/>
                </a:lnTo>
                <a:lnTo>
                  <a:pt x="275" y="16083"/>
                </a:lnTo>
                <a:lnTo>
                  <a:pt x="1101" y="14322"/>
                </a:lnTo>
                <a:lnTo>
                  <a:pt x="1926" y="12326"/>
                </a:lnTo>
                <a:lnTo>
                  <a:pt x="2201" y="11035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4406900" y="5439833"/>
            <a:ext cx="241300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21" y="18327"/>
                </a:moveTo>
                <a:lnTo>
                  <a:pt x="21221" y="21600"/>
                </a:lnTo>
                <a:lnTo>
                  <a:pt x="18189" y="21600"/>
                </a:lnTo>
                <a:lnTo>
                  <a:pt x="12505" y="21273"/>
                </a:lnTo>
                <a:lnTo>
                  <a:pt x="0" y="18327"/>
                </a:lnTo>
                <a:lnTo>
                  <a:pt x="9853" y="19636"/>
                </a:lnTo>
                <a:lnTo>
                  <a:pt x="10989" y="0"/>
                </a:lnTo>
                <a:lnTo>
                  <a:pt x="21600" y="327"/>
                </a:lnTo>
                <a:lnTo>
                  <a:pt x="18568" y="14400"/>
                </a:lnTo>
                <a:lnTo>
                  <a:pt x="20084" y="17018"/>
                </a:lnTo>
                <a:lnTo>
                  <a:pt x="21221" y="18327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4216400" y="5543550"/>
            <a:ext cx="374650" cy="219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278"/>
                </a:moveTo>
                <a:lnTo>
                  <a:pt x="21600" y="20974"/>
                </a:lnTo>
                <a:lnTo>
                  <a:pt x="8969" y="18157"/>
                </a:lnTo>
                <a:lnTo>
                  <a:pt x="7139" y="17530"/>
                </a:lnTo>
                <a:lnTo>
                  <a:pt x="5492" y="20035"/>
                </a:lnTo>
                <a:lnTo>
                  <a:pt x="5125" y="21600"/>
                </a:lnTo>
                <a:lnTo>
                  <a:pt x="2929" y="17843"/>
                </a:lnTo>
                <a:lnTo>
                  <a:pt x="1831" y="13774"/>
                </a:lnTo>
                <a:lnTo>
                  <a:pt x="366" y="10330"/>
                </a:lnTo>
                <a:lnTo>
                  <a:pt x="0" y="7826"/>
                </a:lnTo>
                <a:lnTo>
                  <a:pt x="2380" y="7200"/>
                </a:lnTo>
                <a:lnTo>
                  <a:pt x="4576" y="0"/>
                </a:lnTo>
                <a:lnTo>
                  <a:pt x="7688" y="5635"/>
                </a:lnTo>
                <a:lnTo>
                  <a:pt x="17390" y="6887"/>
                </a:lnTo>
                <a:lnTo>
                  <a:pt x="17390" y="14713"/>
                </a:lnTo>
                <a:lnTo>
                  <a:pt x="19220" y="15339"/>
                </a:lnTo>
                <a:lnTo>
                  <a:pt x="21600" y="16278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4" name="Shape 544"/>
          <p:cNvSpPr/>
          <p:nvPr/>
        </p:nvSpPr>
        <p:spPr>
          <a:xfrm>
            <a:off x="3848100" y="6218766"/>
            <a:ext cx="660400" cy="2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5" y="0"/>
                </a:moveTo>
                <a:lnTo>
                  <a:pt x="1385" y="6120"/>
                </a:lnTo>
                <a:lnTo>
                  <a:pt x="554" y="10440"/>
                </a:lnTo>
                <a:lnTo>
                  <a:pt x="0" y="15480"/>
                </a:lnTo>
                <a:lnTo>
                  <a:pt x="20769" y="21600"/>
                </a:lnTo>
                <a:lnTo>
                  <a:pt x="21600" y="15120"/>
                </a:lnTo>
                <a:lnTo>
                  <a:pt x="20215" y="14040"/>
                </a:lnTo>
                <a:lnTo>
                  <a:pt x="18415" y="11160"/>
                </a:lnTo>
                <a:lnTo>
                  <a:pt x="17446" y="7560"/>
                </a:lnTo>
                <a:lnTo>
                  <a:pt x="15369" y="7560"/>
                </a:lnTo>
                <a:lnTo>
                  <a:pt x="13985" y="4680"/>
                </a:lnTo>
                <a:lnTo>
                  <a:pt x="12462" y="3600"/>
                </a:lnTo>
                <a:lnTo>
                  <a:pt x="9277" y="2160"/>
                </a:lnTo>
                <a:lnTo>
                  <a:pt x="6369" y="1080"/>
                </a:lnTo>
                <a:lnTo>
                  <a:pt x="3600" y="720"/>
                </a:lnTo>
                <a:lnTo>
                  <a:pt x="1385" y="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5" name="Shape 545"/>
          <p:cNvSpPr/>
          <p:nvPr/>
        </p:nvSpPr>
        <p:spPr>
          <a:xfrm>
            <a:off x="2708275" y="6419850"/>
            <a:ext cx="847725" cy="749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0" y="21600"/>
                </a:moveTo>
                <a:lnTo>
                  <a:pt x="11649" y="20319"/>
                </a:lnTo>
                <a:lnTo>
                  <a:pt x="17960" y="21325"/>
                </a:lnTo>
                <a:lnTo>
                  <a:pt x="18283" y="19220"/>
                </a:lnTo>
                <a:lnTo>
                  <a:pt x="18930" y="16200"/>
                </a:lnTo>
                <a:lnTo>
                  <a:pt x="19739" y="13729"/>
                </a:lnTo>
                <a:lnTo>
                  <a:pt x="19982" y="11349"/>
                </a:lnTo>
                <a:lnTo>
                  <a:pt x="20063" y="8969"/>
                </a:lnTo>
                <a:lnTo>
                  <a:pt x="20953" y="7505"/>
                </a:lnTo>
                <a:lnTo>
                  <a:pt x="21600" y="5583"/>
                </a:lnTo>
                <a:lnTo>
                  <a:pt x="21600" y="4027"/>
                </a:lnTo>
                <a:lnTo>
                  <a:pt x="20791" y="2929"/>
                </a:lnTo>
                <a:lnTo>
                  <a:pt x="19173" y="2746"/>
                </a:lnTo>
                <a:lnTo>
                  <a:pt x="17393" y="2563"/>
                </a:lnTo>
                <a:lnTo>
                  <a:pt x="16746" y="2563"/>
                </a:lnTo>
                <a:lnTo>
                  <a:pt x="15452" y="5858"/>
                </a:lnTo>
                <a:lnTo>
                  <a:pt x="15047" y="6315"/>
                </a:lnTo>
                <a:lnTo>
                  <a:pt x="14885" y="4576"/>
                </a:lnTo>
                <a:lnTo>
                  <a:pt x="14885" y="2014"/>
                </a:lnTo>
                <a:lnTo>
                  <a:pt x="14885" y="0"/>
                </a:lnTo>
                <a:lnTo>
                  <a:pt x="13510" y="458"/>
                </a:lnTo>
                <a:lnTo>
                  <a:pt x="12701" y="1739"/>
                </a:lnTo>
                <a:cubicBezTo>
                  <a:pt x="12701" y="1739"/>
                  <a:pt x="12054" y="3478"/>
                  <a:pt x="11892" y="3478"/>
                </a:cubicBezTo>
                <a:cubicBezTo>
                  <a:pt x="11730" y="3478"/>
                  <a:pt x="10598" y="5308"/>
                  <a:pt x="10598" y="5308"/>
                </a:cubicBezTo>
                <a:lnTo>
                  <a:pt x="8252" y="6132"/>
                </a:lnTo>
                <a:lnTo>
                  <a:pt x="4611" y="7505"/>
                </a:lnTo>
                <a:lnTo>
                  <a:pt x="2912" y="8420"/>
                </a:lnTo>
                <a:lnTo>
                  <a:pt x="1699" y="8603"/>
                </a:lnTo>
                <a:lnTo>
                  <a:pt x="324" y="8786"/>
                </a:lnTo>
                <a:lnTo>
                  <a:pt x="0" y="9885"/>
                </a:lnTo>
                <a:lnTo>
                  <a:pt x="0" y="11990"/>
                </a:lnTo>
                <a:lnTo>
                  <a:pt x="809" y="12356"/>
                </a:lnTo>
                <a:lnTo>
                  <a:pt x="1052" y="14003"/>
                </a:lnTo>
                <a:lnTo>
                  <a:pt x="1133" y="14919"/>
                </a:lnTo>
                <a:lnTo>
                  <a:pt x="3155" y="15102"/>
                </a:lnTo>
                <a:lnTo>
                  <a:pt x="3074" y="16200"/>
                </a:lnTo>
                <a:lnTo>
                  <a:pt x="2831" y="17024"/>
                </a:lnTo>
                <a:lnTo>
                  <a:pt x="2831" y="18214"/>
                </a:lnTo>
                <a:lnTo>
                  <a:pt x="2751" y="19953"/>
                </a:lnTo>
                <a:lnTo>
                  <a:pt x="2912" y="20685"/>
                </a:lnTo>
                <a:lnTo>
                  <a:pt x="10840" y="2160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4641850" y="5089525"/>
            <a:ext cx="460375" cy="327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905"/>
                </a:moveTo>
                <a:lnTo>
                  <a:pt x="21451" y="15309"/>
                </a:lnTo>
                <a:lnTo>
                  <a:pt x="19217" y="16986"/>
                </a:lnTo>
                <a:lnTo>
                  <a:pt x="17429" y="19503"/>
                </a:lnTo>
                <a:lnTo>
                  <a:pt x="15194" y="19922"/>
                </a:lnTo>
                <a:lnTo>
                  <a:pt x="12364" y="21600"/>
                </a:lnTo>
                <a:lnTo>
                  <a:pt x="9385" y="21600"/>
                </a:lnTo>
                <a:lnTo>
                  <a:pt x="5214" y="20132"/>
                </a:lnTo>
                <a:lnTo>
                  <a:pt x="3128" y="15938"/>
                </a:lnTo>
                <a:lnTo>
                  <a:pt x="1639" y="13631"/>
                </a:lnTo>
                <a:lnTo>
                  <a:pt x="745" y="11115"/>
                </a:lnTo>
                <a:lnTo>
                  <a:pt x="0" y="9227"/>
                </a:lnTo>
                <a:lnTo>
                  <a:pt x="2234" y="7340"/>
                </a:lnTo>
                <a:lnTo>
                  <a:pt x="3128" y="4404"/>
                </a:lnTo>
                <a:lnTo>
                  <a:pt x="3426" y="1049"/>
                </a:lnTo>
                <a:lnTo>
                  <a:pt x="4618" y="0"/>
                </a:lnTo>
                <a:lnTo>
                  <a:pt x="7150" y="0"/>
                </a:lnTo>
                <a:lnTo>
                  <a:pt x="8789" y="839"/>
                </a:lnTo>
                <a:lnTo>
                  <a:pt x="10130" y="839"/>
                </a:lnTo>
                <a:lnTo>
                  <a:pt x="11470" y="629"/>
                </a:lnTo>
                <a:lnTo>
                  <a:pt x="11917" y="2936"/>
                </a:lnTo>
                <a:lnTo>
                  <a:pt x="13407" y="4823"/>
                </a:lnTo>
                <a:lnTo>
                  <a:pt x="15492" y="7969"/>
                </a:lnTo>
                <a:lnTo>
                  <a:pt x="17429" y="9437"/>
                </a:lnTo>
                <a:lnTo>
                  <a:pt x="19663" y="10276"/>
                </a:lnTo>
                <a:lnTo>
                  <a:pt x="21600" y="10905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547" name="Shape 547"/>
          <p:cNvSpPr/>
          <p:nvPr/>
        </p:nvSpPr>
        <p:spPr>
          <a:xfrm>
            <a:off x="3441699" y="421004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B</a:t>
            </a:r>
          </a:p>
        </p:txBody>
      </p:sp>
      <p:sp>
        <p:nvSpPr>
          <p:cNvPr id="548" name="Shape 548"/>
          <p:cNvSpPr/>
          <p:nvPr/>
        </p:nvSpPr>
        <p:spPr>
          <a:xfrm>
            <a:off x="5105399" y="53974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G</a:t>
            </a:r>
          </a:p>
        </p:txBody>
      </p:sp>
      <p:sp>
        <p:nvSpPr>
          <p:cNvPr id="549" name="Shape 549"/>
          <p:cNvSpPr/>
          <p:nvPr/>
        </p:nvSpPr>
        <p:spPr>
          <a:xfrm>
            <a:off x="6870699" y="47370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H</a:t>
            </a:r>
          </a:p>
        </p:txBody>
      </p:sp>
      <p:sp>
        <p:nvSpPr>
          <p:cNvPr id="550" name="Shape 550"/>
          <p:cNvSpPr/>
          <p:nvPr/>
        </p:nvSpPr>
        <p:spPr>
          <a:xfrm>
            <a:off x="4622799" y="55371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D</a:t>
            </a:r>
          </a:p>
        </p:txBody>
      </p:sp>
      <p:sp>
        <p:nvSpPr>
          <p:cNvPr id="551" name="Shape 551"/>
          <p:cNvSpPr/>
          <p:nvPr/>
        </p:nvSpPr>
        <p:spPr>
          <a:xfrm>
            <a:off x="3822699" y="55371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C</a:t>
            </a:r>
          </a:p>
        </p:txBody>
      </p:sp>
      <p:sp>
        <p:nvSpPr>
          <p:cNvPr id="552" name="Shape 552"/>
          <p:cNvSpPr/>
          <p:nvPr/>
        </p:nvSpPr>
        <p:spPr>
          <a:xfrm>
            <a:off x="3949699" y="64515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E</a:t>
            </a:r>
          </a:p>
        </p:txBody>
      </p:sp>
      <p:sp>
        <p:nvSpPr>
          <p:cNvPr id="553" name="Shape 553"/>
          <p:cNvSpPr/>
          <p:nvPr/>
        </p:nvSpPr>
        <p:spPr>
          <a:xfrm>
            <a:off x="2692399" y="61975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A</a:t>
            </a:r>
          </a:p>
        </p:txBody>
      </p:sp>
      <p:sp>
        <p:nvSpPr>
          <p:cNvPr id="554" name="Shape 554"/>
          <p:cNvSpPr/>
          <p:nvPr/>
        </p:nvSpPr>
        <p:spPr>
          <a:xfrm>
            <a:off x="4876799" y="47751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F</a:t>
            </a:r>
          </a:p>
        </p:txBody>
      </p:sp>
      <p:sp>
        <p:nvSpPr>
          <p:cNvPr id="555" name="Shape 555"/>
          <p:cNvSpPr/>
          <p:nvPr/>
        </p:nvSpPr>
        <p:spPr>
          <a:xfrm>
            <a:off x="4864099" y="81787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I</a:t>
            </a:r>
          </a:p>
        </p:txBody>
      </p:sp>
      <p:graphicFrame>
        <p:nvGraphicFramePr>
          <p:cNvPr id="556" name="Table 556"/>
          <p:cNvGraphicFramePr/>
          <p:nvPr/>
        </p:nvGraphicFramePr>
        <p:xfrm>
          <a:off x="9283700" y="584198"/>
          <a:ext cx="3238500" cy="849629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79500"/>
                <a:gridCol w="1079500"/>
                <a:gridCol w="1079500"/>
              </a:tblGrid>
              <a:tr h="772391">
                <a:tc gridSpan="3"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SELECTED POPULATION PYRAMIDS IN THE NASHVILLE METROPOLITAN AREA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8227">
                <a:tc gridSpan="3"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Directions: Match up each population pyramid with the correct letter on the map.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9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10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11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3200">
                          <a:solidFill>
                            <a:srgbClr val="0000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Chart 130"/>
          <p:cNvGraphicFramePr/>
          <p:nvPr/>
        </p:nvGraphicFramePr>
        <p:xfrm>
          <a:off x="2666" y="1232605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1" name="Shape 131"/>
          <p:cNvSpPr/>
          <p:nvPr/>
        </p:nvSpPr>
        <p:spPr>
          <a:xfrm>
            <a:off x="7487910" y="1995991"/>
            <a:ext cx="4689137" cy="1484969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B.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Buffalo County, SD</a:t>
            </a:r>
          </a:p>
        </p:txBody>
      </p:sp>
      <p:sp>
        <p:nvSpPr>
          <p:cNvPr id="132" name="Shape 132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1</a:t>
            </a:r>
          </a:p>
        </p:txBody>
      </p:sp>
      <p:sp>
        <p:nvSpPr>
          <p:cNvPr id="133" name="Shape 133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Nashville Population Pyramid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589" y="-229177"/>
            <a:ext cx="13213978" cy="1021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Prison 13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hape 561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1._____________________________________________</a:t>
            </a:r>
          </a:p>
        </p:txBody>
      </p:sp>
      <p:sp>
        <p:nvSpPr>
          <p:cNvPr id="562" name="Shape 562"/>
          <p:cNvSpPr/>
          <p:nvPr/>
        </p:nvSpPr>
        <p:spPr>
          <a:xfrm>
            <a:off x="4800600" y="4445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Poor- 148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2._____________________________________________</a:t>
            </a:r>
          </a:p>
        </p:txBody>
      </p:sp>
      <p:sp>
        <p:nvSpPr>
          <p:cNvPr id="566" name="Shape 566"/>
          <p:cNvSpPr/>
          <p:nvPr/>
        </p:nvSpPr>
        <p:spPr>
          <a:xfrm>
            <a:off x="4800600" y="3429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Middle Class- 154.0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69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3._____________________________________________</a:t>
            </a:r>
          </a:p>
        </p:txBody>
      </p:sp>
      <p:sp>
        <p:nvSpPr>
          <p:cNvPr id="570" name="Shape 570"/>
          <p:cNvSpPr/>
          <p:nvPr/>
        </p:nvSpPr>
        <p:spPr>
          <a:xfrm>
            <a:off x="4800600" y="3556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Vanderbilt- 164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4._____________________________________________</a:t>
            </a:r>
          </a:p>
        </p:txBody>
      </p:sp>
      <p:sp>
        <p:nvSpPr>
          <p:cNvPr id="574" name="Shape 574"/>
          <p:cNvSpPr/>
          <p:nvPr/>
        </p:nvSpPr>
        <p:spPr>
          <a:xfrm>
            <a:off x="4800600" y="3429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West End 168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hape 577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5._____________________________________________</a:t>
            </a:r>
          </a:p>
        </p:txBody>
      </p:sp>
      <p:sp>
        <p:nvSpPr>
          <p:cNvPr id="578" name="Shape 578"/>
          <p:cNvSpPr/>
          <p:nvPr/>
        </p:nvSpPr>
        <p:spPr>
          <a:xfrm>
            <a:off x="4800600" y="3429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Retirement- 179.0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hape 581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6._____________________________________________</a:t>
            </a:r>
          </a:p>
        </p:txBody>
      </p:sp>
      <p:sp>
        <p:nvSpPr>
          <p:cNvPr id="582" name="Shape 582"/>
          <p:cNvSpPr/>
          <p:nvPr/>
        </p:nvSpPr>
        <p:spPr>
          <a:xfrm>
            <a:off x="4800600" y="3429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Old:Wealthy- 184.09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hape 585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7._____________________________________________</a:t>
            </a:r>
          </a:p>
        </p:txBody>
      </p:sp>
      <p:sp>
        <p:nvSpPr>
          <p:cNvPr id="586" name="Shape 586"/>
          <p:cNvSpPr/>
          <p:nvPr/>
        </p:nvSpPr>
        <p:spPr>
          <a:xfrm>
            <a:off x="4800600" y="3429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Downtown-19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8624" y="-1104900"/>
            <a:ext cx="15482048" cy="11963400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8._____________________________________________</a:t>
            </a:r>
          </a:p>
        </p:txBody>
      </p:sp>
      <p:sp>
        <p:nvSpPr>
          <p:cNvPr id="590" name="Shape 590"/>
          <p:cNvSpPr/>
          <p:nvPr/>
        </p:nvSpPr>
        <p:spPr>
          <a:xfrm>
            <a:off x="4800600" y="342900"/>
            <a:ext cx="4521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502.06, Williamson County-Wealth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Shape 593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9._____________________________________________</a:t>
            </a:r>
          </a:p>
        </p:txBody>
      </p:sp>
      <p:sp>
        <p:nvSpPr>
          <p:cNvPr id="594" name="Shape 594"/>
          <p:cNvSpPr/>
          <p:nvPr/>
        </p:nvSpPr>
        <p:spPr>
          <a:xfrm>
            <a:off x="4800600" y="342900"/>
            <a:ext cx="4902200" cy="7112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7490" y="-172685"/>
            <a:ext cx="16164580" cy="1038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6909" y="7569200"/>
            <a:ext cx="1786891" cy="1778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37" name="Picture 13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400" y="363895"/>
            <a:ext cx="6883400" cy="437761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Nashville Population Pyramid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4589" y="-229177"/>
            <a:ext cx="13213978" cy="1021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Picture 597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558800"/>
            <a:ext cx="8559800" cy="8648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599" name="Shape 599"/>
          <p:cNvSpPr/>
          <p:nvPr/>
        </p:nvSpPr>
        <p:spPr>
          <a:xfrm>
            <a:off x="4411133" y="8098366"/>
            <a:ext cx="457201" cy="609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400"/>
                </a:moveTo>
                <a:lnTo>
                  <a:pt x="3600" y="20400"/>
                </a:lnTo>
                <a:lnTo>
                  <a:pt x="8800" y="20400"/>
                </a:lnTo>
                <a:lnTo>
                  <a:pt x="12800" y="21600"/>
                </a:lnTo>
                <a:lnTo>
                  <a:pt x="16000" y="21600"/>
                </a:lnTo>
                <a:lnTo>
                  <a:pt x="18800" y="21000"/>
                </a:lnTo>
                <a:lnTo>
                  <a:pt x="21600" y="17700"/>
                </a:lnTo>
                <a:lnTo>
                  <a:pt x="21200" y="15300"/>
                </a:lnTo>
                <a:lnTo>
                  <a:pt x="20800" y="11700"/>
                </a:lnTo>
                <a:lnTo>
                  <a:pt x="20400" y="7800"/>
                </a:lnTo>
                <a:lnTo>
                  <a:pt x="20000" y="5400"/>
                </a:lnTo>
                <a:lnTo>
                  <a:pt x="20000" y="3000"/>
                </a:lnTo>
                <a:lnTo>
                  <a:pt x="20000" y="1200"/>
                </a:lnTo>
                <a:lnTo>
                  <a:pt x="6800" y="0"/>
                </a:lnTo>
                <a:lnTo>
                  <a:pt x="0" y="2040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2933700" y="4381500"/>
            <a:ext cx="1113367" cy="778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79" y="18783"/>
                </a:moveTo>
                <a:lnTo>
                  <a:pt x="21600" y="20074"/>
                </a:lnTo>
                <a:lnTo>
                  <a:pt x="20614" y="20661"/>
                </a:lnTo>
                <a:lnTo>
                  <a:pt x="18643" y="21600"/>
                </a:lnTo>
                <a:lnTo>
                  <a:pt x="17740" y="21600"/>
                </a:lnTo>
                <a:lnTo>
                  <a:pt x="16179" y="20661"/>
                </a:lnTo>
                <a:lnTo>
                  <a:pt x="15276" y="19604"/>
                </a:lnTo>
                <a:lnTo>
                  <a:pt x="14208" y="19370"/>
                </a:lnTo>
                <a:lnTo>
                  <a:pt x="13551" y="19370"/>
                </a:lnTo>
                <a:lnTo>
                  <a:pt x="12894" y="20543"/>
                </a:lnTo>
                <a:lnTo>
                  <a:pt x="12319" y="20543"/>
                </a:lnTo>
                <a:lnTo>
                  <a:pt x="11087" y="20074"/>
                </a:lnTo>
                <a:lnTo>
                  <a:pt x="10430" y="19839"/>
                </a:lnTo>
                <a:lnTo>
                  <a:pt x="9445" y="19487"/>
                </a:lnTo>
                <a:lnTo>
                  <a:pt x="8706" y="20074"/>
                </a:lnTo>
                <a:lnTo>
                  <a:pt x="8459" y="21130"/>
                </a:lnTo>
                <a:lnTo>
                  <a:pt x="7638" y="21365"/>
                </a:lnTo>
                <a:lnTo>
                  <a:pt x="6817" y="21248"/>
                </a:lnTo>
                <a:lnTo>
                  <a:pt x="5421" y="18430"/>
                </a:lnTo>
                <a:lnTo>
                  <a:pt x="4353" y="17257"/>
                </a:lnTo>
                <a:lnTo>
                  <a:pt x="2957" y="15378"/>
                </a:lnTo>
                <a:lnTo>
                  <a:pt x="1971" y="12913"/>
                </a:lnTo>
                <a:lnTo>
                  <a:pt x="986" y="11387"/>
                </a:lnTo>
                <a:lnTo>
                  <a:pt x="82" y="9626"/>
                </a:lnTo>
                <a:lnTo>
                  <a:pt x="0" y="7513"/>
                </a:lnTo>
                <a:lnTo>
                  <a:pt x="329" y="5400"/>
                </a:lnTo>
                <a:lnTo>
                  <a:pt x="1068" y="3052"/>
                </a:lnTo>
                <a:lnTo>
                  <a:pt x="2053" y="1409"/>
                </a:lnTo>
                <a:lnTo>
                  <a:pt x="2875" y="470"/>
                </a:lnTo>
                <a:lnTo>
                  <a:pt x="4353" y="0"/>
                </a:lnTo>
                <a:lnTo>
                  <a:pt x="6078" y="470"/>
                </a:lnTo>
                <a:lnTo>
                  <a:pt x="7310" y="1761"/>
                </a:lnTo>
                <a:lnTo>
                  <a:pt x="8541" y="3404"/>
                </a:lnTo>
                <a:lnTo>
                  <a:pt x="10102" y="4930"/>
                </a:lnTo>
                <a:lnTo>
                  <a:pt x="11252" y="7278"/>
                </a:lnTo>
                <a:lnTo>
                  <a:pt x="12073" y="9978"/>
                </a:lnTo>
                <a:lnTo>
                  <a:pt x="12976" y="12326"/>
                </a:lnTo>
                <a:lnTo>
                  <a:pt x="13880" y="14322"/>
                </a:lnTo>
                <a:lnTo>
                  <a:pt x="14783" y="16317"/>
                </a:lnTo>
                <a:lnTo>
                  <a:pt x="16262" y="17843"/>
                </a:lnTo>
                <a:lnTo>
                  <a:pt x="17576" y="19135"/>
                </a:lnTo>
                <a:lnTo>
                  <a:pt x="18808" y="19604"/>
                </a:lnTo>
                <a:lnTo>
                  <a:pt x="19957" y="19722"/>
                </a:lnTo>
                <a:lnTo>
                  <a:pt x="20779" y="18783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5008033" y="5321300"/>
            <a:ext cx="228601" cy="13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21600"/>
                </a:moveTo>
                <a:lnTo>
                  <a:pt x="15600" y="17018"/>
                </a:lnTo>
                <a:lnTo>
                  <a:pt x="20000" y="14400"/>
                </a:lnTo>
                <a:lnTo>
                  <a:pt x="21600" y="10473"/>
                </a:lnTo>
                <a:lnTo>
                  <a:pt x="8800" y="0"/>
                </a:lnTo>
                <a:lnTo>
                  <a:pt x="3200" y="3927"/>
                </a:lnTo>
                <a:lnTo>
                  <a:pt x="0" y="9164"/>
                </a:lnTo>
                <a:lnTo>
                  <a:pt x="3600" y="13745"/>
                </a:lnTo>
                <a:lnTo>
                  <a:pt x="15600" y="2160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6451600" y="4258733"/>
            <a:ext cx="664634" cy="778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01" y="11035"/>
                </a:moveTo>
                <a:lnTo>
                  <a:pt x="5366" y="10096"/>
                </a:lnTo>
                <a:lnTo>
                  <a:pt x="8530" y="8100"/>
                </a:lnTo>
                <a:lnTo>
                  <a:pt x="11006" y="5987"/>
                </a:lnTo>
                <a:lnTo>
                  <a:pt x="12520" y="3991"/>
                </a:lnTo>
                <a:lnTo>
                  <a:pt x="13896" y="2113"/>
                </a:lnTo>
                <a:lnTo>
                  <a:pt x="15271" y="939"/>
                </a:lnTo>
                <a:lnTo>
                  <a:pt x="15959" y="117"/>
                </a:lnTo>
                <a:lnTo>
                  <a:pt x="17610" y="0"/>
                </a:lnTo>
                <a:lnTo>
                  <a:pt x="19124" y="704"/>
                </a:lnTo>
                <a:lnTo>
                  <a:pt x="19811" y="1057"/>
                </a:lnTo>
                <a:lnTo>
                  <a:pt x="19949" y="1878"/>
                </a:lnTo>
                <a:lnTo>
                  <a:pt x="20362" y="3522"/>
                </a:lnTo>
                <a:lnTo>
                  <a:pt x="20775" y="5635"/>
                </a:lnTo>
                <a:lnTo>
                  <a:pt x="21325" y="7278"/>
                </a:lnTo>
                <a:lnTo>
                  <a:pt x="21600" y="8687"/>
                </a:lnTo>
                <a:lnTo>
                  <a:pt x="20224" y="10800"/>
                </a:lnTo>
                <a:lnTo>
                  <a:pt x="18298" y="12913"/>
                </a:lnTo>
                <a:lnTo>
                  <a:pt x="16922" y="14087"/>
                </a:lnTo>
                <a:lnTo>
                  <a:pt x="15547" y="14557"/>
                </a:lnTo>
                <a:lnTo>
                  <a:pt x="13896" y="13970"/>
                </a:lnTo>
                <a:lnTo>
                  <a:pt x="10869" y="14087"/>
                </a:lnTo>
                <a:lnTo>
                  <a:pt x="8805" y="14204"/>
                </a:lnTo>
                <a:lnTo>
                  <a:pt x="6879" y="15143"/>
                </a:lnTo>
                <a:lnTo>
                  <a:pt x="6329" y="17609"/>
                </a:lnTo>
                <a:lnTo>
                  <a:pt x="5228" y="20543"/>
                </a:lnTo>
                <a:lnTo>
                  <a:pt x="3302" y="21600"/>
                </a:lnTo>
                <a:lnTo>
                  <a:pt x="1376" y="21483"/>
                </a:lnTo>
                <a:lnTo>
                  <a:pt x="0" y="20191"/>
                </a:lnTo>
                <a:lnTo>
                  <a:pt x="0" y="18430"/>
                </a:lnTo>
                <a:lnTo>
                  <a:pt x="275" y="16083"/>
                </a:lnTo>
                <a:lnTo>
                  <a:pt x="1101" y="14322"/>
                </a:lnTo>
                <a:lnTo>
                  <a:pt x="1926" y="12326"/>
                </a:lnTo>
                <a:lnTo>
                  <a:pt x="2201" y="11035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4406900" y="5439833"/>
            <a:ext cx="241300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21" y="18327"/>
                </a:moveTo>
                <a:lnTo>
                  <a:pt x="21221" y="21600"/>
                </a:lnTo>
                <a:lnTo>
                  <a:pt x="18189" y="21600"/>
                </a:lnTo>
                <a:lnTo>
                  <a:pt x="12505" y="21273"/>
                </a:lnTo>
                <a:lnTo>
                  <a:pt x="0" y="18327"/>
                </a:lnTo>
                <a:lnTo>
                  <a:pt x="9853" y="19636"/>
                </a:lnTo>
                <a:lnTo>
                  <a:pt x="10989" y="0"/>
                </a:lnTo>
                <a:lnTo>
                  <a:pt x="21600" y="327"/>
                </a:lnTo>
                <a:lnTo>
                  <a:pt x="18568" y="14400"/>
                </a:lnTo>
                <a:lnTo>
                  <a:pt x="20084" y="17018"/>
                </a:lnTo>
                <a:lnTo>
                  <a:pt x="21221" y="18327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4216400" y="5543550"/>
            <a:ext cx="374650" cy="219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278"/>
                </a:moveTo>
                <a:lnTo>
                  <a:pt x="21600" y="20974"/>
                </a:lnTo>
                <a:lnTo>
                  <a:pt x="8969" y="18157"/>
                </a:lnTo>
                <a:lnTo>
                  <a:pt x="7139" y="17530"/>
                </a:lnTo>
                <a:lnTo>
                  <a:pt x="5492" y="20035"/>
                </a:lnTo>
                <a:lnTo>
                  <a:pt x="5125" y="21600"/>
                </a:lnTo>
                <a:lnTo>
                  <a:pt x="2929" y="17843"/>
                </a:lnTo>
                <a:lnTo>
                  <a:pt x="1831" y="13774"/>
                </a:lnTo>
                <a:lnTo>
                  <a:pt x="366" y="10330"/>
                </a:lnTo>
                <a:lnTo>
                  <a:pt x="0" y="7826"/>
                </a:lnTo>
                <a:lnTo>
                  <a:pt x="2380" y="7200"/>
                </a:lnTo>
                <a:lnTo>
                  <a:pt x="4576" y="0"/>
                </a:lnTo>
                <a:lnTo>
                  <a:pt x="7688" y="5635"/>
                </a:lnTo>
                <a:lnTo>
                  <a:pt x="17390" y="6887"/>
                </a:lnTo>
                <a:lnTo>
                  <a:pt x="17390" y="14713"/>
                </a:lnTo>
                <a:lnTo>
                  <a:pt x="19220" y="15339"/>
                </a:lnTo>
                <a:lnTo>
                  <a:pt x="21600" y="16278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3848100" y="6218766"/>
            <a:ext cx="660400" cy="254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5" y="0"/>
                </a:moveTo>
                <a:lnTo>
                  <a:pt x="1385" y="6120"/>
                </a:lnTo>
                <a:lnTo>
                  <a:pt x="554" y="10440"/>
                </a:lnTo>
                <a:lnTo>
                  <a:pt x="0" y="15480"/>
                </a:lnTo>
                <a:lnTo>
                  <a:pt x="20769" y="21600"/>
                </a:lnTo>
                <a:lnTo>
                  <a:pt x="21600" y="15120"/>
                </a:lnTo>
                <a:lnTo>
                  <a:pt x="20215" y="14040"/>
                </a:lnTo>
                <a:lnTo>
                  <a:pt x="18415" y="11160"/>
                </a:lnTo>
                <a:lnTo>
                  <a:pt x="17446" y="7560"/>
                </a:lnTo>
                <a:lnTo>
                  <a:pt x="15369" y="7560"/>
                </a:lnTo>
                <a:lnTo>
                  <a:pt x="13985" y="4680"/>
                </a:lnTo>
                <a:lnTo>
                  <a:pt x="12462" y="3600"/>
                </a:lnTo>
                <a:lnTo>
                  <a:pt x="9277" y="2160"/>
                </a:lnTo>
                <a:lnTo>
                  <a:pt x="6369" y="1080"/>
                </a:lnTo>
                <a:lnTo>
                  <a:pt x="3600" y="720"/>
                </a:lnTo>
                <a:lnTo>
                  <a:pt x="1385" y="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2708275" y="6419850"/>
            <a:ext cx="847725" cy="749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0" y="21600"/>
                </a:moveTo>
                <a:lnTo>
                  <a:pt x="11649" y="20319"/>
                </a:lnTo>
                <a:lnTo>
                  <a:pt x="17960" y="21325"/>
                </a:lnTo>
                <a:lnTo>
                  <a:pt x="18283" y="19220"/>
                </a:lnTo>
                <a:lnTo>
                  <a:pt x="18930" y="16200"/>
                </a:lnTo>
                <a:lnTo>
                  <a:pt x="19739" y="13729"/>
                </a:lnTo>
                <a:lnTo>
                  <a:pt x="19982" y="11349"/>
                </a:lnTo>
                <a:lnTo>
                  <a:pt x="20063" y="8969"/>
                </a:lnTo>
                <a:lnTo>
                  <a:pt x="20953" y="7505"/>
                </a:lnTo>
                <a:lnTo>
                  <a:pt x="21600" y="5583"/>
                </a:lnTo>
                <a:lnTo>
                  <a:pt x="21600" y="4027"/>
                </a:lnTo>
                <a:lnTo>
                  <a:pt x="20791" y="2929"/>
                </a:lnTo>
                <a:lnTo>
                  <a:pt x="19173" y="2746"/>
                </a:lnTo>
                <a:lnTo>
                  <a:pt x="17393" y="2563"/>
                </a:lnTo>
                <a:lnTo>
                  <a:pt x="16746" y="2563"/>
                </a:lnTo>
                <a:lnTo>
                  <a:pt x="15452" y="5858"/>
                </a:lnTo>
                <a:lnTo>
                  <a:pt x="15047" y="6315"/>
                </a:lnTo>
                <a:lnTo>
                  <a:pt x="14885" y="4576"/>
                </a:lnTo>
                <a:lnTo>
                  <a:pt x="14885" y="2014"/>
                </a:lnTo>
                <a:lnTo>
                  <a:pt x="14885" y="0"/>
                </a:lnTo>
                <a:lnTo>
                  <a:pt x="13510" y="458"/>
                </a:lnTo>
                <a:lnTo>
                  <a:pt x="12701" y="1739"/>
                </a:lnTo>
                <a:cubicBezTo>
                  <a:pt x="12701" y="1739"/>
                  <a:pt x="12054" y="3478"/>
                  <a:pt x="11892" y="3478"/>
                </a:cubicBezTo>
                <a:cubicBezTo>
                  <a:pt x="11730" y="3478"/>
                  <a:pt x="10598" y="5308"/>
                  <a:pt x="10598" y="5308"/>
                </a:cubicBezTo>
                <a:lnTo>
                  <a:pt x="8252" y="6132"/>
                </a:lnTo>
                <a:lnTo>
                  <a:pt x="4611" y="7505"/>
                </a:lnTo>
                <a:lnTo>
                  <a:pt x="2912" y="8420"/>
                </a:lnTo>
                <a:lnTo>
                  <a:pt x="1699" y="8603"/>
                </a:lnTo>
                <a:lnTo>
                  <a:pt x="324" y="8786"/>
                </a:lnTo>
                <a:lnTo>
                  <a:pt x="0" y="9885"/>
                </a:lnTo>
                <a:lnTo>
                  <a:pt x="0" y="11990"/>
                </a:lnTo>
                <a:lnTo>
                  <a:pt x="809" y="12356"/>
                </a:lnTo>
                <a:lnTo>
                  <a:pt x="1052" y="14003"/>
                </a:lnTo>
                <a:lnTo>
                  <a:pt x="1133" y="14919"/>
                </a:lnTo>
                <a:lnTo>
                  <a:pt x="3155" y="15102"/>
                </a:lnTo>
                <a:lnTo>
                  <a:pt x="3074" y="16200"/>
                </a:lnTo>
                <a:lnTo>
                  <a:pt x="2831" y="17024"/>
                </a:lnTo>
                <a:lnTo>
                  <a:pt x="2831" y="18214"/>
                </a:lnTo>
                <a:lnTo>
                  <a:pt x="2751" y="19953"/>
                </a:lnTo>
                <a:lnTo>
                  <a:pt x="2912" y="20685"/>
                </a:lnTo>
                <a:lnTo>
                  <a:pt x="10840" y="21600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4641850" y="5089525"/>
            <a:ext cx="460375" cy="327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905"/>
                </a:moveTo>
                <a:lnTo>
                  <a:pt x="21451" y="15309"/>
                </a:lnTo>
                <a:lnTo>
                  <a:pt x="19217" y="16986"/>
                </a:lnTo>
                <a:lnTo>
                  <a:pt x="17429" y="19503"/>
                </a:lnTo>
                <a:lnTo>
                  <a:pt x="15194" y="19922"/>
                </a:lnTo>
                <a:lnTo>
                  <a:pt x="12364" y="21600"/>
                </a:lnTo>
                <a:lnTo>
                  <a:pt x="9385" y="21600"/>
                </a:lnTo>
                <a:lnTo>
                  <a:pt x="5214" y="20132"/>
                </a:lnTo>
                <a:lnTo>
                  <a:pt x="3128" y="15938"/>
                </a:lnTo>
                <a:lnTo>
                  <a:pt x="1639" y="13631"/>
                </a:lnTo>
                <a:lnTo>
                  <a:pt x="745" y="11115"/>
                </a:lnTo>
                <a:lnTo>
                  <a:pt x="0" y="9227"/>
                </a:lnTo>
                <a:lnTo>
                  <a:pt x="2234" y="7340"/>
                </a:lnTo>
                <a:lnTo>
                  <a:pt x="3128" y="4404"/>
                </a:lnTo>
                <a:lnTo>
                  <a:pt x="3426" y="1049"/>
                </a:lnTo>
                <a:lnTo>
                  <a:pt x="4618" y="0"/>
                </a:lnTo>
                <a:lnTo>
                  <a:pt x="7150" y="0"/>
                </a:lnTo>
                <a:lnTo>
                  <a:pt x="8789" y="839"/>
                </a:lnTo>
                <a:lnTo>
                  <a:pt x="10130" y="839"/>
                </a:lnTo>
                <a:lnTo>
                  <a:pt x="11470" y="629"/>
                </a:lnTo>
                <a:lnTo>
                  <a:pt x="11917" y="2936"/>
                </a:lnTo>
                <a:lnTo>
                  <a:pt x="13407" y="4823"/>
                </a:lnTo>
                <a:lnTo>
                  <a:pt x="15492" y="7969"/>
                </a:lnTo>
                <a:lnTo>
                  <a:pt x="17429" y="9437"/>
                </a:lnTo>
                <a:lnTo>
                  <a:pt x="19663" y="10276"/>
                </a:lnTo>
                <a:lnTo>
                  <a:pt x="21600" y="10905"/>
                </a:lnTo>
                <a:close/>
              </a:path>
            </a:pathLst>
          </a:custGeom>
          <a:solidFill>
            <a:srgbClr val="0061FF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3441699" y="421004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B</a:t>
            </a:r>
          </a:p>
        </p:txBody>
      </p:sp>
      <p:sp>
        <p:nvSpPr>
          <p:cNvPr id="609" name="Shape 609"/>
          <p:cNvSpPr/>
          <p:nvPr/>
        </p:nvSpPr>
        <p:spPr>
          <a:xfrm>
            <a:off x="5105399" y="53974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G</a:t>
            </a:r>
          </a:p>
        </p:txBody>
      </p:sp>
      <p:sp>
        <p:nvSpPr>
          <p:cNvPr id="610" name="Shape 610"/>
          <p:cNvSpPr/>
          <p:nvPr/>
        </p:nvSpPr>
        <p:spPr>
          <a:xfrm>
            <a:off x="6870699" y="47370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H</a:t>
            </a:r>
          </a:p>
        </p:txBody>
      </p:sp>
      <p:sp>
        <p:nvSpPr>
          <p:cNvPr id="611" name="Shape 611"/>
          <p:cNvSpPr/>
          <p:nvPr/>
        </p:nvSpPr>
        <p:spPr>
          <a:xfrm>
            <a:off x="4622799" y="55371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D</a:t>
            </a:r>
          </a:p>
        </p:txBody>
      </p:sp>
      <p:sp>
        <p:nvSpPr>
          <p:cNvPr id="612" name="Shape 612"/>
          <p:cNvSpPr/>
          <p:nvPr/>
        </p:nvSpPr>
        <p:spPr>
          <a:xfrm>
            <a:off x="3822699" y="55371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C</a:t>
            </a:r>
          </a:p>
        </p:txBody>
      </p:sp>
      <p:sp>
        <p:nvSpPr>
          <p:cNvPr id="613" name="Shape 613"/>
          <p:cNvSpPr/>
          <p:nvPr/>
        </p:nvSpPr>
        <p:spPr>
          <a:xfrm>
            <a:off x="3949699" y="64515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E</a:t>
            </a:r>
          </a:p>
        </p:txBody>
      </p:sp>
      <p:sp>
        <p:nvSpPr>
          <p:cNvPr id="614" name="Shape 614"/>
          <p:cNvSpPr/>
          <p:nvPr/>
        </p:nvSpPr>
        <p:spPr>
          <a:xfrm>
            <a:off x="2692399" y="61975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A</a:t>
            </a:r>
          </a:p>
        </p:txBody>
      </p:sp>
      <p:sp>
        <p:nvSpPr>
          <p:cNvPr id="615" name="Shape 615"/>
          <p:cNvSpPr/>
          <p:nvPr/>
        </p:nvSpPr>
        <p:spPr>
          <a:xfrm>
            <a:off x="4876799" y="47751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F</a:t>
            </a:r>
          </a:p>
        </p:txBody>
      </p:sp>
      <p:sp>
        <p:nvSpPr>
          <p:cNvPr id="616" name="Shape 616"/>
          <p:cNvSpPr/>
          <p:nvPr/>
        </p:nvSpPr>
        <p:spPr>
          <a:xfrm>
            <a:off x="4864099" y="8178799"/>
            <a:ext cx="444502" cy="444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400" b="1"/>
            </a:lvl1pPr>
          </a:lstStyle>
          <a:p>
            <a:pPr lvl="0">
              <a:defRPr sz="1800" b="0"/>
            </a:pPr>
            <a:r>
              <a:rPr sz="1400" b="1"/>
              <a:t>I</a:t>
            </a:r>
          </a:p>
        </p:txBody>
      </p:sp>
      <p:graphicFrame>
        <p:nvGraphicFramePr>
          <p:cNvPr id="617" name="Table 617"/>
          <p:cNvGraphicFramePr/>
          <p:nvPr/>
        </p:nvGraphicFramePr>
        <p:xfrm>
          <a:off x="9283700" y="584198"/>
          <a:ext cx="3238500" cy="849629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79500"/>
                <a:gridCol w="1079500"/>
                <a:gridCol w="1079500"/>
              </a:tblGrid>
              <a:tr h="772391">
                <a:tc gridSpan="3"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SELECTED POPULATION PYRAMIDS IN THE NASHVILLE METROPOLITAN AREA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8227">
                <a:tc gridSpan="3"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400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Directions: Match up each population pyramid with the correct letter on the map.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9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8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10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98409"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latin typeface="Gill Sans Light"/>
                          <a:ea typeface="Gill Sans Light"/>
                          <a:cs typeface="Gill Sans Light"/>
                          <a:sym typeface="Gill Sans Light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 sz="1400">
                          <a:solidFill>
                            <a:srgbClr val="000000"/>
                          </a:solidFill>
                          <a:uFillTx/>
                          <a:latin typeface="Gill Sans Light"/>
                          <a:ea typeface="Gill Sans Light"/>
                          <a:cs typeface="Gill Sans Light"/>
                          <a:sym typeface="Gill Sans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blipFill rotWithShape="1">
                      <a:blip r:embed="rId11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defTabSz="457200">
                        <a:defRPr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4200" b="1">
                          <a:solidFill>
                            <a:srgbClr val="E324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rison 13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Shape 620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1._____________________________________________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oor- 148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Shape 624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2._____________________________________________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Middle Class- 154.0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3._____________________________________________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Vanderbilt- 164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hape 630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4._____________________________________________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West End 168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Shape 633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5._____________________________________________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Retirement- 179.0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636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6._____________________________________________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Old:Wealthy- 184.09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hape 639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 dirty="0"/>
              <a:t>7._____________________________________________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Downtown-19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38624" y="-1104900"/>
            <a:ext cx="15482048" cy="1196340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Shape 642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8._____________________________________________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Chart 139"/>
          <p:cNvGraphicFramePr/>
          <p:nvPr/>
        </p:nvGraphicFramePr>
        <p:xfrm>
          <a:off x="334559" y="1241636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0" name="Shape 140"/>
          <p:cNvSpPr/>
          <p:nvPr/>
        </p:nvSpPr>
        <p:spPr>
          <a:xfrm>
            <a:off x="7819803" y="2006600"/>
            <a:ext cx="4689137" cy="148496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A.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Ann Arbor, MI</a:t>
            </a:r>
          </a:p>
        </p:txBody>
      </p:sp>
      <p:sp>
        <p:nvSpPr>
          <p:cNvPr id="141" name="Shape 141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2</a:t>
            </a:r>
          </a:p>
        </p:txBody>
      </p:sp>
      <p:sp>
        <p:nvSpPr>
          <p:cNvPr id="142" name="Shape 142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502.06, Williamson County-Wealth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" y="-1104900"/>
            <a:ext cx="15481300" cy="11962823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hape 645"/>
          <p:cNvSpPr/>
          <p:nvPr/>
        </p:nvSpPr>
        <p:spPr>
          <a:xfrm>
            <a:off x="210147" y="8902700"/>
            <a:ext cx="1256065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9._____________________________________________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Nashville Population Pyramids-9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70" y="-63500"/>
            <a:ext cx="12786660" cy="988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ann-arbor-page-university-of-michigan-law-quad-full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8867" y="-203200"/>
            <a:ext cx="13834534" cy="1037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14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401851"/>
            <a:ext cx="5753100" cy="4466798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Chart 147"/>
          <p:cNvGraphicFramePr/>
          <p:nvPr/>
        </p:nvGraphicFramePr>
        <p:xfrm>
          <a:off x="2666" y="1232605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8" name="Shape 148"/>
          <p:cNvSpPr/>
          <p:nvPr/>
        </p:nvSpPr>
        <p:spPr>
          <a:xfrm>
            <a:off x="7487910" y="1995991"/>
            <a:ext cx="4689137" cy="1484969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E.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Manhattan Borough,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NYC</a:t>
            </a:r>
          </a:p>
        </p:txBody>
      </p:sp>
      <p:sp>
        <p:nvSpPr>
          <p:cNvPr id="149" name="Shape 149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3</a:t>
            </a:r>
          </a:p>
        </p:txBody>
      </p:sp>
      <p:sp>
        <p:nvSpPr>
          <p:cNvPr id="150" name="Shape 150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9800" b="1"/>
            </a:lvl1pPr>
          </a:lstStyle>
          <a:p>
            <a:pPr lvl="0">
              <a:defRPr sz="1800" b="0"/>
            </a:pPr>
            <a:r>
              <a:rPr sz="9800" b="1"/>
              <a:t>Overview of Lesson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571500" y="1982518"/>
            <a:ext cx="11979960" cy="7367520"/>
          </a:xfrm>
          <a:prstGeom prst="rect">
            <a:avLst/>
          </a:prstGeom>
        </p:spPr>
        <p:txBody>
          <a:bodyPr/>
          <a:lstStyle/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What are population pyramids? </a:t>
            </a:r>
          </a:p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How has the population of the United States changed over time?</a:t>
            </a:r>
          </a:p>
          <a:p>
            <a:pPr marL="379534" lvl="0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Identify cities and zip codes by analyzing their population pyramid.</a:t>
            </a:r>
          </a:p>
          <a:p>
            <a:pPr marL="1268534" lvl="2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USA Cities</a:t>
            </a:r>
          </a:p>
          <a:p>
            <a:pPr marL="1268534" lvl="2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Shelby County Zip Codes</a:t>
            </a:r>
          </a:p>
          <a:p>
            <a:pPr marL="1268534" lvl="2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Knoxville Zip Codes</a:t>
            </a:r>
          </a:p>
          <a:p>
            <a:pPr marL="1268534" lvl="2" indent="-379534" defTabSz="698500">
              <a:spcBef>
                <a:spcPts val="3000"/>
              </a:spcBef>
              <a:defRPr sz="1800">
                <a:solidFill>
                  <a:srgbClr val="000000"/>
                </a:solidFill>
              </a:defRPr>
            </a:pPr>
            <a:r>
              <a:rPr sz="3700"/>
              <a:t>Nashville Zip Codes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6750" y="0"/>
            <a:ext cx="19443700" cy="982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152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200" y="1612900"/>
            <a:ext cx="8267700" cy="68072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Chart 155"/>
          <p:cNvGraphicFramePr/>
          <p:nvPr/>
        </p:nvGraphicFramePr>
        <p:xfrm>
          <a:off x="334559" y="1241636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6" name="Shape 156"/>
          <p:cNvSpPr/>
          <p:nvPr/>
        </p:nvSpPr>
        <p:spPr>
          <a:xfrm>
            <a:off x="7819803" y="2006600"/>
            <a:ext cx="4689137" cy="148496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C.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Fort Bragg, NC</a:t>
            </a:r>
          </a:p>
        </p:txBody>
      </p:sp>
      <p:sp>
        <p:nvSpPr>
          <p:cNvPr id="157" name="Shape 157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4</a:t>
            </a:r>
          </a:p>
        </p:txBody>
      </p:sp>
      <p:sp>
        <p:nvSpPr>
          <p:cNvPr id="158" name="Shape 158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137" y="228600"/>
            <a:ext cx="11394592" cy="22225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61" name="Picture 16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0" y="2362200"/>
            <a:ext cx="8928100" cy="71755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" name="Chart 163"/>
          <p:cNvGraphicFramePr/>
          <p:nvPr/>
        </p:nvGraphicFramePr>
        <p:xfrm>
          <a:off x="334559" y="1241636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4" name="Shape 164"/>
          <p:cNvSpPr/>
          <p:nvPr/>
        </p:nvSpPr>
        <p:spPr>
          <a:xfrm>
            <a:off x="7819803" y="2006600"/>
            <a:ext cx="4689137" cy="148496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G.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Punta Gorda, FL</a:t>
            </a:r>
          </a:p>
        </p:txBody>
      </p:sp>
      <p:sp>
        <p:nvSpPr>
          <p:cNvPr id="165" name="Shape 165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5</a:t>
            </a:r>
          </a:p>
        </p:txBody>
      </p:sp>
      <p:sp>
        <p:nvSpPr>
          <p:cNvPr id="166" name="Shape 166"/>
          <p:cNvSpPr/>
          <p:nvPr/>
        </p:nvSpPr>
        <p:spPr>
          <a:xfrm>
            <a:off x="7924800" y="17018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3970" y="0"/>
            <a:ext cx="18047440" cy="1024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168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500" y="965200"/>
            <a:ext cx="8382000" cy="33147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Chart 171"/>
          <p:cNvGraphicFramePr/>
          <p:nvPr/>
        </p:nvGraphicFramePr>
        <p:xfrm>
          <a:off x="334559" y="1241636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2" name="Shape 172"/>
          <p:cNvSpPr/>
          <p:nvPr/>
        </p:nvSpPr>
        <p:spPr>
          <a:xfrm>
            <a:off x="7819803" y="2006600"/>
            <a:ext cx="4689137" cy="148496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H.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Springfield, IL </a:t>
            </a:r>
          </a:p>
        </p:txBody>
      </p:sp>
      <p:sp>
        <p:nvSpPr>
          <p:cNvPr id="173" name="Shape 173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6</a:t>
            </a:r>
          </a:p>
        </p:txBody>
      </p:sp>
      <p:sp>
        <p:nvSpPr>
          <p:cNvPr id="174" name="Shape 174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" name="Chart 176"/>
          <p:cNvGraphicFramePr/>
          <p:nvPr/>
        </p:nvGraphicFramePr>
        <p:xfrm>
          <a:off x="334559" y="1241636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7" name="Shape 177"/>
          <p:cNvSpPr/>
          <p:nvPr/>
        </p:nvSpPr>
        <p:spPr>
          <a:xfrm>
            <a:off x="7819803" y="2006600"/>
            <a:ext cx="4689137" cy="148496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F.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Northampton, MA</a:t>
            </a:r>
          </a:p>
        </p:txBody>
      </p:sp>
      <p:sp>
        <p:nvSpPr>
          <p:cNvPr id="178" name="Shape 178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7</a:t>
            </a:r>
          </a:p>
        </p:txBody>
      </p:sp>
      <p:sp>
        <p:nvSpPr>
          <p:cNvPr id="179" name="Shape 179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344272"/>
            <a:ext cx="12700000" cy="7077756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Chart 183"/>
          <p:cNvGraphicFramePr/>
          <p:nvPr/>
        </p:nvGraphicFramePr>
        <p:xfrm>
          <a:off x="334559" y="1241636"/>
          <a:ext cx="88636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" name="Shape 184"/>
          <p:cNvSpPr/>
          <p:nvPr/>
        </p:nvSpPr>
        <p:spPr>
          <a:xfrm>
            <a:off x="7486595" y="2089396"/>
            <a:ext cx="5108732" cy="1107398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D.</a:t>
            </a:r>
          </a:p>
          <a:p>
            <a:pPr marR="57799" lvl="0" defTabSz="1295400">
              <a:defRPr sz="1800"/>
            </a:pPr>
            <a:r>
              <a:rPr sz="3400" b="1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Leavenworth, KS</a:t>
            </a:r>
          </a:p>
        </p:txBody>
      </p:sp>
      <p:sp>
        <p:nvSpPr>
          <p:cNvPr id="185" name="Shape 185"/>
          <p:cNvSpPr/>
          <p:nvPr/>
        </p:nvSpPr>
        <p:spPr>
          <a:xfrm>
            <a:off x="10680700" y="74548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8</a:t>
            </a:r>
          </a:p>
        </p:txBody>
      </p:sp>
      <p:sp>
        <p:nvSpPr>
          <p:cNvPr id="186" name="Shape 186"/>
          <p:cNvSpPr/>
          <p:nvPr/>
        </p:nvSpPr>
        <p:spPr>
          <a:xfrm>
            <a:off x="7620000" y="1739900"/>
            <a:ext cx="4483100" cy="20955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www.bo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8500" y="8699500"/>
            <a:ext cx="3111500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ndex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9500" y="8420100"/>
            <a:ext cx="736600" cy="8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18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873" y="1803400"/>
            <a:ext cx="12407054" cy="61722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7200" b="1"/>
            </a:lvl1pPr>
          </a:lstStyle>
          <a:p>
            <a:pPr lvl="0">
              <a:defRPr sz="1800" b="0"/>
            </a:pPr>
            <a:r>
              <a:rPr sz="7200" b="1"/>
              <a:t>Tennessee Standard</a:t>
            </a:r>
          </a:p>
        </p:txBody>
      </p:sp>
      <p:sp>
        <p:nvSpPr>
          <p:cNvPr id="97" name="Shape 97"/>
          <p:cNvSpPr/>
          <p:nvPr/>
        </p:nvSpPr>
        <p:spPr>
          <a:xfrm>
            <a:off x="571499" y="2901695"/>
            <a:ext cx="11861801" cy="5423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1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/>
            </a:pPr>
            <a:r>
              <a:rPr sz="7000" b="1">
                <a:latin typeface="+mj-lt"/>
                <a:ea typeface="+mj-ea"/>
                <a:cs typeface="+mj-cs"/>
                <a:sym typeface="Helvetica Neue"/>
              </a:rPr>
              <a:t>US.107 </a:t>
            </a:r>
            <a:r>
              <a:rPr sz="7000">
                <a:latin typeface="+mj-lt"/>
                <a:ea typeface="+mj-ea"/>
                <a:cs typeface="+mj-cs"/>
                <a:sym typeface="Helvetica Neue"/>
              </a:rPr>
              <a:t>Using census data and population pyramids, identify and describe the demographic changes in the United States since 1980. (G)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 idx="4294967295"/>
          </p:nvPr>
        </p:nvSpPr>
        <p:spPr>
          <a:xfrm>
            <a:off x="977900" y="482600"/>
            <a:ext cx="11023600" cy="1562100"/>
          </a:xfrm>
          <a:prstGeom prst="rect">
            <a:avLst/>
          </a:prstGeom>
        </p:spPr>
        <p:txBody>
          <a:bodyPr anchor="t"/>
          <a:lstStyle>
            <a:lvl1pPr marL="84531" marR="52019" defTabSz="1168400">
              <a:defRPr sz="6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000" b="1">
                <a:uFill>
                  <a:solidFill/>
                </a:uFill>
              </a:rPr>
              <a:t>Answers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idx="4294967295"/>
          </p:nvPr>
        </p:nvSpPr>
        <p:spPr>
          <a:xfrm>
            <a:off x="977900" y="2044700"/>
            <a:ext cx="11023600" cy="7708900"/>
          </a:xfrm>
          <a:prstGeom prst="rect">
            <a:avLst/>
          </a:prstGeom>
        </p:spPr>
        <p:txBody>
          <a:bodyPr/>
          <a:lstStyle/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1. B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2. A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3. E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4. C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5. G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6. H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7. F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8. 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775" y="3848100"/>
            <a:ext cx="130048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4200" b="1"/>
              <a:t>Group Activity: </a:t>
            </a:r>
          </a:p>
          <a:p>
            <a:pPr lvl="0">
              <a:defRPr sz="1800"/>
            </a:pPr>
            <a:r>
              <a:rPr sz="4200" b="1"/>
              <a:t>Population Pyramids for Zip Codes in Shelby Co.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711" y="105663"/>
            <a:ext cx="12534901" cy="953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900" b="1"/>
            </a:lvl1pPr>
          </a:lstStyle>
          <a:p>
            <a:pPr lvl="0">
              <a:defRPr sz="1800" b="0"/>
            </a:pPr>
            <a:r>
              <a:rPr sz="8900" b="1"/>
              <a:t>Helpful Hints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Germantown - wealthy suburb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Bartlett- older, mature suburb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East Memphis- wealthy, older, mature area 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Downtown Memphis- young professionals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University of Memphis- college age students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South Memphis- poor area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300" y="139700"/>
            <a:ext cx="12242800" cy="9398000"/>
          </a:xfrm>
          <a:prstGeom prst="rect">
            <a:avLst/>
          </a:prstGeom>
          <a:ln>
            <a:solidFill/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520700" y="2311400"/>
            <a:ext cx="2235200" cy="1365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97840" marR="57799" lvl="0" indent="-457200" algn="l" defTabSz="1295400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Roman"/>
              <a:buAutoNum type="alphaUcPeriod"/>
              <a:defRPr sz="1800"/>
            </a:pPr>
            <a:r>
              <a:rPr sz="1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Germantown</a:t>
            </a:r>
          </a:p>
          <a:p>
            <a:pPr marL="497840" marR="57799" lvl="0" indent="-457200" algn="l" defTabSz="1295400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Roman"/>
              <a:buAutoNum type="alphaUcPeriod"/>
              <a:defRPr sz="1800"/>
            </a:pPr>
            <a:r>
              <a:rPr sz="1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Bartlett</a:t>
            </a:r>
          </a:p>
          <a:p>
            <a:pPr marL="497840" marR="57799" lvl="0" indent="-457200" algn="l" defTabSz="1295400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Roman"/>
              <a:buAutoNum type="alphaUcPeriod"/>
              <a:defRPr sz="1800"/>
            </a:pPr>
            <a:r>
              <a:rPr sz="1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East Memphis</a:t>
            </a:r>
          </a:p>
          <a:p>
            <a:pPr marL="497840" marR="57799" lvl="0" indent="-457200" algn="l" defTabSz="1295400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Roman"/>
              <a:buAutoNum type="alphaUcPeriod"/>
              <a:defRPr sz="1800"/>
            </a:pPr>
            <a:r>
              <a:rPr sz="1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Downtown Memphis</a:t>
            </a:r>
          </a:p>
          <a:p>
            <a:pPr marL="497840" marR="57799" lvl="0" indent="-457200" algn="l" defTabSz="1295400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Roman"/>
              <a:buAutoNum type="alphaUcPeriod"/>
              <a:defRPr sz="1800"/>
            </a:pPr>
            <a:r>
              <a:rPr sz="1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University of Memphis</a:t>
            </a:r>
          </a:p>
          <a:p>
            <a:pPr marL="497840" marR="57799" lvl="0" indent="-457200" algn="l" defTabSz="1295400">
              <a:lnSpc>
                <a:spcPct val="5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Roman"/>
              <a:buAutoNum type="alphaUcPeriod"/>
              <a:defRPr sz="1800"/>
            </a:pPr>
            <a:r>
              <a:rPr sz="1200">
                <a:uFill>
                  <a:solidFill/>
                </a:uFill>
                <a:latin typeface="+mj-lt"/>
                <a:ea typeface="+mj-ea"/>
                <a:cs typeface="+mj-cs"/>
                <a:sym typeface="Helvetica Neue"/>
              </a:rPr>
              <a:t>South Memphis</a:t>
            </a:r>
          </a:p>
        </p:txBody>
      </p:sp>
      <p:sp>
        <p:nvSpPr>
          <p:cNvPr id="204" name="Shape 204"/>
          <p:cNvSpPr/>
          <p:nvPr/>
        </p:nvSpPr>
        <p:spPr>
          <a:xfrm>
            <a:off x="9740900" y="655955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A</a:t>
            </a:r>
          </a:p>
        </p:txBody>
      </p:sp>
      <p:sp>
        <p:nvSpPr>
          <p:cNvPr id="205" name="Shape 205"/>
          <p:cNvSpPr/>
          <p:nvPr/>
        </p:nvSpPr>
        <p:spPr>
          <a:xfrm>
            <a:off x="7480300" y="47752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B</a:t>
            </a:r>
          </a:p>
        </p:txBody>
      </p:sp>
      <p:sp>
        <p:nvSpPr>
          <p:cNvPr id="206" name="Shape 206"/>
          <p:cNvSpPr/>
          <p:nvPr/>
        </p:nvSpPr>
        <p:spPr>
          <a:xfrm>
            <a:off x="6629400" y="55626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C</a:t>
            </a:r>
          </a:p>
        </p:txBody>
      </p:sp>
      <p:sp>
        <p:nvSpPr>
          <p:cNvPr id="207" name="Shape 207"/>
          <p:cNvSpPr/>
          <p:nvPr/>
        </p:nvSpPr>
        <p:spPr>
          <a:xfrm>
            <a:off x="4597400" y="56769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D</a:t>
            </a:r>
          </a:p>
        </p:txBody>
      </p:sp>
      <p:sp>
        <p:nvSpPr>
          <p:cNvPr id="208" name="Shape 208"/>
          <p:cNvSpPr/>
          <p:nvPr/>
        </p:nvSpPr>
        <p:spPr>
          <a:xfrm>
            <a:off x="5918200" y="61341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E</a:t>
            </a:r>
          </a:p>
        </p:txBody>
      </p:sp>
      <p:sp>
        <p:nvSpPr>
          <p:cNvPr id="209" name="Shape 209"/>
          <p:cNvSpPr/>
          <p:nvPr/>
        </p:nvSpPr>
        <p:spPr>
          <a:xfrm>
            <a:off x="6032500" y="7696200"/>
            <a:ext cx="647700" cy="647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 b="1"/>
            </a:lvl1pPr>
          </a:lstStyle>
          <a:p>
            <a:pPr lvl="0">
              <a:defRPr sz="1800" b="0"/>
            </a:pPr>
            <a:r>
              <a:rPr sz="2400" b="1"/>
              <a:t>F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647700"/>
            <a:ext cx="12331700" cy="843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10566400" y="5460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1</a:t>
            </a:r>
          </a:p>
        </p:txBody>
      </p:sp>
      <p:sp>
        <p:nvSpPr>
          <p:cNvPr id="213" name="Shape 213"/>
          <p:cNvSpPr/>
          <p:nvPr/>
        </p:nvSpPr>
        <p:spPr>
          <a:xfrm>
            <a:off x="11243665" y="2844800"/>
            <a:ext cx="550470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300" b="1"/>
            </a:lvl1pPr>
          </a:lstStyle>
          <a:p>
            <a:pPr lvl="0">
              <a:defRPr sz="1800" b="0"/>
            </a:pPr>
            <a:r>
              <a:rPr sz="5300" b="1"/>
              <a:t>E</a:t>
            </a:r>
          </a:p>
        </p:txBody>
      </p:sp>
      <p:sp>
        <p:nvSpPr>
          <p:cNvPr id="214" name="Shape 214"/>
          <p:cNvSpPr/>
          <p:nvPr/>
        </p:nvSpPr>
        <p:spPr>
          <a:xfrm>
            <a:off x="3035300" y="635000"/>
            <a:ext cx="7099300" cy="6477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2" animBg="1" advAuto="0"/>
      <p:bldP spid="214" grpId="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38500" y="-190500"/>
            <a:ext cx="18453100" cy="10607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Chart 218"/>
          <p:cNvGraphicFramePr/>
          <p:nvPr/>
        </p:nvGraphicFramePr>
        <p:xfrm>
          <a:off x="334559" y="1241637"/>
          <a:ext cx="12152971" cy="784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9" name="Shape 219"/>
          <p:cNvSpPr/>
          <p:nvPr/>
        </p:nvSpPr>
        <p:spPr>
          <a:xfrm>
            <a:off x="4719123" y="937702"/>
            <a:ext cx="6392197" cy="188152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>
            <a:lvl1pPr marR="57799" algn="l" defTabSz="1295400">
              <a:defRPr sz="2400" b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2400" b="1">
                <a:uFill>
                  <a:solidFill/>
                </a:uFill>
              </a:rPr>
              <a:t>Downtown Memphis, 38103</a:t>
            </a:r>
          </a:p>
        </p:txBody>
      </p:sp>
      <p:sp>
        <p:nvSpPr>
          <p:cNvPr id="220" name="Shape 220"/>
          <p:cNvSpPr/>
          <p:nvPr/>
        </p:nvSpPr>
        <p:spPr>
          <a:xfrm>
            <a:off x="10566400" y="5460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2</a:t>
            </a:r>
          </a:p>
        </p:txBody>
      </p:sp>
      <p:sp>
        <p:nvSpPr>
          <p:cNvPr id="221" name="Shape 221"/>
          <p:cNvSpPr/>
          <p:nvPr/>
        </p:nvSpPr>
        <p:spPr>
          <a:xfrm>
            <a:off x="11212366" y="2844800"/>
            <a:ext cx="613068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300" b="1"/>
            </a:lvl1pPr>
          </a:lstStyle>
          <a:p>
            <a:pPr lvl="0">
              <a:defRPr sz="1800" b="0"/>
            </a:pPr>
            <a:r>
              <a:rPr sz="5300" b="1"/>
              <a:t>D</a:t>
            </a:r>
          </a:p>
        </p:txBody>
      </p:sp>
      <p:sp>
        <p:nvSpPr>
          <p:cNvPr id="222" name="Shape 222"/>
          <p:cNvSpPr/>
          <p:nvPr/>
        </p:nvSpPr>
        <p:spPr>
          <a:xfrm>
            <a:off x="3035300" y="673100"/>
            <a:ext cx="7099300" cy="6477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2" animBg="1" advAuto="0"/>
      <p:bldP spid="222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2550" y="0"/>
            <a:ext cx="14973300" cy="9923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6799" y="0"/>
            <a:ext cx="17717098" cy="1029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571500" y="-349368"/>
            <a:ext cx="11861800" cy="2406768"/>
          </a:xfrm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sz="4600"/>
              <a:t>Connections to</a:t>
            </a:r>
            <a:r>
              <a:rPr sz="5600" b="1"/>
              <a:t> </a:t>
            </a:r>
            <a:endParaRPr sz="6600" b="1"/>
          </a:p>
          <a:p>
            <a:pPr lvl="0" algn="ctr">
              <a:defRPr sz="1800"/>
            </a:pPr>
            <a:r>
              <a:rPr sz="7600" b="1"/>
              <a:t>Common Core Standards</a:t>
            </a:r>
          </a:p>
        </p:txBody>
      </p:sp>
      <p:sp>
        <p:nvSpPr>
          <p:cNvPr id="100" name="Shape 100"/>
          <p:cNvSpPr/>
          <p:nvPr/>
        </p:nvSpPr>
        <p:spPr>
          <a:xfrm>
            <a:off x="719231" y="3567972"/>
            <a:ext cx="11566337" cy="4090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 lvl="0">
              <a:defRPr sz="1800"/>
            </a:pPr>
            <a:r>
              <a:rPr sz="6500"/>
              <a:t>Recognize and interpret (at different scales) the relationships among patterns and processes.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647700"/>
            <a:ext cx="12331700" cy="843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hape 229"/>
          <p:cNvSpPr/>
          <p:nvPr/>
        </p:nvSpPr>
        <p:spPr>
          <a:xfrm>
            <a:off x="10566400" y="5460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3</a:t>
            </a:r>
          </a:p>
        </p:txBody>
      </p:sp>
      <p:sp>
        <p:nvSpPr>
          <p:cNvPr id="230" name="Shape 230"/>
          <p:cNvSpPr/>
          <p:nvPr/>
        </p:nvSpPr>
        <p:spPr>
          <a:xfrm>
            <a:off x="11224818" y="2844800"/>
            <a:ext cx="588164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300" b="1"/>
            </a:lvl1pPr>
          </a:lstStyle>
          <a:p>
            <a:pPr lvl="0">
              <a:defRPr sz="1800" b="0"/>
            </a:pPr>
            <a:r>
              <a:rPr sz="5300" b="1"/>
              <a:t>B</a:t>
            </a:r>
          </a:p>
        </p:txBody>
      </p:sp>
      <p:sp>
        <p:nvSpPr>
          <p:cNvPr id="231" name="Shape 231"/>
          <p:cNvSpPr/>
          <p:nvPr/>
        </p:nvSpPr>
        <p:spPr>
          <a:xfrm>
            <a:off x="4051300" y="685800"/>
            <a:ext cx="6083300" cy="6477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2" animBg="1" advAuto="0"/>
      <p:bldP spid="231" grpId="1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3150" y="-421994"/>
            <a:ext cx="17678400" cy="10581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" name="Chart 235"/>
          <p:cNvGraphicFramePr/>
          <p:nvPr/>
        </p:nvGraphicFramePr>
        <p:xfrm>
          <a:off x="334559" y="1241637"/>
          <a:ext cx="10946471" cy="784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6" name="Shape 236"/>
          <p:cNvSpPr/>
          <p:nvPr/>
        </p:nvSpPr>
        <p:spPr>
          <a:xfrm>
            <a:off x="5280640" y="737316"/>
            <a:ext cx="5330870" cy="3366490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/>
          <a:lstStyle/>
          <a:p>
            <a:pPr marR="57799" lvl="0" algn="l" defTabSz="1295400">
              <a:defRPr sz="1800"/>
            </a:pPr>
            <a:r>
              <a:rPr sz="2400" b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Germantown, 38139</a:t>
            </a:r>
          </a:p>
          <a:p>
            <a:pPr marR="57799" lvl="0" algn="l" defTabSz="1295400">
              <a:defRPr sz="1800"/>
            </a:pPr>
            <a:r>
              <a:rPr sz="2400" b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(Houston High)</a:t>
            </a:r>
          </a:p>
        </p:txBody>
      </p:sp>
      <p:sp>
        <p:nvSpPr>
          <p:cNvPr id="237" name="Shape 237"/>
          <p:cNvSpPr/>
          <p:nvPr/>
        </p:nvSpPr>
        <p:spPr>
          <a:xfrm>
            <a:off x="10566400" y="5460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4</a:t>
            </a:r>
          </a:p>
        </p:txBody>
      </p:sp>
      <p:sp>
        <p:nvSpPr>
          <p:cNvPr id="238" name="Shape 238"/>
          <p:cNvSpPr/>
          <p:nvPr/>
        </p:nvSpPr>
        <p:spPr>
          <a:xfrm>
            <a:off x="11231213" y="2844800"/>
            <a:ext cx="575374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300" b="1"/>
            </a:lvl1pPr>
          </a:lstStyle>
          <a:p>
            <a:pPr lvl="0">
              <a:defRPr sz="1800" b="0"/>
            </a:pPr>
            <a:r>
              <a:rPr sz="5300" b="1"/>
              <a:t>A</a:t>
            </a:r>
          </a:p>
        </p:txBody>
      </p:sp>
      <p:sp>
        <p:nvSpPr>
          <p:cNvPr id="239" name="Shape 239"/>
          <p:cNvSpPr/>
          <p:nvPr/>
        </p:nvSpPr>
        <p:spPr>
          <a:xfrm>
            <a:off x="3035300" y="800100"/>
            <a:ext cx="7099300" cy="6477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2" animBg="1" advAuto="0"/>
      <p:bldP spid="239" grpId="1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5300" y="-118813"/>
            <a:ext cx="19062700" cy="9973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1800" y="546100"/>
            <a:ext cx="12331700" cy="843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10566400" y="5460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5</a:t>
            </a:r>
          </a:p>
        </p:txBody>
      </p:sp>
      <p:sp>
        <p:nvSpPr>
          <p:cNvPr id="245" name="Shape 245"/>
          <p:cNvSpPr/>
          <p:nvPr/>
        </p:nvSpPr>
        <p:spPr>
          <a:xfrm>
            <a:off x="11262175" y="2844800"/>
            <a:ext cx="513450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300" b="1"/>
            </a:lvl1pPr>
          </a:lstStyle>
          <a:p>
            <a:pPr lvl="0">
              <a:defRPr sz="1800" b="0"/>
            </a:pPr>
            <a:r>
              <a:rPr sz="5300" b="1"/>
              <a:t>F</a:t>
            </a:r>
          </a:p>
        </p:txBody>
      </p:sp>
      <p:sp>
        <p:nvSpPr>
          <p:cNvPr id="246" name="Shape 246"/>
          <p:cNvSpPr/>
          <p:nvPr/>
        </p:nvSpPr>
        <p:spPr>
          <a:xfrm>
            <a:off x="3035300" y="762000"/>
            <a:ext cx="7099300" cy="6477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2" animBg="1" advAuto="0"/>
      <p:bldP spid="246" grpId="1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70050" y="0"/>
            <a:ext cx="16344900" cy="10231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647700"/>
            <a:ext cx="12331700" cy="8432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0566400" y="546099"/>
            <a:ext cx="1905001" cy="190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rgbClr val="011993"/>
              </a:gs>
              <a:gs pos="100000">
                <a:srgbClr val="58596B">
                  <a:alpha val="22000"/>
                </a:srgbClr>
              </a:gs>
            </a:gsLst>
            <a:lin ang="5400000"/>
          </a:gra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53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300" b="1">
                <a:solidFill>
                  <a:srgbClr val="FFFFFF"/>
                </a:solidFill>
              </a:rPr>
              <a:t># 6</a:t>
            </a:r>
          </a:p>
        </p:txBody>
      </p:sp>
      <p:sp>
        <p:nvSpPr>
          <p:cNvPr id="252" name="Shape 252"/>
          <p:cNvSpPr/>
          <p:nvPr/>
        </p:nvSpPr>
        <p:spPr>
          <a:xfrm>
            <a:off x="11212366" y="2844800"/>
            <a:ext cx="613068" cy="92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5300" b="1"/>
            </a:lvl1pPr>
          </a:lstStyle>
          <a:p>
            <a:pPr lvl="0">
              <a:defRPr sz="1800" b="0"/>
            </a:pPr>
            <a:r>
              <a:rPr sz="5300" b="1"/>
              <a:t>C</a:t>
            </a:r>
          </a:p>
        </p:txBody>
      </p:sp>
      <p:sp>
        <p:nvSpPr>
          <p:cNvPr id="253" name="Shape 253"/>
          <p:cNvSpPr/>
          <p:nvPr/>
        </p:nvSpPr>
        <p:spPr>
          <a:xfrm>
            <a:off x="3187700" y="673100"/>
            <a:ext cx="6946900" cy="647700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0" tIns="0" rIns="0" bIns="0" anchor="ctr"/>
          <a:lstStyle/>
          <a:p>
            <a:pPr marL="57799" marR="57799" lvl="0" algn="l" defTabSz="1295400">
              <a:defRPr sz="3400">
                <a:uFill>
                  <a:solidFill/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2" animBg="1" advAuto="0"/>
      <p:bldP spid="253" grpId="1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22450" y="0"/>
            <a:ext cx="16840200" cy="9971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 idx="4294967295"/>
          </p:nvPr>
        </p:nvSpPr>
        <p:spPr>
          <a:xfrm>
            <a:off x="977900" y="482600"/>
            <a:ext cx="11023600" cy="1562100"/>
          </a:xfrm>
          <a:prstGeom prst="rect">
            <a:avLst/>
          </a:prstGeom>
        </p:spPr>
        <p:txBody>
          <a:bodyPr anchor="t"/>
          <a:lstStyle>
            <a:lvl1pPr marL="84531" marR="52019" defTabSz="1168400">
              <a:defRPr sz="60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 b="0">
                <a:uFillTx/>
              </a:defRPr>
            </a:pPr>
            <a:r>
              <a:rPr sz="6000" b="1">
                <a:uFill>
                  <a:solidFill/>
                </a:uFill>
              </a:rPr>
              <a:t>Answers</a:t>
            </a:r>
          </a:p>
        </p:txBody>
      </p:sp>
      <p:sp>
        <p:nvSpPr>
          <p:cNvPr id="258" name="Shape 258"/>
          <p:cNvSpPr>
            <a:spLocks noGrp="1"/>
          </p:cNvSpPr>
          <p:nvPr>
            <p:ph type="body" idx="4294967295"/>
          </p:nvPr>
        </p:nvSpPr>
        <p:spPr>
          <a:xfrm>
            <a:off x="977900" y="2044700"/>
            <a:ext cx="11023600" cy="7708900"/>
          </a:xfrm>
          <a:prstGeom prst="rect">
            <a:avLst/>
          </a:prstGeom>
        </p:spPr>
        <p:txBody>
          <a:bodyPr/>
          <a:lstStyle/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1. E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2. D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3. B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4. A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5. F</a:t>
            </a:r>
          </a:p>
          <a:p>
            <a:pPr marL="0" marR="52019" lvl="0" indent="0" defTabSz="116840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SzTx/>
              <a:buFont typeface="Lucida Grande"/>
              <a:buNone/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rPr>
              <a:t>6. C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Tennesse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8641" y="-863600"/>
            <a:ext cx="14859001" cy="11481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100" y="8737600"/>
            <a:ext cx="2413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400" y="8737600"/>
            <a:ext cx="2413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3300" y="8864600"/>
            <a:ext cx="2413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3500" y="8864600"/>
            <a:ext cx="2413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6200" y="8928100"/>
            <a:ext cx="2413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7300" y="8788400"/>
            <a:ext cx="241300" cy="33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8900" y="8750300"/>
            <a:ext cx="241300" cy="33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United_States_Population_by_gender_1950-2010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9920" y="687777"/>
            <a:ext cx="12024960" cy="83780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Wayne County, T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8641" y="-863600"/>
            <a:ext cx="14859001" cy="11481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Clifton, T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8641" y="-863600"/>
            <a:ext cx="14859001" cy="11481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clifton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900" y="6350"/>
            <a:ext cx="12573000" cy="97155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74" name="Shape 274"/>
          <p:cNvSpPr/>
          <p:nvPr/>
        </p:nvSpPr>
        <p:spPr>
          <a:xfrm>
            <a:off x="6592075" y="6129698"/>
            <a:ext cx="6350001" cy="1858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5700" b="1"/>
            </a:lvl1pPr>
          </a:lstStyle>
          <a:p>
            <a:pPr lvl="0">
              <a:defRPr sz="1800" b="0"/>
            </a:pPr>
            <a:r>
              <a:rPr sz="5700" b="1"/>
              <a:t>Why so many more men?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75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727" y="730250"/>
            <a:ext cx="12299117" cy="8293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creen shot 2011-05-23 at 8.43.1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9493" y="0"/>
            <a:ext cx="14711086" cy="1003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creen shot 2011-05-23 at 8.41.4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92200" y="-117906"/>
            <a:ext cx="15176500" cy="9987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280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6700" y="6604000"/>
            <a:ext cx="2603500" cy="26035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1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creen shot 2011-05-23 at 8.42.1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4950" y="-1579498"/>
            <a:ext cx="13449300" cy="11472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84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" y="456250"/>
            <a:ext cx="11722100" cy="88665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000" y="2641600"/>
            <a:ext cx="8026400" cy="548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700" y="2641600"/>
            <a:ext cx="8026400" cy="5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Reflection.... Suburban America</a:t>
            </a:r>
          </a:p>
        </p:txBody>
      </p:sp>
      <p:sp>
        <p:nvSpPr>
          <p:cNvPr id="290" name="Shape 290"/>
          <p:cNvSpPr/>
          <p:nvPr/>
        </p:nvSpPr>
        <p:spPr>
          <a:xfrm>
            <a:off x="774" y="7937500"/>
            <a:ext cx="13004801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How are the two graphs similar? How are they different? Why the differences?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Reflection... What part of San Francisco? </a:t>
            </a:r>
          </a:p>
        </p:txBody>
      </p:sp>
      <p:pic>
        <p:nvPicPr>
          <p:cNvPr id="293" name="94105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" y="1117600"/>
            <a:ext cx="12585700" cy="9725314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7289800" y="7937500"/>
            <a:ext cx="1479344" cy="0"/>
          </a:xfrm>
          <a:prstGeom prst="line">
            <a:avLst/>
          </a:prstGeom>
          <a:ln w="127000">
            <a:solidFill/>
            <a:miter lim="400000"/>
            <a:headEnd type="stealth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8887523" y="7668414"/>
            <a:ext cx="3511704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800" b="1"/>
            </a:lvl1pPr>
          </a:lstStyle>
          <a:p>
            <a:pPr lvl="0">
              <a:defRPr sz="1800" b="0"/>
            </a:pPr>
            <a:r>
              <a:rPr sz="2800" b="1"/>
              <a:t>Why so few people?</a:t>
            </a:r>
          </a:p>
        </p:txBody>
      </p:sp>
      <p:sp>
        <p:nvSpPr>
          <p:cNvPr id="296" name="Shape 296"/>
          <p:cNvSpPr/>
          <p:nvPr/>
        </p:nvSpPr>
        <p:spPr>
          <a:xfrm>
            <a:off x="9499600" y="6604000"/>
            <a:ext cx="1479344" cy="0"/>
          </a:xfrm>
          <a:prstGeom prst="line">
            <a:avLst/>
          </a:prstGeom>
          <a:ln w="127000">
            <a:solidFill/>
            <a:miter lim="400000"/>
            <a:headEnd type="stealth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10540182" y="6017414"/>
            <a:ext cx="2471929" cy="95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800" b="1"/>
              <a:t>Why so many</a:t>
            </a:r>
          </a:p>
          <a:p>
            <a:pPr lvl="0">
              <a:defRPr sz="1800"/>
            </a:pPr>
            <a:r>
              <a:rPr sz="2800" b="1"/>
              <a:t>people?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/>
            </a:pPr>
            <a:r>
              <a:rPr sz="4200" b="1"/>
              <a:t>Population Pyramids at Different </a:t>
            </a:r>
            <a:r>
              <a:rPr sz="5900" b="1"/>
              <a:t>Scales</a:t>
            </a:r>
            <a:r>
              <a:rPr sz="4200" b="1"/>
              <a:t>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861" y="2692400"/>
            <a:ext cx="12286378" cy="57912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Downtown San Francisco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293196980_d7cc99d8bf.jpg"/>
          <p:cNvPicPr/>
          <p:nvPr/>
        </p:nvPicPr>
        <p:blipFill>
          <a:blip r:embed="rId2">
            <a:alphaModFix amt="62000"/>
            <a:extLst/>
          </a:blip>
          <a:stretch>
            <a:fillRect/>
          </a:stretch>
        </p:blipFill>
        <p:spPr>
          <a:xfrm>
            <a:off x="-1663700" y="-2641"/>
            <a:ext cx="15544800" cy="10290658"/>
          </a:xfrm>
          <a:prstGeom prst="rect">
            <a:avLst/>
          </a:prstGeom>
          <a:ln w="25400">
            <a:round/>
          </a:ln>
        </p:spPr>
      </p:pic>
      <p:sp>
        <p:nvSpPr>
          <p:cNvPr id="303" name="Shape 303"/>
          <p:cNvSpPr/>
          <p:nvPr/>
        </p:nvSpPr>
        <p:spPr>
          <a:xfrm>
            <a:off x="127000" y="6527800"/>
            <a:ext cx="12738100" cy="414128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FFFFFF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2019" marR="52019" lvl="0" defTabSz="1168400">
              <a:defRPr sz="1800"/>
            </a:pPr>
            <a:endParaRPr sz="6600" b="1">
              <a:solidFill>
                <a:srgbClr val="D95000"/>
              </a:solidFill>
              <a:uFill>
                <a:solidFill>
                  <a:srgbClr val="D95000"/>
                </a:solidFill>
              </a:uFill>
            </a:endParaRPr>
          </a:p>
          <a:p>
            <a:pPr marL="52019" marR="52019" lvl="0" defTabSz="1168400">
              <a:defRPr sz="1800"/>
            </a:pPr>
            <a:r>
              <a:rPr sz="6600" b="1">
                <a:solidFill>
                  <a:srgbClr val="D95000"/>
                </a:solidFill>
                <a:uFill>
                  <a:solidFill>
                    <a:srgbClr val="D95000"/>
                  </a:solidFill>
                </a:uFill>
              </a:rPr>
              <a:t>  Selected Population Pyramids for Knoxville, TN  </a:t>
            </a:r>
          </a:p>
        </p:txBody>
      </p:sp>
      <p:sp>
        <p:nvSpPr>
          <p:cNvPr id="304" name="Shape 304"/>
          <p:cNvSpPr/>
          <p:nvPr/>
        </p:nvSpPr>
        <p:spPr>
          <a:xfrm>
            <a:off x="9639300" y="139700"/>
            <a:ext cx="3263900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2019" marR="52019" defTabSz="1168400">
              <a:defRPr sz="2800">
                <a:solidFill>
                  <a:srgbClr val="D95000"/>
                </a:solidFill>
                <a:uFill>
                  <a:solidFill>
                    <a:srgbClr val="D95000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D95000"/>
                </a:solidFill>
                <a:uFill>
                  <a:solidFill>
                    <a:srgbClr val="D95000"/>
                  </a:solidFill>
                </a:uFill>
              </a:rPr>
              <a:t>Student Activity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 algn="ctr">
              <a:defRPr sz="3800" b="1"/>
            </a:lvl1pPr>
          </a:lstStyle>
          <a:p>
            <a:pPr lvl="0">
              <a:defRPr sz="1800" b="0"/>
            </a:pPr>
            <a:r>
              <a:rPr sz="3800" b="1"/>
              <a:t>Match the Knox County Population Pyramids (1-9) with the correct description and photo (A-I)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9 Graph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2506" y="-279400"/>
            <a:ext cx="13509812" cy="1043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Knox County Population Pyramids</a:t>
            </a:r>
          </a:p>
        </p:txBody>
      </p:sp>
      <p:sp>
        <p:nvSpPr>
          <p:cNvPr id="311" name="Shape 311"/>
          <p:cNvSpPr>
            <a:spLocks noGrp="1"/>
          </p:cNvSpPr>
          <p:nvPr>
            <p:ph type="body" idx="1"/>
          </p:nvPr>
        </p:nvSpPr>
        <p:spPr>
          <a:xfrm>
            <a:off x="571500" y="2247900"/>
            <a:ext cx="12052300" cy="82931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A- Wealthy Suburban Neighborhood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B- Government Housing Low Income Neighborhood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C- Established (older) Wealthier Neighborhood 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D- Rural Housing (outskirts of urban area)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E- Established (older) Middle Class Urban Neighborhood 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F- Downtown Knoxville Area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G- Health Facility (with low population numbers)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H- Student Housing for the University of Tennessee, Knoxville</a:t>
            </a:r>
          </a:p>
          <a:p>
            <a:pPr lvl="0">
              <a:lnSpc>
                <a:spcPct val="50000"/>
              </a:lnSpc>
              <a:defRPr sz="1800">
                <a:solidFill>
                  <a:srgbClr val="000000"/>
                </a:solidFill>
              </a:defRPr>
            </a:pPr>
            <a:r>
              <a:rPr sz="2600"/>
              <a:t>I- Middle Income Suburban Neighborhood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9 PIC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3895" y="-266700"/>
            <a:ext cx="13312590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203200" y="241300"/>
            <a:ext cx="12585700" cy="9258300"/>
          </a:xfrm>
          <a:prstGeom prst="rect">
            <a:avLst/>
          </a:prstGeom>
          <a:solidFill>
            <a:srgbClr val="FFFFFF"/>
          </a:solidFill>
          <a:ln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pic>
        <p:nvPicPr>
          <p:cNvPr id="316" name="cntycens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7220" y="3723654"/>
            <a:ext cx="4741161" cy="360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citycens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9044" y="2482850"/>
            <a:ext cx="7797801" cy="607680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4149725" y="5667375"/>
            <a:ext cx="593725" cy="422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50" y="21600"/>
                </a:moveTo>
                <a:lnTo>
                  <a:pt x="1848" y="19164"/>
                </a:lnTo>
                <a:lnTo>
                  <a:pt x="1040" y="18027"/>
                </a:lnTo>
                <a:lnTo>
                  <a:pt x="578" y="16728"/>
                </a:lnTo>
                <a:lnTo>
                  <a:pt x="0" y="15753"/>
                </a:lnTo>
                <a:lnTo>
                  <a:pt x="924" y="14292"/>
                </a:lnTo>
                <a:lnTo>
                  <a:pt x="2310" y="12343"/>
                </a:lnTo>
                <a:lnTo>
                  <a:pt x="3581" y="9907"/>
                </a:lnTo>
                <a:lnTo>
                  <a:pt x="4736" y="7958"/>
                </a:lnTo>
                <a:lnTo>
                  <a:pt x="5891" y="6334"/>
                </a:lnTo>
                <a:lnTo>
                  <a:pt x="7046" y="4547"/>
                </a:lnTo>
                <a:lnTo>
                  <a:pt x="8317" y="2923"/>
                </a:lnTo>
                <a:lnTo>
                  <a:pt x="9587" y="1137"/>
                </a:lnTo>
                <a:lnTo>
                  <a:pt x="10049" y="0"/>
                </a:lnTo>
                <a:lnTo>
                  <a:pt x="10973" y="487"/>
                </a:lnTo>
                <a:lnTo>
                  <a:pt x="12244" y="487"/>
                </a:lnTo>
                <a:lnTo>
                  <a:pt x="13861" y="325"/>
                </a:lnTo>
                <a:lnTo>
                  <a:pt x="15016" y="162"/>
                </a:lnTo>
                <a:lnTo>
                  <a:pt x="16056" y="0"/>
                </a:lnTo>
                <a:lnTo>
                  <a:pt x="16864" y="0"/>
                </a:lnTo>
                <a:lnTo>
                  <a:pt x="17557" y="1624"/>
                </a:lnTo>
                <a:lnTo>
                  <a:pt x="18250" y="2598"/>
                </a:lnTo>
                <a:lnTo>
                  <a:pt x="18712" y="3898"/>
                </a:lnTo>
                <a:lnTo>
                  <a:pt x="19174" y="5522"/>
                </a:lnTo>
                <a:lnTo>
                  <a:pt x="19405" y="7471"/>
                </a:lnTo>
                <a:lnTo>
                  <a:pt x="20214" y="8608"/>
                </a:lnTo>
                <a:lnTo>
                  <a:pt x="20791" y="9582"/>
                </a:lnTo>
                <a:lnTo>
                  <a:pt x="21253" y="10881"/>
                </a:lnTo>
                <a:lnTo>
                  <a:pt x="21600" y="12018"/>
                </a:lnTo>
                <a:lnTo>
                  <a:pt x="21022" y="12668"/>
                </a:lnTo>
                <a:lnTo>
                  <a:pt x="20214" y="13480"/>
                </a:lnTo>
                <a:lnTo>
                  <a:pt x="19290" y="13155"/>
                </a:lnTo>
                <a:lnTo>
                  <a:pt x="18135" y="12992"/>
                </a:lnTo>
                <a:lnTo>
                  <a:pt x="17095" y="13480"/>
                </a:lnTo>
                <a:lnTo>
                  <a:pt x="15016" y="14454"/>
                </a:lnTo>
                <a:lnTo>
                  <a:pt x="13630" y="15104"/>
                </a:lnTo>
                <a:lnTo>
                  <a:pt x="12821" y="15753"/>
                </a:lnTo>
                <a:lnTo>
                  <a:pt x="11204" y="16403"/>
                </a:lnTo>
                <a:lnTo>
                  <a:pt x="9472" y="17215"/>
                </a:lnTo>
                <a:lnTo>
                  <a:pt x="8317" y="17377"/>
                </a:lnTo>
                <a:lnTo>
                  <a:pt x="7161" y="17540"/>
                </a:lnTo>
                <a:lnTo>
                  <a:pt x="6468" y="17865"/>
                </a:lnTo>
                <a:lnTo>
                  <a:pt x="5429" y="19164"/>
                </a:lnTo>
                <a:lnTo>
                  <a:pt x="4620" y="20463"/>
                </a:lnTo>
                <a:lnTo>
                  <a:pt x="3350" y="21600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>
              <a:defRPr sz="800" b="1"/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8334375" y="6286500"/>
            <a:ext cx="561975" cy="323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706"/>
                </a:moveTo>
                <a:lnTo>
                  <a:pt x="3661" y="9106"/>
                </a:lnTo>
                <a:lnTo>
                  <a:pt x="5247" y="7200"/>
                </a:lnTo>
                <a:lnTo>
                  <a:pt x="8298" y="5082"/>
                </a:lnTo>
                <a:lnTo>
                  <a:pt x="10373" y="4024"/>
                </a:lnTo>
                <a:lnTo>
                  <a:pt x="12569" y="2118"/>
                </a:lnTo>
                <a:lnTo>
                  <a:pt x="14522" y="1059"/>
                </a:lnTo>
                <a:lnTo>
                  <a:pt x="16963" y="0"/>
                </a:lnTo>
                <a:lnTo>
                  <a:pt x="17817" y="635"/>
                </a:lnTo>
                <a:lnTo>
                  <a:pt x="18061" y="2541"/>
                </a:lnTo>
                <a:lnTo>
                  <a:pt x="19037" y="4235"/>
                </a:lnTo>
                <a:lnTo>
                  <a:pt x="20014" y="5506"/>
                </a:lnTo>
                <a:lnTo>
                  <a:pt x="20868" y="6776"/>
                </a:lnTo>
                <a:lnTo>
                  <a:pt x="21356" y="8682"/>
                </a:lnTo>
                <a:lnTo>
                  <a:pt x="21600" y="9741"/>
                </a:lnTo>
                <a:lnTo>
                  <a:pt x="20014" y="11435"/>
                </a:lnTo>
                <a:lnTo>
                  <a:pt x="17207" y="13765"/>
                </a:lnTo>
                <a:lnTo>
                  <a:pt x="15864" y="15247"/>
                </a:lnTo>
                <a:lnTo>
                  <a:pt x="14766" y="17153"/>
                </a:lnTo>
                <a:lnTo>
                  <a:pt x="13668" y="17788"/>
                </a:lnTo>
                <a:lnTo>
                  <a:pt x="12447" y="18000"/>
                </a:lnTo>
                <a:lnTo>
                  <a:pt x="11471" y="18424"/>
                </a:lnTo>
                <a:lnTo>
                  <a:pt x="10495" y="18000"/>
                </a:lnTo>
                <a:lnTo>
                  <a:pt x="9519" y="17365"/>
                </a:lnTo>
                <a:lnTo>
                  <a:pt x="8420" y="18000"/>
                </a:lnTo>
                <a:lnTo>
                  <a:pt x="5492" y="20753"/>
                </a:lnTo>
                <a:lnTo>
                  <a:pt x="4637" y="21600"/>
                </a:lnTo>
                <a:lnTo>
                  <a:pt x="0" y="12706"/>
                </a:lnTo>
                <a:close/>
              </a:path>
            </a:pathLst>
          </a:custGeom>
          <a:solidFill>
            <a:srgbClr val="FF6827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>
              <a:defRPr sz="300" b="1"/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4679950" y="5622925"/>
            <a:ext cx="476250" cy="54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512" y="21600"/>
                </a:moveTo>
                <a:lnTo>
                  <a:pt x="11664" y="20595"/>
                </a:lnTo>
                <a:lnTo>
                  <a:pt x="13248" y="19591"/>
                </a:lnTo>
                <a:lnTo>
                  <a:pt x="14544" y="18963"/>
                </a:lnTo>
                <a:lnTo>
                  <a:pt x="15552" y="18963"/>
                </a:lnTo>
                <a:lnTo>
                  <a:pt x="17136" y="17958"/>
                </a:lnTo>
                <a:lnTo>
                  <a:pt x="18432" y="17205"/>
                </a:lnTo>
                <a:lnTo>
                  <a:pt x="19440" y="16200"/>
                </a:lnTo>
                <a:lnTo>
                  <a:pt x="20160" y="15572"/>
                </a:lnTo>
                <a:lnTo>
                  <a:pt x="20592" y="14316"/>
                </a:lnTo>
                <a:lnTo>
                  <a:pt x="21168" y="13186"/>
                </a:lnTo>
                <a:lnTo>
                  <a:pt x="21456" y="11679"/>
                </a:lnTo>
                <a:lnTo>
                  <a:pt x="21600" y="10423"/>
                </a:lnTo>
                <a:lnTo>
                  <a:pt x="21600" y="9042"/>
                </a:lnTo>
                <a:lnTo>
                  <a:pt x="21600" y="7912"/>
                </a:lnTo>
                <a:lnTo>
                  <a:pt x="21600" y="7284"/>
                </a:lnTo>
                <a:lnTo>
                  <a:pt x="20160" y="7284"/>
                </a:lnTo>
                <a:lnTo>
                  <a:pt x="18432" y="7284"/>
                </a:lnTo>
                <a:lnTo>
                  <a:pt x="16704" y="7158"/>
                </a:lnTo>
                <a:lnTo>
                  <a:pt x="15120" y="6907"/>
                </a:lnTo>
                <a:lnTo>
                  <a:pt x="13968" y="6781"/>
                </a:lnTo>
                <a:lnTo>
                  <a:pt x="12384" y="5526"/>
                </a:lnTo>
                <a:lnTo>
                  <a:pt x="11520" y="4521"/>
                </a:lnTo>
                <a:lnTo>
                  <a:pt x="10656" y="3391"/>
                </a:lnTo>
                <a:lnTo>
                  <a:pt x="9504" y="2763"/>
                </a:lnTo>
                <a:lnTo>
                  <a:pt x="9648" y="1884"/>
                </a:lnTo>
                <a:lnTo>
                  <a:pt x="9072" y="1507"/>
                </a:lnTo>
                <a:lnTo>
                  <a:pt x="7200" y="0"/>
                </a:lnTo>
                <a:lnTo>
                  <a:pt x="6048" y="1256"/>
                </a:lnTo>
                <a:lnTo>
                  <a:pt x="4896" y="2386"/>
                </a:lnTo>
                <a:lnTo>
                  <a:pt x="3888" y="3516"/>
                </a:lnTo>
                <a:lnTo>
                  <a:pt x="2880" y="3893"/>
                </a:lnTo>
                <a:lnTo>
                  <a:pt x="1872" y="4019"/>
                </a:lnTo>
                <a:lnTo>
                  <a:pt x="864" y="3893"/>
                </a:lnTo>
                <a:lnTo>
                  <a:pt x="576" y="4647"/>
                </a:lnTo>
                <a:lnTo>
                  <a:pt x="0" y="5651"/>
                </a:lnTo>
                <a:lnTo>
                  <a:pt x="0" y="7033"/>
                </a:lnTo>
                <a:lnTo>
                  <a:pt x="720" y="7912"/>
                </a:lnTo>
                <a:lnTo>
                  <a:pt x="1728" y="9293"/>
                </a:lnTo>
                <a:lnTo>
                  <a:pt x="2592" y="10549"/>
                </a:lnTo>
                <a:lnTo>
                  <a:pt x="3744" y="11553"/>
                </a:lnTo>
                <a:lnTo>
                  <a:pt x="4896" y="12809"/>
                </a:lnTo>
                <a:lnTo>
                  <a:pt x="6192" y="14316"/>
                </a:lnTo>
                <a:lnTo>
                  <a:pt x="7200" y="15698"/>
                </a:lnTo>
                <a:lnTo>
                  <a:pt x="8352" y="17205"/>
                </a:lnTo>
                <a:lnTo>
                  <a:pt x="8784" y="18712"/>
                </a:lnTo>
                <a:lnTo>
                  <a:pt x="9216" y="20093"/>
                </a:lnTo>
                <a:lnTo>
                  <a:pt x="9648" y="21098"/>
                </a:lnTo>
                <a:lnTo>
                  <a:pt x="10512" y="21600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>
              <a:defRPr sz="900" b="1"/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4730750" y="6178550"/>
            <a:ext cx="320675" cy="336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321"/>
                </a:moveTo>
                <a:lnTo>
                  <a:pt x="20531" y="14060"/>
                </a:lnTo>
                <a:lnTo>
                  <a:pt x="19248" y="11004"/>
                </a:lnTo>
                <a:lnTo>
                  <a:pt x="17537" y="8558"/>
                </a:lnTo>
                <a:lnTo>
                  <a:pt x="15612" y="6725"/>
                </a:lnTo>
                <a:lnTo>
                  <a:pt x="14115" y="4891"/>
                </a:lnTo>
                <a:lnTo>
                  <a:pt x="14115" y="2853"/>
                </a:lnTo>
                <a:lnTo>
                  <a:pt x="14543" y="815"/>
                </a:lnTo>
                <a:lnTo>
                  <a:pt x="13046" y="408"/>
                </a:lnTo>
                <a:lnTo>
                  <a:pt x="11762" y="0"/>
                </a:lnTo>
                <a:lnTo>
                  <a:pt x="10479" y="0"/>
                </a:lnTo>
                <a:lnTo>
                  <a:pt x="8341" y="2649"/>
                </a:lnTo>
                <a:lnTo>
                  <a:pt x="5347" y="5094"/>
                </a:lnTo>
                <a:lnTo>
                  <a:pt x="2780" y="6521"/>
                </a:lnTo>
                <a:lnTo>
                  <a:pt x="1283" y="7743"/>
                </a:lnTo>
                <a:lnTo>
                  <a:pt x="0" y="8355"/>
                </a:lnTo>
                <a:lnTo>
                  <a:pt x="6202" y="21600"/>
                </a:lnTo>
                <a:lnTo>
                  <a:pt x="8768" y="20377"/>
                </a:lnTo>
                <a:lnTo>
                  <a:pt x="12404" y="18543"/>
                </a:lnTo>
                <a:lnTo>
                  <a:pt x="15184" y="16913"/>
                </a:lnTo>
                <a:lnTo>
                  <a:pt x="16895" y="16302"/>
                </a:lnTo>
                <a:lnTo>
                  <a:pt x="18606" y="16302"/>
                </a:lnTo>
                <a:lnTo>
                  <a:pt x="20317" y="16913"/>
                </a:lnTo>
                <a:lnTo>
                  <a:pt x="21600" y="17321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5064125" y="5054600"/>
            <a:ext cx="571500" cy="625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" y="7785"/>
                </a:moveTo>
                <a:lnTo>
                  <a:pt x="4680" y="5153"/>
                </a:lnTo>
                <a:lnTo>
                  <a:pt x="6840" y="3618"/>
                </a:lnTo>
                <a:lnTo>
                  <a:pt x="8880" y="1754"/>
                </a:lnTo>
                <a:lnTo>
                  <a:pt x="10560" y="548"/>
                </a:lnTo>
                <a:lnTo>
                  <a:pt x="11160" y="0"/>
                </a:lnTo>
                <a:lnTo>
                  <a:pt x="11640" y="658"/>
                </a:lnTo>
                <a:lnTo>
                  <a:pt x="11880" y="1864"/>
                </a:lnTo>
                <a:lnTo>
                  <a:pt x="12240" y="3618"/>
                </a:lnTo>
                <a:lnTo>
                  <a:pt x="12720" y="5811"/>
                </a:lnTo>
                <a:lnTo>
                  <a:pt x="12960" y="7237"/>
                </a:lnTo>
                <a:lnTo>
                  <a:pt x="13440" y="8004"/>
                </a:lnTo>
                <a:lnTo>
                  <a:pt x="15600" y="6579"/>
                </a:lnTo>
                <a:lnTo>
                  <a:pt x="17160" y="8114"/>
                </a:lnTo>
                <a:lnTo>
                  <a:pt x="18720" y="9649"/>
                </a:lnTo>
                <a:lnTo>
                  <a:pt x="21600" y="12171"/>
                </a:lnTo>
                <a:lnTo>
                  <a:pt x="15360" y="16995"/>
                </a:lnTo>
                <a:lnTo>
                  <a:pt x="13920" y="17543"/>
                </a:lnTo>
                <a:lnTo>
                  <a:pt x="10680" y="18969"/>
                </a:lnTo>
                <a:lnTo>
                  <a:pt x="6720" y="20504"/>
                </a:lnTo>
                <a:lnTo>
                  <a:pt x="5400" y="21161"/>
                </a:lnTo>
                <a:lnTo>
                  <a:pt x="4800" y="21600"/>
                </a:lnTo>
                <a:lnTo>
                  <a:pt x="4680" y="20613"/>
                </a:lnTo>
                <a:lnTo>
                  <a:pt x="4200" y="19955"/>
                </a:lnTo>
                <a:lnTo>
                  <a:pt x="3360" y="18749"/>
                </a:lnTo>
                <a:lnTo>
                  <a:pt x="2280" y="17762"/>
                </a:lnTo>
                <a:lnTo>
                  <a:pt x="1680" y="16885"/>
                </a:lnTo>
                <a:lnTo>
                  <a:pt x="1800" y="15679"/>
                </a:lnTo>
                <a:cubicBezTo>
                  <a:pt x="1800" y="15679"/>
                  <a:pt x="1920" y="13925"/>
                  <a:pt x="2160" y="13925"/>
                </a:cubicBezTo>
                <a:cubicBezTo>
                  <a:pt x="2400" y="13925"/>
                  <a:pt x="2400" y="12499"/>
                  <a:pt x="2400" y="12499"/>
                </a:cubicBezTo>
                <a:lnTo>
                  <a:pt x="2280" y="10855"/>
                </a:lnTo>
                <a:lnTo>
                  <a:pt x="1440" y="9649"/>
                </a:lnTo>
                <a:lnTo>
                  <a:pt x="840" y="8881"/>
                </a:lnTo>
                <a:lnTo>
                  <a:pt x="0" y="8223"/>
                </a:lnTo>
                <a:lnTo>
                  <a:pt x="360" y="7785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6626225" y="4762500"/>
            <a:ext cx="958850" cy="76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723" y="3420"/>
                </a:moveTo>
                <a:lnTo>
                  <a:pt x="11730" y="0"/>
                </a:lnTo>
                <a:lnTo>
                  <a:pt x="12302" y="540"/>
                </a:lnTo>
                <a:lnTo>
                  <a:pt x="13875" y="1890"/>
                </a:lnTo>
                <a:lnTo>
                  <a:pt x="16021" y="2970"/>
                </a:lnTo>
                <a:lnTo>
                  <a:pt x="17309" y="2970"/>
                </a:lnTo>
                <a:lnTo>
                  <a:pt x="18453" y="2970"/>
                </a:lnTo>
                <a:lnTo>
                  <a:pt x="19097" y="2430"/>
                </a:lnTo>
                <a:lnTo>
                  <a:pt x="19812" y="2160"/>
                </a:lnTo>
                <a:lnTo>
                  <a:pt x="20527" y="3150"/>
                </a:lnTo>
                <a:lnTo>
                  <a:pt x="20813" y="4590"/>
                </a:lnTo>
                <a:lnTo>
                  <a:pt x="21171" y="5940"/>
                </a:lnTo>
                <a:lnTo>
                  <a:pt x="21457" y="7470"/>
                </a:lnTo>
                <a:lnTo>
                  <a:pt x="21600" y="8820"/>
                </a:lnTo>
                <a:lnTo>
                  <a:pt x="21600" y="9900"/>
                </a:lnTo>
                <a:lnTo>
                  <a:pt x="18095" y="12150"/>
                </a:lnTo>
                <a:lnTo>
                  <a:pt x="15521" y="19440"/>
                </a:lnTo>
                <a:lnTo>
                  <a:pt x="15020" y="19890"/>
                </a:lnTo>
                <a:lnTo>
                  <a:pt x="13732" y="20250"/>
                </a:lnTo>
                <a:lnTo>
                  <a:pt x="12445" y="20790"/>
                </a:lnTo>
                <a:lnTo>
                  <a:pt x="11730" y="20790"/>
                </a:lnTo>
                <a:lnTo>
                  <a:pt x="10013" y="20160"/>
                </a:lnTo>
                <a:lnTo>
                  <a:pt x="8154" y="19440"/>
                </a:lnTo>
                <a:lnTo>
                  <a:pt x="6938" y="19350"/>
                </a:lnTo>
                <a:lnTo>
                  <a:pt x="5722" y="19260"/>
                </a:lnTo>
                <a:lnTo>
                  <a:pt x="4721" y="20340"/>
                </a:lnTo>
                <a:lnTo>
                  <a:pt x="4005" y="20970"/>
                </a:lnTo>
                <a:lnTo>
                  <a:pt x="3290" y="21600"/>
                </a:lnTo>
                <a:lnTo>
                  <a:pt x="2575" y="21510"/>
                </a:lnTo>
                <a:lnTo>
                  <a:pt x="2003" y="20700"/>
                </a:lnTo>
                <a:lnTo>
                  <a:pt x="1502" y="20430"/>
                </a:lnTo>
                <a:lnTo>
                  <a:pt x="1073" y="20430"/>
                </a:lnTo>
                <a:lnTo>
                  <a:pt x="930" y="19260"/>
                </a:lnTo>
                <a:lnTo>
                  <a:pt x="429" y="18180"/>
                </a:lnTo>
                <a:lnTo>
                  <a:pt x="0" y="17370"/>
                </a:lnTo>
                <a:lnTo>
                  <a:pt x="286" y="16290"/>
                </a:lnTo>
                <a:lnTo>
                  <a:pt x="572" y="14940"/>
                </a:lnTo>
                <a:lnTo>
                  <a:pt x="787" y="14040"/>
                </a:lnTo>
                <a:lnTo>
                  <a:pt x="1144" y="13500"/>
                </a:lnTo>
                <a:lnTo>
                  <a:pt x="930" y="12870"/>
                </a:lnTo>
                <a:lnTo>
                  <a:pt x="1430" y="12420"/>
                </a:lnTo>
                <a:lnTo>
                  <a:pt x="715" y="11610"/>
                </a:lnTo>
                <a:lnTo>
                  <a:pt x="1287" y="10710"/>
                </a:lnTo>
                <a:lnTo>
                  <a:pt x="2217" y="9630"/>
                </a:lnTo>
                <a:lnTo>
                  <a:pt x="2861" y="9090"/>
                </a:lnTo>
                <a:lnTo>
                  <a:pt x="4792" y="8730"/>
                </a:lnTo>
                <a:lnTo>
                  <a:pt x="6223" y="8730"/>
                </a:lnTo>
                <a:lnTo>
                  <a:pt x="7152" y="8460"/>
                </a:lnTo>
                <a:lnTo>
                  <a:pt x="7152" y="6660"/>
                </a:lnTo>
                <a:lnTo>
                  <a:pt x="7009" y="5040"/>
                </a:lnTo>
                <a:lnTo>
                  <a:pt x="6723" y="3420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3206750" y="7518400"/>
            <a:ext cx="415925" cy="3333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71" y="0"/>
                </a:moveTo>
                <a:lnTo>
                  <a:pt x="9234" y="411"/>
                </a:lnTo>
                <a:lnTo>
                  <a:pt x="11707" y="617"/>
                </a:lnTo>
                <a:lnTo>
                  <a:pt x="12861" y="617"/>
                </a:lnTo>
                <a:lnTo>
                  <a:pt x="14180" y="4731"/>
                </a:lnTo>
                <a:lnTo>
                  <a:pt x="15499" y="8640"/>
                </a:lnTo>
                <a:lnTo>
                  <a:pt x="17478" y="13577"/>
                </a:lnTo>
                <a:lnTo>
                  <a:pt x="19621" y="17074"/>
                </a:lnTo>
                <a:lnTo>
                  <a:pt x="21600" y="20983"/>
                </a:lnTo>
                <a:lnTo>
                  <a:pt x="19292" y="20777"/>
                </a:lnTo>
                <a:lnTo>
                  <a:pt x="16324" y="21189"/>
                </a:lnTo>
                <a:lnTo>
                  <a:pt x="13356" y="21189"/>
                </a:lnTo>
                <a:lnTo>
                  <a:pt x="10058" y="21600"/>
                </a:lnTo>
                <a:lnTo>
                  <a:pt x="8409" y="21600"/>
                </a:lnTo>
                <a:lnTo>
                  <a:pt x="6101" y="20571"/>
                </a:lnTo>
                <a:lnTo>
                  <a:pt x="3957" y="20571"/>
                </a:lnTo>
                <a:lnTo>
                  <a:pt x="1979" y="20366"/>
                </a:lnTo>
                <a:lnTo>
                  <a:pt x="0" y="19749"/>
                </a:lnTo>
                <a:lnTo>
                  <a:pt x="0" y="11314"/>
                </a:lnTo>
                <a:lnTo>
                  <a:pt x="0" y="8023"/>
                </a:lnTo>
                <a:lnTo>
                  <a:pt x="5771" y="0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325" name="Shape 325"/>
          <p:cNvSpPr/>
          <p:nvPr/>
        </p:nvSpPr>
        <p:spPr>
          <a:xfrm>
            <a:off x="2949575" y="4835525"/>
            <a:ext cx="1171575" cy="1225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7" y="20761"/>
                </a:moveTo>
                <a:lnTo>
                  <a:pt x="10771" y="20984"/>
                </a:lnTo>
                <a:lnTo>
                  <a:pt x="9776" y="21376"/>
                </a:lnTo>
                <a:lnTo>
                  <a:pt x="9190" y="21600"/>
                </a:lnTo>
                <a:lnTo>
                  <a:pt x="8254" y="21320"/>
                </a:lnTo>
                <a:lnTo>
                  <a:pt x="6673" y="20705"/>
                </a:lnTo>
                <a:lnTo>
                  <a:pt x="5444" y="20201"/>
                </a:lnTo>
                <a:lnTo>
                  <a:pt x="4683" y="19697"/>
                </a:lnTo>
                <a:lnTo>
                  <a:pt x="3688" y="19809"/>
                </a:lnTo>
                <a:lnTo>
                  <a:pt x="2693" y="19921"/>
                </a:lnTo>
                <a:lnTo>
                  <a:pt x="1873" y="20033"/>
                </a:lnTo>
                <a:lnTo>
                  <a:pt x="1112" y="20145"/>
                </a:lnTo>
                <a:lnTo>
                  <a:pt x="702" y="19585"/>
                </a:lnTo>
                <a:lnTo>
                  <a:pt x="468" y="18690"/>
                </a:lnTo>
                <a:lnTo>
                  <a:pt x="468" y="17907"/>
                </a:lnTo>
                <a:lnTo>
                  <a:pt x="468" y="17123"/>
                </a:lnTo>
                <a:lnTo>
                  <a:pt x="176" y="17011"/>
                </a:lnTo>
                <a:lnTo>
                  <a:pt x="59" y="15892"/>
                </a:lnTo>
                <a:lnTo>
                  <a:pt x="0" y="14605"/>
                </a:lnTo>
                <a:lnTo>
                  <a:pt x="410" y="14325"/>
                </a:lnTo>
                <a:lnTo>
                  <a:pt x="820" y="13318"/>
                </a:lnTo>
                <a:lnTo>
                  <a:pt x="995" y="12199"/>
                </a:lnTo>
                <a:lnTo>
                  <a:pt x="1171" y="11304"/>
                </a:lnTo>
                <a:lnTo>
                  <a:pt x="1639" y="11248"/>
                </a:lnTo>
                <a:lnTo>
                  <a:pt x="1990" y="11472"/>
                </a:lnTo>
                <a:lnTo>
                  <a:pt x="2283" y="11583"/>
                </a:lnTo>
                <a:lnTo>
                  <a:pt x="2634" y="10912"/>
                </a:lnTo>
                <a:lnTo>
                  <a:pt x="2927" y="9961"/>
                </a:lnTo>
                <a:lnTo>
                  <a:pt x="3337" y="9457"/>
                </a:lnTo>
                <a:lnTo>
                  <a:pt x="4917" y="8450"/>
                </a:lnTo>
                <a:lnTo>
                  <a:pt x="6029" y="7666"/>
                </a:lnTo>
                <a:lnTo>
                  <a:pt x="7259" y="6659"/>
                </a:lnTo>
                <a:lnTo>
                  <a:pt x="8371" y="5764"/>
                </a:lnTo>
                <a:lnTo>
                  <a:pt x="10010" y="4477"/>
                </a:lnTo>
                <a:lnTo>
                  <a:pt x="11766" y="2910"/>
                </a:lnTo>
                <a:lnTo>
                  <a:pt x="12878" y="1959"/>
                </a:lnTo>
                <a:lnTo>
                  <a:pt x="13698" y="1063"/>
                </a:lnTo>
                <a:lnTo>
                  <a:pt x="14341" y="504"/>
                </a:lnTo>
                <a:lnTo>
                  <a:pt x="15044" y="0"/>
                </a:lnTo>
                <a:lnTo>
                  <a:pt x="16976" y="1567"/>
                </a:lnTo>
                <a:lnTo>
                  <a:pt x="17854" y="2518"/>
                </a:lnTo>
                <a:lnTo>
                  <a:pt x="19902" y="4197"/>
                </a:lnTo>
                <a:lnTo>
                  <a:pt x="20488" y="4924"/>
                </a:lnTo>
                <a:lnTo>
                  <a:pt x="21190" y="5484"/>
                </a:lnTo>
                <a:lnTo>
                  <a:pt x="21600" y="5876"/>
                </a:lnTo>
                <a:lnTo>
                  <a:pt x="19902" y="7610"/>
                </a:lnTo>
                <a:lnTo>
                  <a:pt x="17912" y="9849"/>
                </a:lnTo>
                <a:lnTo>
                  <a:pt x="16156" y="11472"/>
                </a:lnTo>
                <a:lnTo>
                  <a:pt x="14634" y="12982"/>
                </a:lnTo>
                <a:lnTo>
                  <a:pt x="13580" y="14325"/>
                </a:lnTo>
                <a:lnTo>
                  <a:pt x="12351" y="15948"/>
                </a:lnTo>
                <a:lnTo>
                  <a:pt x="12000" y="17235"/>
                </a:lnTo>
                <a:lnTo>
                  <a:pt x="11883" y="18187"/>
                </a:lnTo>
                <a:lnTo>
                  <a:pt x="11766" y="19362"/>
                </a:lnTo>
                <a:lnTo>
                  <a:pt x="11766" y="19977"/>
                </a:lnTo>
                <a:lnTo>
                  <a:pt x="11707" y="20761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1366500" y="3892550"/>
            <a:ext cx="993775" cy="1092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5" y="63"/>
                </a:moveTo>
                <a:lnTo>
                  <a:pt x="4693" y="0"/>
                </a:lnTo>
                <a:lnTo>
                  <a:pt x="5521" y="126"/>
                </a:lnTo>
                <a:lnTo>
                  <a:pt x="8143" y="63"/>
                </a:lnTo>
                <a:lnTo>
                  <a:pt x="11111" y="63"/>
                </a:lnTo>
                <a:lnTo>
                  <a:pt x="11318" y="879"/>
                </a:lnTo>
                <a:lnTo>
                  <a:pt x="12077" y="1695"/>
                </a:lnTo>
                <a:lnTo>
                  <a:pt x="12629" y="2072"/>
                </a:lnTo>
                <a:lnTo>
                  <a:pt x="12491" y="2512"/>
                </a:lnTo>
                <a:lnTo>
                  <a:pt x="12422" y="3202"/>
                </a:lnTo>
                <a:lnTo>
                  <a:pt x="12353" y="4081"/>
                </a:lnTo>
                <a:lnTo>
                  <a:pt x="12698" y="4584"/>
                </a:lnTo>
                <a:lnTo>
                  <a:pt x="13388" y="5212"/>
                </a:lnTo>
                <a:lnTo>
                  <a:pt x="14078" y="5840"/>
                </a:lnTo>
                <a:lnTo>
                  <a:pt x="14699" y="6153"/>
                </a:lnTo>
                <a:lnTo>
                  <a:pt x="15182" y="6593"/>
                </a:lnTo>
                <a:lnTo>
                  <a:pt x="15320" y="7221"/>
                </a:lnTo>
                <a:lnTo>
                  <a:pt x="16217" y="7598"/>
                </a:lnTo>
                <a:lnTo>
                  <a:pt x="16355" y="7221"/>
                </a:lnTo>
                <a:lnTo>
                  <a:pt x="16838" y="7158"/>
                </a:lnTo>
                <a:lnTo>
                  <a:pt x="17459" y="7347"/>
                </a:lnTo>
                <a:lnTo>
                  <a:pt x="17183" y="7912"/>
                </a:lnTo>
                <a:lnTo>
                  <a:pt x="16838" y="8414"/>
                </a:lnTo>
                <a:lnTo>
                  <a:pt x="16562" y="8853"/>
                </a:lnTo>
                <a:lnTo>
                  <a:pt x="16562" y="9607"/>
                </a:lnTo>
                <a:lnTo>
                  <a:pt x="17459" y="9105"/>
                </a:lnTo>
                <a:lnTo>
                  <a:pt x="18081" y="9042"/>
                </a:lnTo>
                <a:lnTo>
                  <a:pt x="18288" y="9733"/>
                </a:lnTo>
                <a:lnTo>
                  <a:pt x="18288" y="10360"/>
                </a:lnTo>
                <a:lnTo>
                  <a:pt x="18840" y="10800"/>
                </a:lnTo>
                <a:lnTo>
                  <a:pt x="19461" y="11177"/>
                </a:lnTo>
                <a:lnTo>
                  <a:pt x="20220" y="11428"/>
                </a:lnTo>
                <a:lnTo>
                  <a:pt x="20634" y="12056"/>
                </a:lnTo>
                <a:lnTo>
                  <a:pt x="21186" y="12998"/>
                </a:lnTo>
                <a:lnTo>
                  <a:pt x="21600" y="13814"/>
                </a:lnTo>
                <a:lnTo>
                  <a:pt x="21393" y="14316"/>
                </a:lnTo>
                <a:lnTo>
                  <a:pt x="20772" y="14316"/>
                </a:lnTo>
                <a:lnTo>
                  <a:pt x="20013" y="14128"/>
                </a:lnTo>
                <a:lnTo>
                  <a:pt x="19461" y="13563"/>
                </a:lnTo>
                <a:lnTo>
                  <a:pt x="18495" y="12747"/>
                </a:lnTo>
                <a:lnTo>
                  <a:pt x="17459" y="11993"/>
                </a:lnTo>
                <a:lnTo>
                  <a:pt x="16355" y="11805"/>
                </a:lnTo>
                <a:lnTo>
                  <a:pt x="15389" y="11805"/>
                </a:lnTo>
                <a:lnTo>
                  <a:pt x="14906" y="12558"/>
                </a:lnTo>
                <a:lnTo>
                  <a:pt x="14906" y="13437"/>
                </a:lnTo>
                <a:lnTo>
                  <a:pt x="15458" y="14191"/>
                </a:lnTo>
                <a:lnTo>
                  <a:pt x="15872" y="15133"/>
                </a:lnTo>
                <a:lnTo>
                  <a:pt x="16355" y="15760"/>
                </a:lnTo>
                <a:lnTo>
                  <a:pt x="16769" y="16514"/>
                </a:lnTo>
                <a:lnTo>
                  <a:pt x="17252" y="16828"/>
                </a:lnTo>
                <a:lnTo>
                  <a:pt x="17735" y="17393"/>
                </a:lnTo>
                <a:lnTo>
                  <a:pt x="17735" y="17895"/>
                </a:lnTo>
                <a:lnTo>
                  <a:pt x="17321" y="18335"/>
                </a:lnTo>
                <a:lnTo>
                  <a:pt x="16631" y="18335"/>
                </a:lnTo>
                <a:lnTo>
                  <a:pt x="15734" y="18335"/>
                </a:lnTo>
                <a:lnTo>
                  <a:pt x="14837" y="17770"/>
                </a:lnTo>
                <a:lnTo>
                  <a:pt x="13733" y="17770"/>
                </a:lnTo>
                <a:lnTo>
                  <a:pt x="13112" y="18523"/>
                </a:lnTo>
                <a:lnTo>
                  <a:pt x="12974" y="19277"/>
                </a:lnTo>
                <a:lnTo>
                  <a:pt x="12560" y="19716"/>
                </a:lnTo>
                <a:lnTo>
                  <a:pt x="11939" y="19716"/>
                </a:lnTo>
                <a:lnTo>
                  <a:pt x="11111" y="19653"/>
                </a:lnTo>
                <a:lnTo>
                  <a:pt x="10351" y="19026"/>
                </a:lnTo>
                <a:lnTo>
                  <a:pt x="9661" y="18900"/>
                </a:lnTo>
                <a:lnTo>
                  <a:pt x="9109" y="19277"/>
                </a:lnTo>
                <a:lnTo>
                  <a:pt x="8350" y="19653"/>
                </a:lnTo>
                <a:lnTo>
                  <a:pt x="7867" y="19214"/>
                </a:lnTo>
                <a:lnTo>
                  <a:pt x="7729" y="18586"/>
                </a:lnTo>
                <a:lnTo>
                  <a:pt x="7177" y="18084"/>
                </a:lnTo>
                <a:lnTo>
                  <a:pt x="6211" y="18084"/>
                </a:lnTo>
                <a:lnTo>
                  <a:pt x="5659" y="18900"/>
                </a:lnTo>
                <a:lnTo>
                  <a:pt x="5590" y="19967"/>
                </a:lnTo>
                <a:lnTo>
                  <a:pt x="5590" y="20721"/>
                </a:lnTo>
                <a:lnTo>
                  <a:pt x="5245" y="21286"/>
                </a:lnTo>
                <a:lnTo>
                  <a:pt x="4831" y="21600"/>
                </a:lnTo>
                <a:lnTo>
                  <a:pt x="4210" y="21537"/>
                </a:lnTo>
                <a:lnTo>
                  <a:pt x="4072" y="20972"/>
                </a:lnTo>
                <a:lnTo>
                  <a:pt x="3588" y="20784"/>
                </a:lnTo>
                <a:lnTo>
                  <a:pt x="3105" y="20721"/>
                </a:lnTo>
                <a:lnTo>
                  <a:pt x="2691" y="20093"/>
                </a:lnTo>
                <a:lnTo>
                  <a:pt x="2484" y="19277"/>
                </a:lnTo>
                <a:lnTo>
                  <a:pt x="2208" y="18586"/>
                </a:lnTo>
                <a:lnTo>
                  <a:pt x="2208" y="18147"/>
                </a:lnTo>
                <a:lnTo>
                  <a:pt x="2001" y="17895"/>
                </a:lnTo>
                <a:lnTo>
                  <a:pt x="1794" y="17456"/>
                </a:lnTo>
                <a:lnTo>
                  <a:pt x="1518" y="17016"/>
                </a:lnTo>
                <a:lnTo>
                  <a:pt x="1380" y="16702"/>
                </a:lnTo>
                <a:lnTo>
                  <a:pt x="1863" y="16577"/>
                </a:lnTo>
                <a:lnTo>
                  <a:pt x="2139" y="16074"/>
                </a:lnTo>
                <a:lnTo>
                  <a:pt x="2139" y="15635"/>
                </a:lnTo>
                <a:lnTo>
                  <a:pt x="2484" y="15070"/>
                </a:lnTo>
                <a:lnTo>
                  <a:pt x="2898" y="14756"/>
                </a:lnTo>
                <a:lnTo>
                  <a:pt x="3174" y="14505"/>
                </a:lnTo>
                <a:lnTo>
                  <a:pt x="3588" y="14505"/>
                </a:lnTo>
                <a:lnTo>
                  <a:pt x="3036" y="14316"/>
                </a:lnTo>
                <a:lnTo>
                  <a:pt x="2829" y="13877"/>
                </a:lnTo>
                <a:lnTo>
                  <a:pt x="2760" y="13186"/>
                </a:lnTo>
                <a:lnTo>
                  <a:pt x="2139" y="12244"/>
                </a:lnTo>
                <a:lnTo>
                  <a:pt x="1863" y="11240"/>
                </a:lnTo>
                <a:lnTo>
                  <a:pt x="1587" y="10298"/>
                </a:lnTo>
                <a:lnTo>
                  <a:pt x="1311" y="9795"/>
                </a:lnTo>
                <a:lnTo>
                  <a:pt x="1104" y="8853"/>
                </a:lnTo>
                <a:lnTo>
                  <a:pt x="897" y="8602"/>
                </a:lnTo>
                <a:lnTo>
                  <a:pt x="345" y="8100"/>
                </a:lnTo>
                <a:lnTo>
                  <a:pt x="138" y="7409"/>
                </a:lnTo>
                <a:lnTo>
                  <a:pt x="0" y="6781"/>
                </a:lnTo>
                <a:lnTo>
                  <a:pt x="0" y="5902"/>
                </a:lnTo>
                <a:lnTo>
                  <a:pt x="207" y="5086"/>
                </a:lnTo>
                <a:lnTo>
                  <a:pt x="621" y="4898"/>
                </a:lnTo>
                <a:lnTo>
                  <a:pt x="1173" y="4647"/>
                </a:lnTo>
                <a:lnTo>
                  <a:pt x="1311" y="4270"/>
                </a:lnTo>
                <a:lnTo>
                  <a:pt x="1311" y="3830"/>
                </a:lnTo>
                <a:lnTo>
                  <a:pt x="1311" y="3328"/>
                </a:lnTo>
                <a:lnTo>
                  <a:pt x="1242" y="2826"/>
                </a:lnTo>
                <a:lnTo>
                  <a:pt x="1794" y="2512"/>
                </a:lnTo>
                <a:lnTo>
                  <a:pt x="2070" y="2135"/>
                </a:lnTo>
                <a:lnTo>
                  <a:pt x="2484" y="1821"/>
                </a:lnTo>
                <a:lnTo>
                  <a:pt x="2208" y="1193"/>
                </a:lnTo>
                <a:lnTo>
                  <a:pt x="1656" y="879"/>
                </a:lnTo>
                <a:lnTo>
                  <a:pt x="1311" y="440"/>
                </a:lnTo>
                <a:lnTo>
                  <a:pt x="1035" y="63"/>
                </a:lnTo>
                <a:close/>
              </a:path>
            </a:pathLst>
          </a:custGeom>
          <a:solidFill>
            <a:srgbClr val="FF6A00"/>
          </a:solidFill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6977953" y="50165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33</a:t>
            </a:r>
          </a:p>
        </p:txBody>
      </p:sp>
      <p:sp>
        <p:nvSpPr>
          <p:cNvPr id="328" name="Shape 328"/>
          <p:cNvSpPr/>
          <p:nvPr/>
        </p:nvSpPr>
        <p:spPr>
          <a:xfrm>
            <a:off x="5163261" y="52832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17</a:t>
            </a:r>
          </a:p>
        </p:txBody>
      </p:sp>
      <p:sp>
        <p:nvSpPr>
          <p:cNvPr id="329" name="Shape 329"/>
          <p:cNvSpPr/>
          <p:nvPr/>
        </p:nvSpPr>
        <p:spPr>
          <a:xfrm>
            <a:off x="4731461" y="62357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11</a:t>
            </a:r>
          </a:p>
        </p:txBody>
      </p:sp>
      <p:sp>
        <p:nvSpPr>
          <p:cNvPr id="330" name="Shape 330"/>
          <p:cNvSpPr/>
          <p:nvPr/>
        </p:nvSpPr>
        <p:spPr>
          <a:xfrm>
            <a:off x="4821097" y="5765800"/>
            <a:ext cx="191974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2</a:t>
            </a:r>
          </a:p>
        </p:txBody>
      </p:sp>
      <p:sp>
        <p:nvSpPr>
          <p:cNvPr id="331" name="Shape 331"/>
          <p:cNvSpPr/>
          <p:nvPr/>
        </p:nvSpPr>
        <p:spPr>
          <a:xfrm>
            <a:off x="4308094" y="57150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14</a:t>
            </a:r>
          </a:p>
        </p:txBody>
      </p:sp>
      <p:sp>
        <p:nvSpPr>
          <p:cNvPr id="332" name="Shape 332"/>
          <p:cNvSpPr/>
          <p:nvPr/>
        </p:nvSpPr>
        <p:spPr>
          <a:xfrm>
            <a:off x="3410661" y="53213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39</a:t>
            </a:r>
          </a:p>
        </p:txBody>
      </p:sp>
      <p:sp>
        <p:nvSpPr>
          <p:cNvPr id="333" name="Shape 333"/>
          <p:cNvSpPr/>
          <p:nvPr/>
        </p:nvSpPr>
        <p:spPr>
          <a:xfrm>
            <a:off x="3232861" y="75819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36</a:t>
            </a:r>
          </a:p>
        </p:txBody>
      </p:sp>
      <p:sp>
        <p:nvSpPr>
          <p:cNvPr id="334" name="Shape 334"/>
          <p:cNvSpPr/>
          <p:nvPr/>
        </p:nvSpPr>
        <p:spPr>
          <a:xfrm>
            <a:off x="11602161" y="4241800"/>
            <a:ext cx="269647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65</a:t>
            </a:r>
          </a:p>
        </p:txBody>
      </p:sp>
      <p:sp>
        <p:nvSpPr>
          <p:cNvPr id="335" name="Shape 335"/>
          <p:cNvSpPr/>
          <p:nvPr/>
        </p:nvSpPr>
        <p:spPr>
          <a:xfrm rot="20520000">
            <a:off x="8380869" y="6299199"/>
            <a:ext cx="463830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100" b="1"/>
            </a:lvl1pPr>
          </a:lstStyle>
          <a:p>
            <a:pPr lvl="0">
              <a:defRPr sz="1800" b="0"/>
            </a:pPr>
            <a:r>
              <a:rPr sz="1100" b="1"/>
              <a:t>58.05</a:t>
            </a:r>
          </a:p>
        </p:txBody>
      </p:sp>
      <p:pic>
        <p:nvPicPr>
          <p:cNvPr id="336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0400" y="1711587"/>
            <a:ext cx="5372100" cy="155522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37" name="Shape 337"/>
          <p:cNvSpPr/>
          <p:nvPr/>
        </p:nvSpPr>
        <p:spPr>
          <a:xfrm>
            <a:off x="479057" y="1193256"/>
            <a:ext cx="6536437" cy="1245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4200" b="1"/>
              <a:t>Knox County Tennessee </a:t>
            </a:r>
          </a:p>
          <a:p>
            <a:pPr lvl="0">
              <a:defRPr sz="1800"/>
            </a:pPr>
            <a:r>
              <a:rPr sz="3300"/>
              <a:t>Selected Census Tracts</a:t>
            </a:r>
          </a:p>
        </p:txBody>
      </p:sp>
      <p:sp>
        <p:nvSpPr>
          <p:cNvPr id="338" name="Shape 338"/>
          <p:cNvSpPr/>
          <p:nvPr/>
        </p:nvSpPr>
        <p:spPr>
          <a:xfrm>
            <a:off x="3463162" y="8172731"/>
            <a:ext cx="1963675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800" b="1"/>
            </a:lvl1pPr>
          </a:lstStyle>
          <a:p>
            <a:pPr lvl="0">
              <a:defRPr b="0"/>
            </a:pPr>
            <a:r>
              <a:rPr b="1"/>
              <a:t>Central Knoxville</a:t>
            </a:r>
          </a:p>
        </p:txBody>
      </p:sp>
      <p:sp>
        <p:nvSpPr>
          <p:cNvPr id="339" name="Shape 339"/>
          <p:cNvSpPr/>
          <p:nvPr/>
        </p:nvSpPr>
        <p:spPr>
          <a:xfrm>
            <a:off x="9568942" y="8172731"/>
            <a:ext cx="1520191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800" b="1"/>
            </a:lvl1pPr>
          </a:lstStyle>
          <a:p>
            <a:pPr lvl="0">
              <a:defRPr b="0"/>
            </a:pPr>
            <a:r>
              <a:rPr b="1"/>
              <a:t>Knox County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46400" y="-141532"/>
            <a:ext cx="19392900" cy="1003577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hape 342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creen shot 2011-05-22 at 10.56.2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11729" y="0"/>
            <a:ext cx="21441558" cy="10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Shape 345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73400" y="-254000"/>
            <a:ext cx="18110200" cy="1059402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8336" y="368300"/>
            <a:ext cx="10578593" cy="897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9400" y="2146300"/>
            <a:ext cx="1930400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9588500" y="4365134"/>
            <a:ext cx="2960142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5900" b="1"/>
            </a:lvl1pPr>
          </a:lstStyle>
          <a:p>
            <a:pPr lvl="0">
              <a:defRPr sz="1800" b="0"/>
            </a:pPr>
            <a:r>
              <a:rPr sz="5900" b="1"/>
              <a:t>Country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30750" y="-508000"/>
            <a:ext cx="23329900" cy="1104976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7495" y="-114300"/>
            <a:ext cx="14899990" cy="1037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47926" y="-127000"/>
            <a:ext cx="23141552" cy="1059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F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62154" y="0"/>
            <a:ext cx="20030808" cy="1010920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6150" y="-152400"/>
            <a:ext cx="20574000" cy="1039137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23450" y="-380264"/>
            <a:ext cx="27178000" cy="1031271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11480800" y="82550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/>
            </a:lvl1pPr>
          </a:lstStyle>
          <a:p>
            <a:pPr lvl="0">
              <a:defRPr sz="1800" b="0"/>
            </a:pPr>
            <a:r>
              <a:rPr sz="4800" b="1"/>
              <a:t>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Knox County Population Pyramids HINTS</a:t>
            </a:r>
          </a:p>
        </p:txBody>
      </p:sp>
      <p:sp>
        <p:nvSpPr>
          <p:cNvPr id="369" name="Shape 369"/>
          <p:cNvSpPr/>
          <p:nvPr/>
        </p:nvSpPr>
        <p:spPr>
          <a:xfrm>
            <a:off x="469900" y="2120900"/>
            <a:ext cx="12052300" cy="829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A- very few 18-35 year olds (not a place where many retire)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B- high birth rates and higher than average death rates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C- some children with few between 20-30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D- </a:t>
            </a:r>
            <a:r>
              <a:rPr sz="2400">
                <a:latin typeface="+mj-lt"/>
                <a:ea typeface="+mj-ea"/>
                <a:cs typeface="+mj-cs"/>
                <a:sym typeface="Helvetica Neue"/>
              </a:rPr>
              <a:t># of 55 year olds  = 5 year olds 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E- larger number or elderly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F- very few under the age of 20 (not family orientated)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G- very uneven population distribution 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H-vast majority college age</a:t>
            </a:r>
          </a:p>
          <a:p>
            <a:pPr marL="266700" lvl="0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I- like letter </a:t>
            </a:r>
            <a:r>
              <a:rPr sz="2600" i="1">
                <a:latin typeface="+mj-lt"/>
                <a:ea typeface="+mj-ea"/>
                <a:cs typeface="+mj-cs"/>
                <a:sym typeface="Helvetica Neue"/>
              </a:rPr>
              <a:t>A</a:t>
            </a:r>
            <a:r>
              <a:rPr sz="2600">
                <a:latin typeface="+mj-lt"/>
                <a:ea typeface="+mj-ea"/>
                <a:cs typeface="+mj-cs"/>
                <a:sym typeface="Helvetica Neue"/>
              </a:rPr>
              <a:t> but with more under the age of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Answers...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Census Tract 2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563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1.</a:t>
            </a:r>
          </a:p>
        </p:txBody>
      </p:sp>
      <p:sp>
        <p:nvSpPr>
          <p:cNvPr id="375" name="Shape 375"/>
          <p:cNvSpPr/>
          <p:nvPr/>
        </p:nvSpPr>
        <p:spPr>
          <a:xfrm>
            <a:off x="4216400" y="8886545"/>
            <a:ext cx="4557040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F- Downtown Knoxville Area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1" animBg="1" advAuto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415355">
            <a:off x="-570555" y="-381001"/>
            <a:ext cx="13625209" cy="1130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495" y="241300"/>
            <a:ext cx="10708641" cy="897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9400" y="2146300"/>
            <a:ext cx="1930400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10160000" y="4365134"/>
            <a:ext cx="1988300" cy="1006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5900" b="1"/>
            </a:lvl1pPr>
          </a:lstStyle>
          <a:p>
            <a:pPr lvl="0">
              <a:defRPr sz="1800" b="0"/>
            </a:pPr>
            <a:r>
              <a:rPr sz="5900" b="1"/>
              <a:t>State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creen shot 2011-05-24 at 6.22.4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99350" y="-6489700"/>
            <a:ext cx="28536900" cy="17847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61007" y="-292100"/>
            <a:ext cx="17399914" cy="1035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71750" y="-154238"/>
            <a:ext cx="18834100" cy="10112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80050" y="-115120"/>
            <a:ext cx="21310600" cy="11093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7878" y="-88900"/>
            <a:ext cx="17466356" cy="1003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1377" y="-154666"/>
            <a:ext cx="21920654" cy="1003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6448" y="-117620"/>
            <a:ext cx="15062096" cy="1031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citycens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-121221"/>
            <a:ext cx="12649200" cy="985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icture 39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8405" y="5502010"/>
            <a:ext cx="755307" cy="103651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ct-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2500" y="-889000"/>
            <a:ext cx="14909800" cy="1152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9950" y="-358420"/>
            <a:ext cx="14389100" cy="10454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0" y="419100"/>
            <a:ext cx="11252200" cy="8969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9400" y="2146300"/>
            <a:ext cx="1930400" cy="889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hape 116"/>
          <p:cNvSpPr/>
          <p:nvPr/>
        </p:nvSpPr>
        <p:spPr>
          <a:xfrm>
            <a:off x="9446241" y="3987800"/>
            <a:ext cx="339024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5900" b="1"/>
              <a:t>Borough</a:t>
            </a:r>
          </a:p>
          <a:p>
            <a:pPr lvl="0">
              <a:defRPr sz="1800"/>
            </a:pPr>
            <a:r>
              <a:rPr sz="4900" b="1"/>
              <a:t>(county)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Census Tract 11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563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2.</a:t>
            </a:r>
          </a:p>
        </p:txBody>
      </p:sp>
      <p:sp>
        <p:nvSpPr>
          <p:cNvPr id="402" name="Shape 402"/>
          <p:cNvSpPr/>
          <p:nvPr/>
        </p:nvSpPr>
        <p:spPr>
          <a:xfrm>
            <a:off x="3822700" y="8886545"/>
            <a:ext cx="5352822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H- Student Housing for University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1" animBg="1" advAuto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7612" y="-38100"/>
            <a:ext cx="16551524" cy="1089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Screen shot 2011-05-24 at 6.22.2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74050" y="-6502400"/>
            <a:ext cx="28917900" cy="18085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5550" y="-511292"/>
            <a:ext cx="16141700" cy="10503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4250" y="-372324"/>
            <a:ext cx="15646400" cy="10224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9702" y="-610748"/>
            <a:ext cx="23549204" cy="1155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90187" y="0"/>
            <a:ext cx="19487274" cy="984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Census Tract 14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6563" y="-960120"/>
            <a:ext cx="14923247" cy="1153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279997" y="8775700"/>
            <a:ext cx="12446001" cy="736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b="1"/>
            </a:lvl1pPr>
          </a:lstStyle>
          <a:p>
            <a:pPr lvl="0">
              <a:defRPr sz="1800" b="0"/>
            </a:pPr>
            <a:r>
              <a:rPr sz="4200" b="1"/>
              <a:t>3.</a:t>
            </a:r>
          </a:p>
        </p:txBody>
      </p:sp>
      <p:sp>
        <p:nvSpPr>
          <p:cNvPr id="418" name="Shape 418"/>
          <p:cNvSpPr/>
          <p:nvPr/>
        </p:nvSpPr>
        <p:spPr>
          <a:xfrm>
            <a:off x="2463800" y="8886545"/>
            <a:ext cx="8080604" cy="498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marL="266700" lvl="1" indent="-266700" algn="l">
              <a:lnSpc>
                <a:spcPct val="50000"/>
              </a:lnSpc>
              <a:spcBef>
                <a:spcPts val="4800"/>
              </a:spcBef>
              <a:buSzPct val="100000"/>
              <a:buChar char="•"/>
              <a:defRPr sz="1800"/>
            </a:pPr>
            <a:r>
              <a:rPr sz="2600">
                <a:latin typeface="+mj-lt"/>
                <a:ea typeface="+mj-ea"/>
                <a:cs typeface="+mj-cs"/>
                <a:sym typeface="Helvetica Neue"/>
              </a:rPr>
              <a:t>B- Government Housing Low Income Neighborhood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1" animBg="1" advAuto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58898" y="-254000"/>
            <a:ext cx="21808396" cy="10299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creen shot 2011-05-24 at 6.22.3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85000" y="-6400800"/>
            <a:ext cx="28524200" cy="17839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Microsoft Macintosh PowerPoint</Application>
  <PresentationFormat>Custom</PresentationFormat>
  <Paragraphs>298</Paragraphs>
  <Slides>171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72" baseType="lpstr">
      <vt:lpstr>ModernPortfolio</vt:lpstr>
      <vt:lpstr>Metropolitan Population Pyramids U.S. History and Geography High School</vt:lpstr>
      <vt:lpstr>Overview of Lesson</vt:lpstr>
      <vt:lpstr>Tennessee Standard</vt:lpstr>
      <vt:lpstr>Connections to  Common Core Standards</vt:lpstr>
      <vt:lpstr>PowerPoint Presentation</vt:lpstr>
      <vt:lpstr>Population Pyramids at Different Scales...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PowerPoint Presentation</vt:lpstr>
      <vt:lpstr>PowerPoint Presentation</vt:lpstr>
      <vt:lpstr>Helpful Hints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Reflection.... Suburban America</vt:lpstr>
      <vt:lpstr>Reflection... What part of San Francisco? </vt:lpstr>
      <vt:lpstr>Downtown San Francisco </vt:lpstr>
      <vt:lpstr>PowerPoint Presentation</vt:lpstr>
      <vt:lpstr>Match the Knox County Population Pyramids (1-9) with the correct description and photo (A-I)</vt:lpstr>
      <vt:lpstr>PowerPoint Presentation</vt:lpstr>
      <vt:lpstr>Knox County Population Pyramids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Knox County Population Pyramids HINTS</vt:lpstr>
      <vt:lpstr>Answers...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Knoxville Population Pyramid Answers</vt:lpstr>
      <vt:lpstr>Nashville Metropolitan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Metropolitan Population Pyramids U.S. History and Geography High School</dc:title>
  <cp:lastModifiedBy>Shelby County Schools</cp:lastModifiedBy>
  <cp:revision>1</cp:revision>
  <dcterms:modified xsi:type="dcterms:W3CDTF">2014-05-27T21:34:47Z</dcterms:modified>
</cp:coreProperties>
</file>