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0" r:id="rId5"/>
    <p:sldId id="269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1" r:id="rId14"/>
    <p:sldId id="270" r:id="rId15"/>
    <p:sldId id="262" r:id="rId16"/>
    <p:sldId id="275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6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6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0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2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9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7D69-74B1-4392-81D2-C37A505FBF3B}" type="datetimeFigureOut">
              <a:rPr lang="en-US" smtClean="0"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CD54-CF8A-4451-93BF-D40348240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2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o.hrw.com/hrw.nd/gohrw_rls1/pKeywordResults?ST9%20Eur%20Religions%201600" TargetMode="External"/><Relationship Id="rId2" Type="http://schemas.openxmlformats.org/officeDocument/2006/relationships/hyperlink" Target="http://images.classwell.com/mcd_xhtml_ebooks/2005_world_history/images/mcd_mwh05_0618377115_p35_f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pacificproject.com/index.php/european-exploration-and-coloniza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Diffusion of Protestantism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03638"/>
            <a:ext cx="9144000" cy="1655762"/>
          </a:xfrm>
        </p:spPr>
        <p:txBody>
          <a:bodyPr/>
          <a:lstStyle/>
          <a:p>
            <a:r>
              <a:rPr lang="en-US" b="1" dirty="0" smtClean="0"/>
              <a:t>7.52  </a:t>
            </a:r>
            <a:r>
              <a:rPr lang="en-US" dirty="0" smtClean="0"/>
              <a:t>Locate </a:t>
            </a:r>
            <a:r>
              <a:rPr lang="en-US" dirty="0"/>
              <a:t>and identify the European regions that remained Catholic and those that became Protestant and how the division affected the distribution of religions in the New World. (C, G, 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7518" y="2468880"/>
            <a:ext cx="2418080" cy="20015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0159" y="248920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E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4718" y="411739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B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7838" y="3197086"/>
            <a:ext cx="2418080" cy="1273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0159" y="248920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E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4718" y="411739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B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7518" y="3535680"/>
            <a:ext cx="2418080" cy="955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0159" y="248920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E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4718" y="411739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B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0159" y="248920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4718" y="411739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4" y="19685"/>
            <a:ext cx="11650515" cy="772795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Name</a:t>
            </a:r>
            <a:r>
              <a:rPr lang="en-US" sz="1400" dirty="0" smtClean="0"/>
              <a:t>: _________________________________________________________________________                                </a:t>
            </a:r>
            <a:r>
              <a:rPr lang="en-US" sz="1400" b="1" dirty="0" smtClean="0"/>
              <a:t>Class Period</a:t>
            </a:r>
            <a:r>
              <a:rPr lang="en-US" sz="1400" dirty="0" smtClean="0"/>
              <a:t>: _________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192620"/>
              </p:ext>
            </p:extLst>
          </p:nvPr>
        </p:nvGraphicFramePr>
        <p:xfrm>
          <a:off x="406400" y="792480"/>
          <a:ext cx="11257280" cy="5323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55949"/>
                <a:gridCol w="3393499"/>
                <a:gridCol w="6507832"/>
              </a:tblGrid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LETTER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Dominant Religion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Why</a:t>
                      </a:r>
                      <a:r>
                        <a:rPr lang="en-US" sz="2000" baseline="0" dirty="0" smtClean="0"/>
                        <a:t> do you think so?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LUTHERAN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Began in Wittenberg,</a:t>
                      </a:r>
                      <a:r>
                        <a:rPr lang="en-US" sz="2000" b="0" baseline="0" dirty="0" smtClean="0"/>
                        <a:t> Germany and spread north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CALVINIST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John Calvin established a theocracy in Geneva,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Switzerland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ANGLICAN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Was started by Henry VIII</a:t>
                      </a:r>
                      <a:r>
                        <a:rPr lang="en-US" sz="2000" b="0" baseline="0" dirty="0" smtClean="0"/>
                        <a:t>, King of England, therefore Anglicanism would be prominent in England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ROMAN CATHOLIC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The</a:t>
                      </a:r>
                      <a:r>
                        <a:rPr lang="en-US" sz="2000" b="0" baseline="0" dirty="0" smtClean="0"/>
                        <a:t> head of the Roman Catholic Church is in Rome, therefore Italy and southern Europe remained Catholic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ROMAN CATHOLIC</a:t>
                      </a:r>
                      <a:r>
                        <a:rPr lang="en-US" sz="2000" b="1" baseline="0" dirty="0" smtClean="0"/>
                        <a:t> WITH PROTESTANT MINORITIES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Parts of the Holy</a:t>
                      </a:r>
                      <a:r>
                        <a:rPr lang="en-US" sz="2000" b="0" baseline="0" dirty="0" smtClean="0"/>
                        <a:t> Roman Empire were torn between growing Protestants and loyal Catholics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EASTERN</a:t>
                      </a:r>
                      <a:r>
                        <a:rPr lang="en-US" sz="2000" b="1" baseline="0" dirty="0" smtClean="0"/>
                        <a:t> ORTHODOX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Russian Orthodox</a:t>
                      </a:r>
                      <a:r>
                        <a:rPr lang="en-US" sz="2000" b="0" baseline="0" dirty="0" smtClean="0"/>
                        <a:t> church and Russia is included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MUSLIMS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Ottoman</a:t>
                      </a:r>
                      <a:r>
                        <a:rPr lang="en-US" sz="2000" b="0" baseline="0" dirty="0" smtClean="0"/>
                        <a:t> Turks were Muslim, more closely connected with the Middle East</a:t>
                      </a:r>
                      <a:endParaRPr lang="en-US" sz="2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6106386"/>
            <a:ext cx="12202160" cy="772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u="sng" dirty="0" smtClean="0"/>
              <a:t>CHOICES</a:t>
            </a:r>
            <a:r>
              <a:rPr lang="en-US" sz="1400" b="1" dirty="0" smtClean="0"/>
              <a:t>:  </a:t>
            </a:r>
            <a:r>
              <a:rPr lang="en-US" sz="1400" dirty="0" smtClean="0"/>
              <a:t>ROMAN CATHOLIC---ROMAN CATHOLIC WITH PROTESTANT MINORITIES---LUTHERAN---ANGLICAN---MUSLIM---CALVINIST---EASTERN ORTHODOX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Answers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– Lutheran</a:t>
            </a:r>
          </a:p>
          <a:p>
            <a:pPr marL="0" indent="0">
              <a:buNone/>
            </a:pPr>
            <a:r>
              <a:rPr lang="en-US" dirty="0" smtClean="0"/>
              <a:t>B – Calvinist </a:t>
            </a:r>
          </a:p>
          <a:p>
            <a:pPr marL="0" indent="0">
              <a:buNone/>
            </a:pPr>
            <a:r>
              <a:rPr lang="en-US" dirty="0" smtClean="0"/>
              <a:t>C – Anglican</a:t>
            </a:r>
          </a:p>
          <a:p>
            <a:pPr marL="0" indent="0">
              <a:buNone/>
            </a:pPr>
            <a:r>
              <a:rPr lang="en-US" dirty="0" smtClean="0"/>
              <a:t>D – Roman Catholic</a:t>
            </a:r>
          </a:p>
          <a:p>
            <a:pPr marL="0" indent="0">
              <a:buNone/>
            </a:pPr>
            <a:r>
              <a:rPr lang="en-US" dirty="0" smtClean="0"/>
              <a:t>E – Roman Catholic with Protestant Minorities </a:t>
            </a:r>
          </a:p>
          <a:p>
            <a:pPr marL="0" indent="0">
              <a:buNone/>
            </a:pPr>
            <a:r>
              <a:rPr lang="en-US" dirty="0" smtClean="0"/>
              <a:t>F – Eastern Orthodox</a:t>
            </a:r>
          </a:p>
          <a:p>
            <a:pPr marL="0" indent="0">
              <a:buNone/>
            </a:pPr>
            <a:r>
              <a:rPr lang="en-US" dirty="0" smtClean="0"/>
              <a:t>G – Muslim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85280" cy="16906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your knowledge of the Protestant Reformation in Europe, predict which areas of the New World will most likely adopt Catholicism and which areas will most likely adopt Protestantism </a:t>
            </a:r>
            <a:endParaRPr lang="en-US" sz="2400" dirty="0"/>
          </a:p>
        </p:txBody>
      </p:sp>
      <p:pic>
        <p:nvPicPr>
          <p:cNvPr id="2050" name="Picture 2" descr="http://www.transpacificproject.com/wp-content/uploads/2011/06/EUOPEAN-COLONIES-AMERICAS-17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60" y="3270"/>
            <a:ext cx="5323840" cy="685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6889748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9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Sources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Review Map: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images.classwell.com/mcd_xhtml_ebooks/2005_world_history/images/mcd_mwh05_0618377115_p35_f1.jpg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Lesson Map taken from: </a:t>
            </a:r>
            <a:r>
              <a:rPr lang="en-US" dirty="0" smtClean="0">
                <a:hlinkClick r:id="rId3"/>
              </a:rPr>
              <a:t>http://go.hrw.com/hrw.nd/gohrw_rls1/pKeywordResults?ST9%20Eur%20Religions%201600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Colonization Map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http://www.transpacificproject.com/index.php/european-exploration-and-colonization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Review from Previous Lesson: </a:t>
            </a:r>
            <a:endParaRPr lang="en-US" sz="4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457643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IMPORTANT PEOPLE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Martin Luther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Henry VIII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John Calvin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Pope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457643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LOCATION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Geneva, Switzerland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Rome</a:t>
            </a:r>
            <a:r>
              <a:rPr lang="en-US" dirty="0"/>
              <a:t>, Italy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Wittenburg</a:t>
            </a:r>
            <a:r>
              <a:rPr lang="en-US" dirty="0" smtClean="0"/>
              <a:t>, Germany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London, England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65120" y="3921760"/>
            <a:ext cx="3307080" cy="18288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87040" y="3769360"/>
            <a:ext cx="3185160" cy="1981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200400" y="2895600"/>
            <a:ext cx="2971800" cy="18643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96640" y="2819083"/>
            <a:ext cx="2575560" cy="2017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0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ages.classwell.com/mcd_xhtml_ebooks/2005_world_history/images/mcd_mwh05_0618377115_p35_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219" y="0"/>
            <a:ext cx="70025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2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 Procedures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introducing the Protestant Reformation, have students match the region with the correct religious majority</a:t>
            </a:r>
          </a:p>
          <a:p>
            <a:r>
              <a:rPr lang="en-US" dirty="0" smtClean="0"/>
              <a:t>Divide students in to small groups and give them the handout (see next slide)</a:t>
            </a:r>
          </a:p>
          <a:p>
            <a:r>
              <a:rPr lang="en-US" dirty="0" smtClean="0"/>
              <a:t>Students should use their knowledge of where the reformers are from to draw conclusions </a:t>
            </a:r>
          </a:p>
          <a:p>
            <a:r>
              <a:rPr lang="en-US" dirty="0" smtClean="0"/>
              <a:t>As you review the answer discuss with students how they made their decisions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8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4" y="19685"/>
            <a:ext cx="11650515" cy="772795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Name</a:t>
            </a:r>
            <a:r>
              <a:rPr lang="en-US" sz="1400" dirty="0" smtClean="0"/>
              <a:t>: _________________________________________________________________________                                </a:t>
            </a:r>
            <a:r>
              <a:rPr lang="en-US" sz="1400" b="1" dirty="0" smtClean="0"/>
              <a:t>Class Period</a:t>
            </a:r>
            <a:r>
              <a:rPr lang="en-US" sz="1400" dirty="0" smtClean="0"/>
              <a:t>: _________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68130"/>
              </p:ext>
            </p:extLst>
          </p:nvPr>
        </p:nvGraphicFramePr>
        <p:xfrm>
          <a:off x="406400" y="792480"/>
          <a:ext cx="11257280" cy="5039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55949"/>
                <a:gridCol w="3393499"/>
                <a:gridCol w="6507832"/>
              </a:tblGrid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LETTER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Dominant Religion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Why</a:t>
                      </a:r>
                      <a:r>
                        <a:rPr lang="en-US" sz="2000" baseline="0" dirty="0" smtClean="0"/>
                        <a:t> do you think so?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</a:tr>
              <a:tr h="629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5861685"/>
            <a:ext cx="12202160" cy="772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u="sng" dirty="0" smtClean="0"/>
              <a:t>CHOICES</a:t>
            </a:r>
            <a:r>
              <a:rPr lang="en-US" sz="1400" b="1" dirty="0" smtClean="0"/>
              <a:t>:  </a:t>
            </a:r>
            <a:r>
              <a:rPr lang="en-US" sz="1400" dirty="0" smtClean="0"/>
              <a:t>ROMAN CATHOLIC---ROMAN CATHOLIC WITH PROTESTANT MINORITIES---LUTHERAN---ANGLICAN---MUSLIM---CALVINIST---EASTERN ORTHODOX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8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7838" y="1016000"/>
            <a:ext cx="2418080" cy="3474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1119" y="242824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E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7597" y="4130272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690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67838" y="1361440"/>
            <a:ext cx="2418080" cy="30886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F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119" y="242824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E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0476" y="414315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7518" y="1767840"/>
            <a:ext cx="2418080" cy="26822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1119" y="242824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G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4718" y="411739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B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.hrw.com/venus_images/0317MC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19" y="111759"/>
            <a:ext cx="8940799" cy="670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7518" y="2133600"/>
            <a:ext cx="2418080" cy="22758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91678" y="163907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A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1519" y="1993017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F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0159" y="2468880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C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038" y="3742194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40798" y="4825279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4718" y="411739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B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5119" y="4924501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D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4208</TotalTime>
  <Words>451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Office Theme</vt:lpstr>
      <vt:lpstr>The Diffusion of Protestantism </vt:lpstr>
      <vt:lpstr>Review from Previous Lesson: </vt:lpstr>
      <vt:lpstr>PowerPoint Presentation</vt:lpstr>
      <vt:lpstr>Lesson Procedures </vt:lpstr>
      <vt:lpstr>Name: _________________________________________________________________________                                Class Period: 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Name: _________________________________________________________________________                                Class Period: _________</vt:lpstr>
      <vt:lpstr>Answers </vt:lpstr>
      <vt:lpstr>Based on your knowledge of the Protestant Reformation in Europe, predict which areas of the New World will most likely adopt Catholicism and which areas will most likely adopt Protestantism 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Flood</dc:creator>
  <cp:lastModifiedBy>Ashley Flood</cp:lastModifiedBy>
  <cp:revision>20</cp:revision>
  <dcterms:created xsi:type="dcterms:W3CDTF">2014-05-26T00:12:17Z</dcterms:created>
  <dcterms:modified xsi:type="dcterms:W3CDTF">2014-07-14T15:10:44Z</dcterms:modified>
</cp:coreProperties>
</file>