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04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notesMaster" Target="notesMasters/notes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8448176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logo_sm.png"/>
          <p:cNvPicPr/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>
            <a:off x="692150" y="177800"/>
            <a:ext cx="11595100" cy="939813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sz="4600" b="1" i="1"/>
              <a:t>The Border and Immigrant Worker Nation</a:t>
            </a:r>
          </a:p>
          <a:p>
            <a:pPr lvl="0" algn="ctr">
              <a:defRPr sz="1800"/>
            </a:pPr>
            <a:r>
              <a:rPr sz="4400">
                <a:solidFill>
                  <a:srgbClr val="444444"/>
                </a:solidFill>
              </a:rPr>
              <a:t>U.S. History and Geography High School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444444"/>
                </a:solidFill>
              </a:rPr>
              <a:t>Tennessee Geographic Alliance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3000" b="1">
              <a:solidFill>
                <a:srgbClr val="444444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b="1"/>
              <a:t>Instructor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Michael Robinson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Houston High School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Germantown, TN</a:t>
            </a:r>
          </a:p>
        </p:txBody>
      </p:sp>
      <p:pic>
        <p:nvPicPr>
          <p:cNvPr id="71" name="logo_s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5900" y="673152"/>
            <a:ext cx="2413000" cy="19558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6346393" y="9167818"/>
            <a:ext cx="31201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sz="1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1</a:t>
            </a:fld>
            <a:endParaRPr sz="14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892" y="-52090"/>
            <a:ext cx="13196584" cy="6704447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98" name="Shape 98"/>
          <p:cNvSpPr/>
          <p:nvPr/>
        </p:nvSpPr>
        <p:spPr>
          <a:xfrm>
            <a:off x="437467" y="7702578"/>
            <a:ext cx="1212986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How has the border changed?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creen shot 2012-03-03 at 2.10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hape 433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3.</a:t>
            </a:r>
          </a:p>
        </p:txBody>
      </p:sp>
      <p:sp>
        <p:nvSpPr>
          <p:cNvPr id="437" name="Shape 437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38" name="Shape 438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creen shot 2012-03-03 at 2.09.2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4.</a:t>
            </a:r>
          </a:p>
        </p:txBody>
      </p:sp>
      <p:sp>
        <p:nvSpPr>
          <p:cNvPr id="445" name="Shape 445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46" name="Shape 446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creen shot 2012-03-03 at 2.11.1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52" name="Shape 452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5.</a:t>
            </a:r>
          </a:p>
        </p:txBody>
      </p:sp>
      <p:sp>
        <p:nvSpPr>
          <p:cNvPr id="453" name="Shape 453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54" name="Shape 454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creen shot 2012-03-03 at 2.11.1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6.</a:t>
            </a:r>
          </a:p>
        </p:txBody>
      </p:sp>
      <p:sp>
        <p:nvSpPr>
          <p:cNvPr id="461" name="Shape 461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62" name="Shape 462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ndex.png"/>
          <p:cNvPicPr/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662181" y="-255070"/>
            <a:ext cx="16741662" cy="108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creen shot 2012-03-03 at 2.11.5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  <p:sp>
        <p:nvSpPr>
          <p:cNvPr id="472" name="Shape 472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1.</a:t>
            </a:r>
          </a:p>
        </p:txBody>
      </p:sp>
      <p:sp>
        <p:nvSpPr>
          <p:cNvPr id="473" name="Shape 473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creen shot 2012-03-03 at 2.12.2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4574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\</a:t>
            </a:r>
          </a:p>
        </p:txBody>
      </p:sp>
      <p:sp>
        <p:nvSpPr>
          <p:cNvPr id="477" name="Shape 477"/>
          <p:cNvSpPr/>
          <p:nvPr/>
        </p:nvSpPr>
        <p:spPr>
          <a:xfrm>
            <a:off x="139700" y="7366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12001500" y="-190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-736600" y="-2273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2.</a:t>
            </a:r>
          </a:p>
        </p:txBody>
      </p:sp>
      <p:sp>
        <p:nvSpPr>
          <p:cNvPr id="481" name="Shape 481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82" name="Shape 482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1" animBg="1" advAuto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Screen shot 2012-03-03 at 2.10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3.</a:t>
            </a:r>
          </a:p>
        </p:txBody>
      </p:sp>
      <p:sp>
        <p:nvSpPr>
          <p:cNvPr id="489" name="Shape 489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90" name="Shape 490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1" animBg="1" advAuto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reen shot 2012-03-03 at 2.09.2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 493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4.</a:t>
            </a:r>
          </a:p>
        </p:txBody>
      </p:sp>
      <p:sp>
        <p:nvSpPr>
          <p:cNvPr id="497" name="Shape 497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98" name="Shape 498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1" animBg="1" advAuto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creen shot 2012-03-03 at 2.11.1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hape 501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5.</a:t>
            </a:r>
          </a:p>
        </p:txBody>
      </p:sp>
      <p:sp>
        <p:nvSpPr>
          <p:cNvPr id="505" name="Shape 505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506" name="Shape 506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425" y="3932"/>
            <a:ext cx="13169650" cy="659037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01" name="Shape 101"/>
          <p:cNvSpPr/>
          <p:nvPr/>
        </p:nvSpPr>
        <p:spPr>
          <a:xfrm>
            <a:off x="460592" y="7702578"/>
            <a:ext cx="1208361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What is the border like today?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creen shot 2012-03-03 at 2.11.1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10" name="Shape 510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6.</a:t>
            </a:r>
          </a:p>
        </p:txBody>
      </p:sp>
      <p:sp>
        <p:nvSpPr>
          <p:cNvPr id="513" name="Shape 513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514" name="Shape 514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" grpId="1" animBg="1" advAuto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ndex.png"/>
          <p:cNvPicPr/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662181" y="-255070"/>
            <a:ext cx="16741662" cy="108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pPr lvl="0">
              <a:defRPr sz="1800" b="0"/>
            </a:pPr>
            <a:r>
              <a:rPr sz="7200" b="1"/>
              <a:t>Answers </a:t>
            </a:r>
          </a:p>
        </p:txBody>
      </p:sp>
      <p:sp>
        <p:nvSpPr>
          <p:cNvPr id="518" name="Shape 518"/>
          <p:cNvSpPr>
            <a:spLocks noGrp="1"/>
          </p:cNvSpPr>
          <p:nvPr>
            <p:ph type="body" idx="1"/>
          </p:nvPr>
        </p:nvSpPr>
        <p:spPr>
          <a:xfrm>
            <a:off x="571500" y="1981200"/>
            <a:ext cx="12293600" cy="7404100"/>
          </a:xfrm>
          <a:prstGeom prst="rect">
            <a:avLst/>
          </a:prstGeom>
        </p:spPr>
        <p:txBody>
          <a:bodyPr/>
          <a:lstStyle/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1- Drivers and Other Transportation Workers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2- Accountants and other Financial Specialists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3- Writers, Artists and Entertainers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4- Computer Software Developers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5- Household Service Staff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6- Gardeners and Groundkeepers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build="p" bldLvl="5" animBg="1" advAuto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/>
        </p:nvSpPr>
        <p:spPr>
          <a:xfrm>
            <a:off x="12700" y="69088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241300" y="-4953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175277" y="746003"/>
            <a:ext cx="12654243" cy="2098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sz="71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FOREIGN-BORN WORKERS </a:t>
            </a:r>
          </a:p>
          <a:p>
            <a:pPr lvl="0" algn="ctr" defTabSz="584200">
              <a:defRPr sz="1800"/>
            </a:pPr>
            <a:r>
              <a:rPr sz="6000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TOP TEN COUNTRIES</a:t>
            </a:r>
          </a:p>
        </p:txBody>
      </p:sp>
      <p:pic>
        <p:nvPicPr>
          <p:cNvPr id="52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7" y="2882900"/>
            <a:ext cx="12947326" cy="523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194" y="-26690"/>
            <a:ext cx="13199188" cy="662739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04" name="Shape 104"/>
          <p:cNvSpPr/>
          <p:nvPr/>
        </p:nvSpPr>
        <p:spPr>
          <a:xfrm>
            <a:off x="460592" y="7702578"/>
            <a:ext cx="1208361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What is the border like today?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356" y="-24434"/>
            <a:ext cx="13173512" cy="660916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07" name="Shape 107"/>
          <p:cNvSpPr/>
          <p:nvPr/>
        </p:nvSpPr>
        <p:spPr>
          <a:xfrm>
            <a:off x="157522" y="6584727"/>
            <a:ext cx="12677372" cy="3168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 dirty="0"/>
              <a:t>From the following slides describe the border and life for those living near the border…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47753" y="-368881"/>
            <a:ext cx="20100306" cy="10799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81630" y="-361452"/>
            <a:ext cx="19368060" cy="1047650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1482232" y="7702790"/>
            <a:ext cx="4067290" cy="1812479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3600" b="1" i="1">
                <a:solidFill>
                  <a:srgbClr val="FFFFFF"/>
                </a:solidFill>
              </a:rPr>
              <a:t>“This is where dreams are turned back.”</a:t>
            </a:r>
          </a:p>
        </p:txBody>
      </p:sp>
      <p:sp>
        <p:nvSpPr>
          <p:cNvPr id="113" name="Shape 113"/>
          <p:cNvSpPr/>
          <p:nvPr/>
        </p:nvSpPr>
        <p:spPr>
          <a:xfrm>
            <a:off x="5795521" y="4921949"/>
            <a:ext cx="4067290" cy="1812479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3600" b="1" i="1">
                <a:solidFill>
                  <a:srgbClr val="FFFFFF"/>
                </a:solidFill>
              </a:rPr>
              <a:t>“This is where dreams turn into nightmares.”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 advAuto="0"/>
      <p:bldP spid="113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43969" y="-467157"/>
            <a:ext cx="19892738" cy="10687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46423" y="-202363"/>
            <a:ext cx="19297646" cy="10416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27974" y="-151563"/>
            <a:ext cx="18460748" cy="10311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9388" y="-138543"/>
            <a:ext cx="18563576" cy="10030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800" b="1"/>
            </a:lvl1pPr>
          </a:lstStyle>
          <a:p>
            <a:pPr lvl="0">
              <a:defRPr sz="1800" b="0"/>
            </a:pPr>
            <a:r>
              <a:rPr sz="9800" b="1"/>
              <a:t>Overview of Lesson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512420" y="2209926"/>
            <a:ext cx="11979960" cy="7367520"/>
          </a:xfrm>
          <a:prstGeom prst="rect">
            <a:avLst/>
          </a:prstGeom>
        </p:spPr>
        <p:txBody>
          <a:bodyPr/>
          <a:lstStyle/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How has the border between the United States and Mexico changed since 1821?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Describe the current border between the United States and Mexico.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Discuss the personal stories of people living near the border between the United States and Mexico.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Describe the demographics for Hispanic-Americans.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What types of jobs do foreign-born Americans have, and in which country were they born?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75493" y="-120941"/>
            <a:ext cx="19155786" cy="10343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116" y="-353925"/>
            <a:ext cx="18871032" cy="10147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62621" y="-149306"/>
            <a:ext cx="19130042" cy="10174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url?sa=i&amp;rct=j&amp;q=&amp;esrc=s&amp;source=images&amp;cd=&amp;docid=P33mo0buusQk9M&amp;tbnid=Kk6-So8buNqixM-&amp;ved=0CAUQjRw&amp;url=http%3A%2F%2Fwww.rsvlts.com%2F2013%2F05%2F14%2Fthe-united-states-mexico-border-like-youve-never-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6607" y="-97099"/>
            <a:ext cx="15338014" cy="9947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15963309.jpg"/>
          <p:cNvPicPr/>
          <p:nvPr/>
        </p:nvPicPr>
        <p:blipFill>
          <a:blip r:embed="rId2">
            <a:extLst/>
          </a:blip>
          <a:srcRect l="106" r="46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12103100" cy="812800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232323"/>
                </a:solidFill>
              </a:rPr>
              <a:t>Pacific Ocean - Mexico and USA Border (CA)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4945" y="0"/>
            <a:ext cx="18847190" cy="1104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9501" y="-1651000"/>
            <a:ext cx="18931102" cy="1216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End_Of_TJ_Border_Fen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69000" y="0"/>
            <a:ext cx="45694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border-field-state-park-new-fence-into-the-ocea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9024" y="0"/>
            <a:ext cx="13522848" cy="1055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12-11-08 at 8.42.5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6850" y="-197449"/>
            <a:ext cx="18694400" cy="10141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7200" b="1"/>
            </a:lvl1pPr>
          </a:lstStyle>
          <a:p>
            <a:pPr lvl="0">
              <a:defRPr sz="1800" b="0"/>
            </a:pPr>
            <a:r>
              <a:rPr sz="7200" b="1"/>
              <a:t>Tennessee Standard</a:t>
            </a:r>
          </a:p>
        </p:txBody>
      </p:sp>
      <p:sp>
        <p:nvSpPr>
          <p:cNvPr id="78" name="Shape 78"/>
          <p:cNvSpPr/>
          <p:nvPr/>
        </p:nvSpPr>
        <p:spPr>
          <a:xfrm>
            <a:off x="407689" y="2021326"/>
            <a:ext cx="12248942" cy="737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7700" b="1" dirty="0">
                <a:latin typeface="+mj-lt"/>
                <a:ea typeface="+mj-ea"/>
                <a:cs typeface="+mj-cs"/>
                <a:sym typeface="Helvetica Neue"/>
              </a:rPr>
              <a:t>US.9 </a:t>
            </a:r>
            <a:r>
              <a:rPr sz="7700" dirty="0">
                <a:latin typeface="+mj-lt"/>
                <a:ea typeface="+mj-ea"/>
                <a:cs typeface="+mj-cs"/>
                <a:sym typeface="Helvetica Neue"/>
              </a:rPr>
              <a:t>US.9</a:t>
            </a:r>
            <a:r>
              <a:rPr sz="6700" dirty="0">
                <a:latin typeface="+mj-lt"/>
                <a:ea typeface="+mj-ea"/>
                <a:cs typeface="+mj-cs"/>
                <a:sym typeface="Helvetica Neue"/>
              </a:rPr>
              <a:t> Describe the difference between “old” and “new” immigrants and analyze the assimilation process and consequences for the “new” immigrants and their impact on American society.… (C, E, G).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friendship-park-border-field-state-par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990600"/>
            <a:ext cx="11684000" cy="775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creen shot 2012-11-08 at 8.42.1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-88900"/>
            <a:ext cx="17995900" cy="9925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24950108.jpg"/>
          <p:cNvPicPr/>
          <p:nvPr/>
        </p:nvPicPr>
        <p:blipFill>
          <a:blip r:embed="rId2">
            <a:extLst/>
          </a:blip>
          <a:srcRect l="7887" r="7857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431800" y="8572500"/>
            <a:ext cx="12128500" cy="1054100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000" b="1">
                <a:solidFill>
                  <a:srgbClr val="232323"/>
                </a:solidFill>
              </a:rPr>
              <a:t>Bullring in Mexico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12-11-08 at 8.17.4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6602" y="0"/>
            <a:ext cx="18505304" cy="1019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12-11-08 at 8.16.4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3150" y="-101600"/>
            <a:ext cx="17678400" cy="1073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32026620.jpg"/>
          <p:cNvPicPr/>
          <p:nvPr/>
        </p:nvPicPr>
        <p:blipFill>
          <a:blip r:embed="rId2">
            <a:extLst/>
          </a:blip>
          <a:srcRect l="2951" r="3003" b="3439"/>
          <a:stretch>
            <a:fillRect/>
          </a:stretch>
        </p:blipFill>
        <p:spPr>
          <a:xfrm>
            <a:off x="508000" y="520700"/>
            <a:ext cx="58166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6" name="1809383.jpg"/>
          <p:cNvPicPr/>
          <p:nvPr/>
        </p:nvPicPr>
        <p:blipFill>
          <a:blip r:embed="rId3">
            <a:extLst/>
          </a:blip>
          <a:srcRect t="6404" b="6259"/>
          <a:stretch>
            <a:fillRect/>
          </a:stretch>
        </p:blipFill>
        <p:spPr>
          <a:xfrm>
            <a:off x="6667500" y="520700"/>
            <a:ext cx="5816600" cy="381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7" name="Screen shot 2012-11-08 at 8.22.22 PM.png"/>
          <p:cNvPicPr/>
          <p:nvPr/>
        </p:nvPicPr>
        <p:blipFill>
          <a:blip r:embed="rId4">
            <a:extLst/>
          </a:blip>
          <a:srcRect l="6634" r="6544"/>
          <a:stretch>
            <a:fillRect/>
          </a:stretch>
        </p:blipFill>
        <p:spPr>
          <a:xfrm>
            <a:off x="6667500" y="4660900"/>
            <a:ext cx="5816600" cy="38227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4800" b="1"/>
              <a:t>The Border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55296871.jpg"/>
          <p:cNvPicPr/>
          <p:nvPr/>
        </p:nvPicPr>
        <p:blipFill>
          <a:blip r:embed="rId2">
            <a:extLst/>
          </a:blip>
          <a:srcRect t="10763" b="10763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12065000" cy="812800"/>
          </a:xfrm>
          <a:prstGeom prst="rect">
            <a:avLst/>
          </a:prstGeom>
        </p:spPr>
        <p:txBody>
          <a:bodyPr/>
          <a:lstStyle>
            <a:lvl1pPr algn="ctr">
              <a:defRPr sz="43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4300" b="1"/>
              <a:t>The Border Crossing from Mexico to the USA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12-11-08 at 8.22.35 PM.png"/>
          <p:cNvPicPr/>
          <p:nvPr/>
        </p:nvPicPr>
        <p:blipFill>
          <a:blip r:embed="rId2">
            <a:extLst/>
          </a:blip>
          <a:srcRect l="13110" r="13095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4" name="Shape 164"/>
          <p:cNvSpPr/>
          <p:nvPr/>
        </p:nvSpPr>
        <p:spPr>
          <a:xfrm>
            <a:off x="431800" y="8813800"/>
            <a:ext cx="120650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584200">
              <a:defRPr sz="43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4300" b="1"/>
              <a:t>The Border Crossing from Mexico to the USA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2-11-08 at 8.36.5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79600" y="-88900"/>
            <a:ext cx="16751300" cy="991987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6743507" y="8369299"/>
            <a:ext cx="6223001" cy="1270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 defTabSz="584200">
              <a:defRPr sz="7500" b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500" b="1">
                <a:solidFill>
                  <a:srgbClr val="FFFFFF"/>
                </a:solidFill>
              </a:rPr>
              <a:t>Tijuana, Mexico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-Maps-icon.png"/>
          <p:cNvPicPr/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444500" y="-1644650"/>
            <a:ext cx="14312900" cy="14312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 flipH="1">
            <a:off x="8267699" y="-469900"/>
            <a:ext cx="2" cy="13117187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71" name="th?id=H.4671830230828440&amp;pid=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4800" y="5416550"/>
            <a:ext cx="4102100" cy="4102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2" name="google-maps-ico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49300" y="533400"/>
            <a:ext cx="8890000" cy="666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" y="6882259"/>
            <a:ext cx="8496300" cy="119608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571500" y="-349368"/>
            <a:ext cx="11861800" cy="2406768"/>
          </a:xfrm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sz="4600"/>
              <a:t>Connections to</a:t>
            </a:r>
            <a:r>
              <a:rPr sz="5600" b="1"/>
              <a:t> </a:t>
            </a:r>
            <a:endParaRPr sz="6600" b="1"/>
          </a:p>
          <a:p>
            <a:pPr lvl="0" algn="ctr">
              <a:defRPr sz="1800"/>
            </a:pPr>
            <a:r>
              <a:rPr sz="7600" b="1"/>
              <a:t>Common Core Standards</a:t>
            </a:r>
          </a:p>
        </p:txBody>
      </p:sp>
      <p:sp>
        <p:nvSpPr>
          <p:cNvPr id="81" name="Shape 81"/>
          <p:cNvSpPr/>
          <p:nvPr/>
        </p:nvSpPr>
        <p:spPr>
          <a:xfrm>
            <a:off x="719231" y="4069622"/>
            <a:ext cx="11566337" cy="308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sz="65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6500"/>
              <a:t>Characterize and analyze changing interconnections among places and regions.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12-11-08 at 8.24.5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9883" y="-241300"/>
            <a:ext cx="18264566" cy="1045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2-11-08 at 8.21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1624" y="0"/>
            <a:ext cx="17148048" cy="985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12-11-08 at 8.28.4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7957" y="0"/>
            <a:ext cx="20800714" cy="1045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12-11-08 at 8.40.32 PM.png"/>
          <p:cNvPicPr/>
          <p:nvPr/>
        </p:nvPicPr>
        <p:blipFill>
          <a:blip r:embed="rId2">
            <a:extLst/>
          </a:blip>
          <a:srcRect l="7882" r="7915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406400" y="8572500"/>
            <a:ext cx="12026900" cy="1066800"/>
          </a:xfrm>
          <a:prstGeom prst="rect">
            <a:avLst/>
          </a:prstGeom>
        </p:spPr>
        <p:txBody>
          <a:bodyPr/>
          <a:lstStyle>
            <a:lvl1pPr algn="ctr">
              <a:defRPr sz="6400"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400" b="1">
                <a:solidFill>
                  <a:srgbClr val="232323"/>
                </a:solidFill>
              </a:rPr>
              <a:t>Worlds Apart </a:t>
            </a:r>
          </a:p>
        </p:txBody>
      </p:sp>
      <p:pic>
        <p:nvPicPr>
          <p:cNvPr id="183" name="Picture 18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78448" y="4138744"/>
            <a:ext cx="13805038" cy="4239079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12-11-08 at 8.37.55 PM.png"/>
          <p:cNvPicPr/>
          <p:nvPr/>
        </p:nvPicPr>
        <p:blipFill>
          <a:blip r:embed="rId2">
            <a:extLst/>
          </a:blip>
          <a:srcRect l="10368" r="10395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431800" y="8572500"/>
            <a:ext cx="12179300" cy="1054100"/>
          </a:xfrm>
          <a:prstGeom prst="rect">
            <a:avLst/>
          </a:prstGeom>
        </p:spPr>
        <p:txBody>
          <a:bodyPr/>
          <a:lstStyle>
            <a:lvl1pPr algn="ctr">
              <a:defRPr sz="5700"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700" b="1">
                <a:solidFill>
                  <a:srgbClr val="232323"/>
                </a:solidFill>
              </a:rPr>
              <a:t>Shopping in Mexico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7833" y="0"/>
            <a:ext cx="17706766" cy="1064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 shot 2012-11-08 at 8.39.08 PM.png"/>
          <p:cNvPicPr/>
          <p:nvPr/>
        </p:nvPicPr>
        <p:blipFill>
          <a:blip r:embed="rId2">
            <a:extLst/>
          </a:blip>
          <a:srcRect l="12214" r="12248"/>
          <a:stretch>
            <a:fillRect/>
          </a:stretch>
        </p:blipFill>
        <p:spPr>
          <a:xfrm>
            <a:off x="533400" y="508000"/>
            <a:ext cx="119380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431800" y="8572500"/>
            <a:ext cx="12280900" cy="1054100"/>
          </a:xfrm>
          <a:prstGeom prst="rect">
            <a:avLst/>
          </a:prstGeom>
        </p:spPr>
        <p:txBody>
          <a:bodyPr/>
          <a:lstStyle>
            <a:lvl1pPr algn="ctr">
              <a:defRPr sz="6400"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400" b="1">
                <a:solidFill>
                  <a:srgbClr val="232323"/>
                </a:solidFill>
              </a:rPr>
              <a:t>Upscale Shopping Mall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12-11-08 at 8.40.5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4487" y="0"/>
            <a:ext cx="16341074" cy="989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12-11-08 at 8.38.3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1640" y="0"/>
            <a:ext cx="18468080" cy="990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12-11-08 at 8.34.1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67000" y="-63500"/>
            <a:ext cx="17233900" cy="9870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61" y="994995"/>
            <a:ext cx="13060322" cy="65659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4" name="Shape 84"/>
          <p:cNvSpPr/>
          <p:nvPr/>
        </p:nvSpPr>
        <p:spPr>
          <a:xfrm>
            <a:off x="103028" y="7615623"/>
            <a:ext cx="12798744" cy="11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6900" b="1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/>
            </a:pPr>
            <a:r>
              <a:rPr sz="6900" b="1"/>
              <a:t>http://apps.npr.org/borderland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8500" b="1"/>
            </a:lvl1pPr>
          </a:lstStyle>
          <a:p>
            <a:pPr lvl="0">
              <a:defRPr sz="1800" b="0"/>
            </a:pPr>
            <a:r>
              <a:rPr sz="8500" b="1"/>
              <a:t>Personal Stories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571500" y="2330450"/>
            <a:ext cx="11861800" cy="6565900"/>
          </a:xfrm>
          <a:prstGeom prst="rect">
            <a:avLst/>
          </a:prstGeom>
        </p:spPr>
        <p:txBody>
          <a:bodyPr/>
          <a:lstStyle/>
          <a:p>
            <a:pPr marL="377824" lvl="0" indent="-377824">
              <a:defRPr sz="1800">
                <a:solidFill>
                  <a:srgbClr val="000000"/>
                </a:solidFill>
              </a:defRPr>
            </a:pPr>
            <a:r>
              <a:rPr sz="5100"/>
              <a:t>Brianna Barraza, 15</a:t>
            </a:r>
          </a:p>
          <a:p>
            <a:pPr marL="377824" lvl="0" indent="-377824">
              <a:defRPr sz="1800">
                <a:solidFill>
                  <a:srgbClr val="000000"/>
                </a:solidFill>
              </a:defRPr>
            </a:pPr>
            <a:r>
              <a:rPr sz="5100"/>
              <a:t>Yvonne Navarro, 48, and her daughters Yvonne, 16, and Jasmine, 11</a:t>
            </a:r>
          </a:p>
          <a:p>
            <a:pPr marL="377824" lvl="0" indent="-377824">
              <a:defRPr sz="1800">
                <a:solidFill>
                  <a:srgbClr val="000000"/>
                </a:solidFill>
              </a:defRPr>
            </a:pPr>
            <a:r>
              <a:rPr sz="5100"/>
              <a:t>Junior Adarano, 17</a:t>
            </a:r>
          </a:p>
          <a:p>
            <a:pPr marL="377824" lvl="0" indent="-377824">
              <a:defRPr sz="1800">
                <a:solidFill>
                  <a:srgbClr val="000000"/>
                </a:solidFill>
              </a:defRPr>
            </a:pPr>
            <a:r>
              <a:rPr sz="5100"/>
              <a:t>Saraa Zewedi Yilma, 28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11772" y="-636203"/>
            <a:ext cx="21496265" cy="11634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14263" y="-64210"/>
            <a:ext cx="20787183" cy="11223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20140328_nprvid_junior-n-600000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95163" y="-57635"/>
            <a:ext cx="13195126" cy="7422259"/>
          </a:xfrm>
          <a:prstGeom prst="rect">
            <a:avLst/>
          </a:prstGeom>
        </p:spPr>
      </p:pic>
      <p:sp>
        <p:nvSpPr>
          <p:cNvPr id="207" name="Shape 207"/>
          <p:cNvSpPr/>
          <p:nvPr/>
        </p:nvSpPr>
        <p:spPr>
          <a:xfrm>
            <a:off x="394348" y="7378582"/>
            <a:ext cx="1221610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400" b="1"/>
              <a:t>Explain if Junior and his sister are America.</a:t>
            </a:r>
          </a:p>
          <a:p>
            <a:pPr lvl="0">
              <a:defRPr sz="1800"/>
            </a:pPr>
            <a:r>
              <a:rPr sz="3400" b="1"/>
              <a:t>Discuss how Junior sees himself…does he think he is American?</a:t>
            </a:r>
          </a:p>
          <a:p>
            <a:pPr lvl="0">
              <a:defRPr sz="1800"/>
            </a:pPr>
            <a:r>
              <a:rPr sz="3400" b="1"/>
              <a:t>Describe Junior’s life. Why are his parents now with him?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3622" y="-262155"/>
            <a:ext cx="13992044" cy="10277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98588" y="-338259"/>
            <a:ext cx="16001976" cy="11305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6325" y="-618949"/>
            <a:ext cx="14497450" cy="10474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91" y="1620576"/>
            <a:ext cx="12431218" cy="651244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314" y="1081123"/>
            <a:ext cx="12170080" cy="5293307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18" name="Shape 218"/>
          <p:cNvSpPr/>
          <p:nvPr/>
        </p:nvSpPr>
        <p:spPr>
          <a:xfrm>
            <a:off x="439597" y="6872427"/>
            <a:ext cx="11994206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6400"/>
            </a:lvl1pPr>
          </a:lstStyle>
          <a:p>
            <a:pPr lvl="0">
              <a:defRPr sz="1800"/>
            </a:pPr>
            <a:r>
              <a:rPr sz="6400" dirty="0"/>
              <a:t>Why did she risk her life and/or freedom to come to America?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4600" y="-332199"/>
            <a:ext cx="15854000" cy="10728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245591" y="245093"/>
            <a:ext cx="12567020" cy="905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200" dirty="0"/>
              <a:t>How has the border between Mexico and the United States changed over time? </a:t>
            </a:r>
            <a:r>
              <a:rPr sz="7200" b="1" dirty="0"/>
              <a:t>What did the border look like in…</a:t>
            </a:r>
          </a:p>
          <a:p>
            <a:pPr lvl="0" algn="ctr">
              <a:defRPr sz="1800"/>
            </a:pPr>
            <a:r>
              <a:rPr sz="7200" b="1" dirty="0"/>
              <a:t>1821?</a:t>
            </a:r>
          </a:p>
          <a:p>
            <a:pPr lvl="0" algn="ctr">
              <a:defRPr sz="1800"/>
            </a:pPr>
            <a:r>
              <a:rPr sz="7200" b="1" dirty="0"/>
              <a:t>1836?</a:t>
            </a:r>
          </a:p>
          <a:p>
            <a:pPr lvl="0" algn="ctr">
              <a:defRPr sz="1800"/>
            </a:pPr>
            <a:r>
              <a:rPr sz="7200" b="1" dirty="0"/>
              <a:t>1948?</a:t>
            </a:r>
          </a:p>
          <a:p>
            <a:pPr lvl="0" algn="ctr">
              <a:defRPr sz="1800"/>
            </a:pPr>
            <a:r>
              <a:rPr sz="7200" b="1" dirty="0"/>
              <a:t>1953?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0216" y="-467199"/>
            <a:ext cx="15585232" cy="1068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9924" y="-633709"/>
            <a:ext cx="14564648" cy="11021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image.tif"/>
          <p:cNvPicPr/>
          <p:nvPr/>
        </p:nvPicPr>
        <p:blipFill>
          <a:blip r:embed="rId2">
            <a:alphaModFix amt="19790"/>
            <a:extLst/>
          </a:blip>
          <a:stretch>
            <a:fillRect/>
          </a:stretch>
        </p:blipFill>
        <p:spPr>
          <a:xfrm>
            <a:off x="351642" y="-84812"/>
            <a:ext cx="12301516" cy="992322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571500" y="3169929"/>
            <a:ext cx="11861800" cy="2336801"/>
          </a:xfrm>
          <a:prstGeom prst="rect">
            <a:avLst/>
          </a:prstGeom>
        </p:spPr>
        <p:txBody>
          <a:bodyPr/>
          <a:lstStyle>
            <a:lvl1pPr algn="ctr">
              <a:defRPr sz="9200" b="1"/>
            </a:lvl1pPr>
          </a:lstStyle>
          <a:p>
            <a:pPr lvl="0">
              <a:defRPr sz="1800" b="0"/>
            </a:pPr>
            <a:r>
              <a:rPr sz="9200" b="1"/>
              <a:t>Hispanics in America</a:t>
            </a:r>
          </a:p>
        </p:txBody>
      </p:sp>
      <p:sp>
        <p:nvSpPr>
          <p:cNvPr id="228" name="Shape 228"/>
          <p:cNvSpPr/>
          <p:nvPr/>
        </p:nvSpPr>
        <p:spPr>
          <a:xfrm>
            <a:off x="3977589" y="5093561"/>
            <a:ext cx="5049622" cy="149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9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lvl="0">
              <a:defRPr sz="1800"/>
            </a:pPr>
            <a:r>
              <a:rPr sz="9200"/>
              <a:t>Questions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7- Hispanic Question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277" y="225582"/>
            <a:ext cx="7188246" cy="930243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H_13.01.23_SS_hispanics2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847" y="895503"/>
            <a:ext cx="12345106" cy="796259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357392" y="633433"/>
            <a:ext cx="12290016" cy="2087112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H_13.01.23_SS_hispanics3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82" y="803549"/>
            <a:ext cx="12630236" cy="814650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357392" y="429686"/>
            <a:ext cx="12290016" cy="162231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2- ANSWER</a:t>
            </a:r>
          </a:p>
        </p:txBody>
      </p:sp>
      <p:sp>
        <p:nvSpPr>
          <p:cNvPr id="237" name="Shape 237"/>
          <p:cNvSpPr/>
          <p:nvPr/>
        </p:nvSpPr>
        <p:spPr>
          <a:xfrm>
            <a:off x="1571044" y="3103527"/>
            <a:ext cx="10982239" cy="2396447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3 and 4-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  <p:bldP spid="237" grpId="2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H_13.01.23_SS_hispanics4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3" y="727801"/>
            <a:ext cx="12865114" cy="829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357392" y="4640462"/>
            <a:ext cx="12290016" cy="2395121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5-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H_13.01.23_SS_hispanics5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92" y="734347"/>
            <a:ext cx="12844816" cy="828490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241193" y="447726"/>
            <a:ext cx="12522414" cy="378792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6-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H_13.01.23_SS_hispanics6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70" y="756714"/>
            <a:ext cx="12775460" cy="824017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357392" y="1618211"/>
            <a:ext cx="12290016" cy="6845991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7-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H_13.01.23_SS_hispanics7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99" y="725385"/>
            <a:ext cx="12872602" cy="830283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357392" y="1482380"/>
            <a:ext cx="12290016" cy="6957150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8-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241" y="-16247"/>
            <a:ext cx="13179282" cy="680550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9" name="Shape 89"/>
          <p:cNvSpPr/>
          <p:nvPr/>
        </p:nvSpPr>
        <p:spPr>
          <a:xfrm>
            <a:off x="437467" y="7702578"/>
            <a:ext cx="1212986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How has the border changed?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H_13.01.23_SS_hispanics8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81" y="689577"/>
            <a:ext cx="12983638" cy="837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3481516" y="2670906"/>
            <a:ext cx="8661299" cy="575761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9-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H_13.01.23_SS_hispanics9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252" y="807399"/>
            <a:ext cx="12618296" cy="813880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478002" y="3621726"/>
            <a:ext cx="8239743" cy="206867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10-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H_13.01.23_SS_hispanics10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41" y="708514"/>
            <a:ext cx="12924918" cy="833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3419040" y="3791516"/>
            <a:ext cx="9351863" cy="162231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11-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H_13.01.23_SS_hispanics11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92" y="734347"/>
            <a:ext cx="12844816" cy="828490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6790686" y="3451937"/>
            <a:ext cx="5958198" cy="4945543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12-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H_13.01.23_SS_hispanics12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63" y="752968"/>
            <a:ext cx="12787074" cy="824766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480621" y="2229453"/>
            <a:ext cx="3720825" cy="1326111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13-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H_13.01.23_SS_hispanics13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42" y="660279"/>
            <a:ext cx="13074484" cy="843304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9638903" y="2942569"/>
            <a:ext cx="3129613" cy="1058427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14-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H_13.01.23_SS_hispanics14-600x38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5" y="718875"/>
            <a:ext cx="12892790" cy="831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357392" y="2059664"/>
            <a:ext cx="12290016" cy="1318152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15- ANSWER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" name="Table 272"/>
          <p:cNvGraphicFramePr/>
          <p:nvPr/>
        </p:nvGraphicFramePr>
        <p:xfrm>
          <a:off x="272502" y="258415"/>
          <a:ext cx="12455775" cy="92367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508276"/>
                <a:gridCol w="3947499"/>
              </a:tblGrid>
              <a:tr h="1154596">
                <a:tc>
                  <a:txBody>
                    <a:bodyPr/>
                    <a:lstStyle/>
                    <a:p>
                      <a:pPr lvl="0" algn="ct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Question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Correct Answer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1. How many Hispanics live in the United States?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2. What % of the United States population is Hispanic?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3. What % of the United States population is White?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4. What % of the United States population is Black or African-American?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5. What is the trend since 1970 for the Hispanic growth in the United States?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6. Two-thirds of the United States Hispanic population is from which country?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154596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7. Nine percent of the U.S. Hispanic population is from which island?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4800"/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3" name="Table 273"/>
          <p:cNvGraphicFramePr/>
          <p:nvPr/>
        </p:nvGraphicFramePr>
        <p:xfrm>
          <a:off x="8942074" y="1514955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51.9 million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4" name="Table 274"/>
          <p:cNvGraphicFramePr/>
          <p:nvPr/>
        </p:nvGraphicFramePr>
        <p:xfrm>
          <a:off x="8942074" y="2686092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17%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5" name="Table 275"/>
          <p:cNvGraphicFramePr/>
          <p:nvPr/>
        </p:nvGraphicFramePr>
        <p:xfrm>
          <a:off x="8942074" y="3844528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63%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" name="Table 276"/>
          <p:cNvGraphicFramePr/>
          <p:nvPr/>
        </p:nvGraphicFramePr>
        <p:xfrm>
          <a:off x="8942074" y="4990265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12%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7" name="Table 277"/>
          <p:cNvGraphicFramePr/>
          <p:nvPr/>
        </p:nvGraphicFramePr>
        <p:xfrm>
          <a:off x="8942074" y="6136001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INCREASING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8" name="Table 278"/>
          <p:cNvGraphicFramePr/>
          <p:nvPr/>
        </p:nvGraphicFramePr>
        <p:xfrm>
          <a:off x="8942074" y="7307137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Mexico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9" name="Table 279"/>
          <p:cNvGraphicFramePr/>
          <p:nvPr/>
        </p:nvGraphicFramePr>
        <p:xfrm>
          <a:off x="8942074" y="8465573"/>
          <a:ext cx="3617167" cy="9496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9496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Puerto Rico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1" animBg="1" advAuto="0"/>
      <p:bldP spid="274" grpId="2" animBg="1" advAuto="0"/>
      <p:bldP spid="275" grpId="3" animBg="1" advAuto="0"/>
      <p:bldP spid="276" grpId="4" animBg="1" advAuto="0"/>
      <p:bldP spid="277" grpId="5" animBg="1" advAuto="0"/>
      <p:bldP spid="278" grpId="6" animBg="1" advAuto="0"/>
      <p:bldP spid="279" grpId="7" animBg="1" advAuto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Table 281"/>
          <p:cNvGraphicFramePr/>
          <p:nvPr/>
        </p:nvGraphicFramePr>
        <p:xfrm>
          <a:off x="272502" y="258415"/>
          <a:ext cx="12455775" cy="923676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508276"/>
                <a:gridCol w="3947499"/>
              </a:tblGrid>
              <a:tr h="1026307">
                <a:tc>
                  <a:txBody>
                    <a:bodyPr/>
                    <a:lstStyle/>
                    <a:p>
                      <a:pPr lvl="0" algn="ct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Question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Correct Answer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8. Two-thirds of Hispanics live in just five states...Name them.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9. Which five states have seen the fastest growth in Hispanic population since 2000?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10. What % of all births in the United States were to Hispanic women?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11. The median age for Whites in the United States is 42. What is the median age for Hispanics?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 What % of Hispanics between the ages of 5-17 in the United States speak English very well?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13. What % of Hispanics in the United States have at least a high school diploma or equivalent?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14. What % of Hispanics in the United States have attained a bachelor’s degree or more?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026307"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15. The United States median household income is $50,000. What is the median income for Hispanics?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4400"/>
                      </a:pPr>
                      <a:endParaRPr/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82" name="Table 282"/>
          <p:cNvGraphicFramePr/>
          <p:nvPr/>
        </p:nvGraphicFramePr>
        <p:xfrm>
          <a:off x="8942074" y="1413082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444444"/>
                          </a:solidFill>
                        </a:rPr>
                        <a:t>CA-TX-FL-NY-IL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3" name="Table 283"/>
          <p:cNvGraphicFramePr/>
          <p:nvPr/>
        </p:nvGraphicFramePr>
        <p:xfrm>
          <a:off x="8942074" y="2456944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444444"/>
                          </a:solidFill>
                        </a:rPr>
                        <a:t>AL-SC-TN-KY-SD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4" name="Table 284"/>
          <p:cNvGraphicFramePr/>
          <p:nvPr/>
        </p:nvGraphicFramePr>
        <p:xfrm>
          <a:off x="8942074" y="3500807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23%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5" name="Table 285"/>
          <p:cNvGraphicFramePr/>
          <p:nvPr/>
        </p:nvGraphicFramePr>
        <p:xfrm>
          <a:off x="8942074" y="4493373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27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6" name="Table 286"/>
          <p:cNvGraphicFramePr/>
          <p:nvPr/>
        </p:nvGraphicFramePr>
        <p:xfrm>
          <a:off x="8942074" y="5485938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86%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7" name="Table 287"/>
          <p:cNvGraphicFramePr/>
          <p:nvPr/>
        </p:nvGraphicFramePr>
        <p:xfrm>
          <a:off x="8942074" y="6529800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63%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8" name="Table 288"/>
          <p:cNvGraphicFramePr/>
          <p:nvPr/>
        </p:nvGraphicFramePr>
        <p:xfrm>
          <a:off x="8942074" y="7573663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13%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9" name="Table 289"/>
          <p:cNvGraphicFramePr/>
          <p:nvPr/>
        </p:nvGraphicFramePr>
        <p:xfrm>
          <a:off x="8942074" y="8617525"/>
          <a:ext cx="3617167" cy="7668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7167"/>
              </a:tblGrid>
              <a:tr h="766854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444444"/>
                          </a:solidFill>
                        </a:rPr>
                        <a:t>$39,000</a:t>
                      </a:r>
                    </a:p>
                  </a:txBody>
                  <a:tcPr marL="63500" marR="63500" marT="63500" marB="635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FFFC7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  <p:bldP spid="283" grpId="2" animBg="1" advAuto="0"/>
      <p:bldP spid="284" grpId="3" animBg="1" advAuto="0"/>
      <p:bldP spid="285" grpId="4" animBg="1" advAuto="0"/>
      <p:bldP spid="286" grpId="5" animBg="1" advAuto="0"/>
      <p:bldP spid="287" grpId="6" animBg="1" advAuto="0"/>
      <p:bldP spid="288" grpId="7" animBg="1" advAuto="0"/>
      <p:bldP spid="289" grpId="8" animBg="1" advAuto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creen shot 2012-03-03 at 2.09.0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02600" y="-1828800"/>
            <a:ext cx="25603200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2700" y="88773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11963400" y="4572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-292100" y="-825500"/>
            <a:ext cx="151765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300615" y="1219200"/>
            <a:ext cx="12403570" cy="1168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71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100" b="1">
                <a:solidFill>
                  <a:srgbClr val="444444"/>
                </a:solidFill>
              </a:rPr>
              <a:t>FOREIGN-BORN WORKERS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812" y="6897"/>
            <a:ext cx="13200424" cy="675736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92" name="Shape 92"/>
          <p:cNvSpPr/>
          <p:nvPr/>
        </p:nvSpPr>
        <p:spPr>
          <a:xfrm>
            <a:off x="437467" y="7702578"/>
            <a:ext cx="1212986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How has the border changed?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yramid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1003300"/>
            <a:ext cx="12496800" cy="774801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5638800" y="3860800"/>
            <a:ext cx="2197100" cy="2603500"/>
          </a:xfrm>
          <a:prstGeom prst="rect">
            <a:avLst/>
          </a:prstGeom>
          <a:ln w="152400">
            <a:solidFill>
              <a:srgbClr val="FF2600"/>
            </a:solidFill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1355597"/>
            <a:ext cx="6045200" cy="780149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30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300" y="1363240"/>
            <a:ext cx="6019800" cy="77978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>
            <a:off x="4549543" y="584200"/>
            <a:ext cx="3907309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4200" b="1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/>
            </a:pPr>
            <a:r>
              <a:rPr sz="4200" b="1"/>
              <a:t>GROUP WORK</a:t>
            </a:r>
          </a:p>
        </p:txBody>
      </p:sp>
      <p:sp>
        <p:nvSpPr>
          <p:cNvPr id="303" name="Shape 303"/>
          <p:cNvSpPr/>
          <p:nvPr/>
        </p:nvSpPr>
        <p:spPr>
          <a:xfrm>
            <a:off x="2706960" y="666750"/>
            <a:ext cx="116468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lvl="0">
              <a:defRPr sz="1800"/>
            </a:pPr>
            <a:r>
              <a:rPr sz="3100"/>
              <a:t>Part 1</a:t>
            </a:r>
          </a:p>
        </p:txBody>
      </p:sp>
      <p:sp>
        <p:nvSpPr>
          <p:cNvPr id="304" name="Shape 304"/>
          <p:cNvSpPr/>
          <p:nvPr/>
        </p:nvSpPr>
        <p:spPr>
          <a:xfrm>
            <a:off x="9145860" y="666750"/>
            <a:ext cx="116468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lvl="0">
              <a:defRPr sz="1800"/>
            </a:pPr>
            <a:r>
              <a:rPr sz="3100"/>
              <a:t>Part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73164"/>
            <a:ext cx="7442200" cy="960435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7" name="Shape 307"/>
          <p:cNvSpPr/>
          <p:nvPr/>
        </p:nvSpPr>
        <p:spPr>
          <a:xfrm>
            <a:off x="8012391" y="3803931"/>
            <a:ext cx="475396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creen shot 2012-03-03 at 2.09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1.</a:t>
            </a:r>
          </a:p>
        </p:txBody>
      </p:sp>
      <p:sp>
        <p:nvSpPr>
          <p:cNvPr id="314" name="Shape 314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15" name="Shape 315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creen shot 2012-03-03 at 2.10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2.</a:t>
            </a:r>
          </a:p>
        </p:txBody>
      </p:sp>
      <p:sp>
        <p:nvSpPr>
          <p:cNvPr id="322" name="Shape 322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23" name="Shape 323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creen shot 2012-03-03 at 2.10.4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3.</a:t>
            </a:r>
          </a:p>
        </p:txBody>
      </p:sp>
      <p:sp>
        <p:nvSpPr>
          <p:cNvPr id="330" name="Shape 330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31" name="Shape 331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creen shot 2012-03-03 at 2.11.2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4.</a:t>
            </a:r>
          </a:p>
        </p:txBody>
      </p:sp>
      <p:sp>
        <p:nvSpPr>
          <p:cNvPr id="338" name="Shape 338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39" name="Shape 339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creen shot 2012-03-03 at 2.12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6733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5.</a:t>
            </a:r>
          </a:p>
        </p:txBody>
      </p:sp>
      <p:sp>
        <p:nvSpPr>
          <p:cNvPr id="346" name="Shape 346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47" name="Shape 347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creen shot 2012-03-03 at 2.11.3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6.</a:t>
            </a:r>
          </a:p>
        </p:txBody>
      </p:sp>
      <p:sp>
        <p:nvSpPr>
          <p:cNvPr id="354" name="Shape 354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55" name="Shape 355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ndex.png"/>
          <p:cNvPicPr/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662181" y="-255070"/>
            <a:ext cx="16741662" cy="108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825" y="-26690"/>
            <a:ext cx="13190450" cy="661189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95" name="Shape 95"/>
          <p:cNvSpPr/>
          <p:nvPr/>
        </p:nvSpPr>
        <p:spPr>
          <a:xfrm>
            <a:off x="437467" y="7702578"/>
            <a:ext cx="1212986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600" b="1"/>
            </a:lvl1pPr>
          </a:lstStyle>
          <a:p>
            <a:pPr lvl="0">
              <a:defRPr sz="1800" b="0"/>
            </a:pPr>
            <a:r>
              <a:rPr sz="6600" b="1"/>
              <a:t>How has the border changed?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creen shot 2012-03-03 at 2.09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1.</a:t>
            </a:r>
          </a:p>
        </p:txBody>
      </p:sp>
      <p:sp>
        <p:nvSpPr>
          <p:cNvPr id="365" name="Shape 365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66" name="Shape 366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creen shot 2012-03-03 at 2.10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2.</a:t>
            </a:r>
          </a:p>
        </p:txBody>
      </p:sp>
      <p:sp>
        <p:nvSpPr>
          <p:cNvPr id="373" name="Shape 373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74" name="Shape 374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creen shot 2012-03-03 at 2.10.4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3.</a:t>
            </a:r>
          </a:p>
        </p:txBody>
      </p:sp>
      <p:sp>
        <p:nvSpPr>
          <p:cNvPr id="381" name="Shape 381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82" name="Shape 382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1" animBg="1" advAuto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creen shot 2012-03-03 at 2.11.2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4.</a:t>
            </a:r>
          </a:p>
        </p:txBody>
      </p:sp>
      <p:sp>
        <p:nvSpPr>
          <p:cNvPr id="389" name="Shape 389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90" name="Shape 390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creen shot 2012-03-03 at 2.12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5844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5.</a:t>
            </a:r>
          </a:p>
        </p:txBody>
      </p:sp>
      <p:sp>
        <p:nvSpPr>
          <p:cNvPr id="397" name="Shape 397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398" name="Shape 398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1" animBg="1" advAuto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creen shot 2012-03-03 at 2.11.3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6.</a:t>
            </a:r>
          </a:p>
        </p:txBody>
      </p:sp>
      <p:sp>
        <p:nvSpPr>
          <p:cNvPr id="405" name="Shape 405"/>
          <p:cNvSpPr/>
          <p:nvPr/>
        </p:nvSpPr>
        <p:spPr>
          <a:xfrm>
            <a:off x="392392" y="7309131"/>
            <a:ext cx="4753966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Construction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Cooks and other food preparers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Doctors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Farm Laborers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Hairdressers and other grooming services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Scientists and Quantitative Analysts</a:t>
            </a:r>
          </a:p>
        </p:txBody>
      </p:sp>
      <p:sp>
        <p:nvSpPr>
          <p:cNvPr id="406" name="Shape 406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1" animBg="1" advAuto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ndex.png"/>
          <p:cNvPicPr/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662181" y="-255070"/>
            <a:ext cx="16741662" cy="108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pPr lvl="0">
              <a:defRPr sz="1800" b="0"/>
            </a:pPr>
            <a:r>
              <a:rPr sz="7200" b="1"/>
              <a:t>Answers </a:t>
            </a:r>
          </a:p>
        </p:txBody>
      </p:sp>
      <p:sp>
        <p:nvSpPr>
          <p:cNvPr id="410" name="Shape 410"/>
          <p:cNvSpPr>
            <a:spLocks noGrp="1"/>
          </p:cNvSpPr>
          <p:nvPr>
            <p:ph type="body" idx="1"/>
          </p:nvPr>
        </p:nvSpPr>
        <p:spPr>
          <a:xfrm>
            <a:off x="571500" y="1981200"/>
            <a:ext cx="11887200" cy="7404100"/>
          </a:xfrm>
          <a:prstGeom prst="rect">
            <a:avLst/>
          </a:prstGeom>
        </p:spPr>
        <p:txBody>
          <a:bodyPr/>
          <a:lstStyle/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1- Doctors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2- Cooks and other food preparers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3- Hairdressers and other grooming services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4- Construction Workers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5- Scientists and Quantitative Analysts</a:t>
            </a:r>
          </a:p>
          <a:p>
            <a:pPr marL="430823" lvl="0" indent="-430823">
              <a:defRPr sz="1800">
                <a:solidFill>
                  <a:srgbClr val="000000"/>
                </a:solidFill>
              </a:defRPr>
            </a:pPr>
            <a:r>
              <a:rPr sz="4200" b="1"/>
              <a:t>6- Farm Laborers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1" build="p" bldLvl="5" animBg="1" advAuto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64732"/>
            <a:ext cx="7416800" cy="960741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3" name="Shape 413"/>
          <p:cNvSpPr/>
          <p:nvPr/>
        </p:nvSpPr>
        <p:spPr>
          <a:xfrm>
            <a:off x="7847623" y="38039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creen shot 2012-03-03 at 2.11.5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3558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12700" y="7239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-863600" y="-2400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1.</a:t>
            </a:r>
          </a:p>
        </p:txBody>
      </p:sp>
      <p:sp>
        <p:nvSpPr>
          <p:cNvPr id="420" name="Shape 420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21" name="Shape 421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creen shot 2012-03-03 at 2.12.2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4153" y="-3457448"/>
            <a:ext cx="25603201" cy="16012425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11874500" y="-317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\</a:t>
            </a:r>
          </a:p>
        </p:txBody>
      </p:sp>
      <p:sp>
        <p:nvSpPr>
          <p:cNvPr id="425" name="Shape 425"/>
          <p:cNvSpPr/>
          <p:nvPr/>
        </p:nvSpPr>
        <p:spPr>
          <a:xfrm>
            <a:off x="139700" y="7366000"/>
            <a:ext cx="1372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12001500" y="-190500"/>
            <a:ext cx="48387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-736600" y="-2273300"/>
            <a:ext cx="15417800" cy="3327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5924918" y="7591865"/>
            <a:ext cx="1131114" cy="15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96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600" b="1">
                <a:solidFill>
                  <a:srgbClr val="444444"/>
                </a:solidFill>
              </a:rPr>
              <a:t>2.</a:t>
            </a:r>
          </a:p>
        </p:txBody>
      </p:sp>
      <p:sp>
        <p:nvSpPr>
          <p:cNvPr id="429" name="Shape 429"/>
          <p:cNvSpPr/>
          <p:nvPr/>
        </p:nvSpPr>
        <p:spPr>
          <a:xfrm>
            <a:off x="5116017" y="6549341"/>
            <a:ext cx="27727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2400"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444444"/>
                </a:solidFill>
              </a:rPr>
              <a:t>FOREIGN-BORN...</a:t>
            </a:r>
          </a:p>
        </p:txBody>
      </p:sp>
      <p:sp>
        <p:nvSpPr>
          <p:cNvPr id="430" name="Shape 430"/>
          <p:cNvSpPr/>
          <p:nvPr/>
        </p:nvSpPr>
        <p:spPr>
          <a:xfrm>
            <a:off x="392723" y="7309131"/>
            <a:ext cx="4956507" cy="21396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b="1" u="sng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CHOICES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Accountants and other Financial Specialists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Computer Software Developers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Drivers and Other Transportation Workers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Gardeners and Groundkeepers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Household Service Staff</a:t>
            </a:r>
          </a:p>
          <a:p>
            <a:pPr lvl="0" algn="ctr" defTabSz="584200">
              <a:defRPr sz="1800"/>
            </a:pPr>
            <a:r>
              <a:rPr b="1">
                <a:solidFill>
                  <a:srgbClr val="444444"/>
                </a:solidFill>
                <a:latin typeface="+mn-lt"/>
                <a:ea typeface="+mn-ea"/>
                <a:cs typeface="+mn-cs"/>
                <a:sym typeface="Helvetica Neue Light"/>
              </a:rPr>
              <a:t>Writers, Artists and Entertainers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1608</Words>
  <Application>Microsoft Macintosh PowerPoint</Application>
  <PresentationFormat>Custom</PresentationFormat>
  <Paragraphs>357</Paragraphs>
  <Slides>112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ModernPortfolio</vt:lpstr>
      <vt:lpstr>The Border and Immigrant Worker Nation U.S. History and Geography High School</vt:lpstr>
      <vt:lpstr>Overview of Lesson</vt:lpstr>
      <vt:lpstr>Tennessee Standard</vt:lpstr>
      <vt:lpstr>Connections to  Common Core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Hispanics 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Border and Immigrant Worker Nation U.S. History and Geography High School</dc:title>
  <cp:lastModifiedBy>Shelby County Schools</cp:lastModifiedBy>
  <cp:revision>1</cp:revision>
  <dcterms:modified xsi:type="dcterms:W3CDTF">2014-05-27T21:23:15Z</dcterms:modified>
</cp:coreProperties>
</file>